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68" r:id="rId5"/>
  </p:sldMasterIdLst>
  <p:notesMasterIdLst>
    <p:notesMasterId r:id="rId42"/>
  </p:notesMasterIdLst>
  <p:handoutMasterIdLst>
    <p:handoutMasterId r:id="rId43"/>
  </p:handoutMasterIdLst>
  <p:sldIdLst>
    <p:sldId id="322" r:id="rId6"/>
    <p:sldId id="308" r:id="rId7"/>
    <p:sldId id="618" r:id="rId8"/>
    <p:sldId id="573" r:id="rId9"/>
    <p:sldId id="604" r:id="rId10"/>
    <p:sldId id="608" r:id="rId11"/>
    <p:sldId id="560" r:id="rId12"/>
    <p:sldId id="627" r:id="rId13"/>
    <p:sldId id="352" r:id="rId14"/>
    <p:sldId id="621" r:id="rId15"/>
    <p:sldId id="568" r:id="rId16"/>
    <p:sldId id="570" r:id="rId17"/>
    <p:sldId id="622" r:id="rId18"/>
    <p:sldId id="601" r:id="rId19"/>
    <p:sldId id="574" r:id="rId20"/>
    <p:sldId id="603" r:id="rId21"/>
    <p:sldId id="569" r:id="rId22"/>
    <p:sldId id="599" r:id="rId23"/>
    <p:sldId id="584" r:id="rId24"/>
    <p:sldId id="620" r:id="rId25"/>
    <p:sldId id="600" r:id="rId26"/>
    <p:sldId id="586" r:id="rId27"/>
    <p:sldId id="575" r:id="rId28"/>
    <p:sldId id="576" r:id="rId29"/>
    <p:sldId id="577" r:id="rId30"/>
    <p:sldId id="587" r:id="rId31"/>
    <p:sldId id="611" r:id="rId32"/>
    <p:sldId id="626" r:id="rId33"/>
    <p:sldId id="609" r:id="rId34"/>
    <p:sldId id="625" r:id="rId35"/>
    <p:sldId id="578" r:id="rId36"/>
    <p:sldId id="590" r:id="rId37"/>
    <p:sldId id="610" r:id="rId38"/>
    <p:sldId id="596" r:id="rId39"/>
    <p:sldId id="619" r:id="rId40"/>
    <p:sldId id="318" r:id="rId41"/>
  </p:sldIdLst>
  <p:sldSz cx="12192000" cy="6858000"/>
  <p:notesSz cx="7315200" cy="9601200"/>
  <p:custDataLst>
    <p:tags r:id="rId4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3" pos="3864" userDrawn="1">
          <p15:clr>
            <a:srgbClr val="A4A3A4"/>
          </p15:clr>
        </p15:guide>
        <p15:guide id="14"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25"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4" clrIdx="16">
    <p:extLst>
      <p:ext uri="{19B8F6BF-5375-455C-9EA6-DF929625EA0E}">
        <p15:presenceInfo xmlns:p15="http://schemas.microsoft.com/office/powerpoint/2012/main" userId="S::droyal@clinicaloptions.com::51beead8-6fa0-4b98-aeba-37044af35e17" providerId="AD"/>
      </p:ext>
    </p:extLst>
  </p:cmAuthor>
  <p:cmAuthor id="18" name="Zachary Schwartz" initials="ZS" lastIdx="55" clrIdx="17">
    <p:extLst>
      <p:ext uri="{19B8F6BF-5375-455C-9EA6-DF929625EA0E}">
        <p15:presenceInfo xmlns:p15="http://schemas.microsoft.com/office/powerpoint/2012/main" userId="S::zschwartz@clinicaloptions.com::64648e91-b212-4092-bee8-eff2e880b6f9" providerId="AD"/>
      </p:ext>
    </p:extLst>
  </p:cmAuthor>
  <p:cmAuthor id="19" name="Kristen Rosenthal" initials="KR" lastIdx="2" clrIdx="18">
    <p:extLst>
      <p:ext uri="{19B8F6BF-5375-455C-9EA6-DF929625EA0E}">
        <p15:presenceInfo xmlns:p15="http://schemas.microsoft.com/office/powerpoint/2012/main" userId="S::krosenthal@clinicaloptions.com::67a58a6d-22ff-4b03-8f01-10ea3f44af52" providerId="AD"/>
      </p:ext>
    </p:extLst>
  </p:cmAuthor>
  <p:cmAuthor id="20" name="Hillary Tunggal" initials="HT" lastIdx="84" clrIdx="19">
    <p:extLst>
      <p:ext uri="{19B8F6BF-5375-455C-9EA6-DF929625EA0E}">
        <p15:presenceInfo xmlns:p15="http://schemas.microsoft.com/office/powerpoint/2012/main" userId="S::htunggal@cealliance.com::ad64bda3-5530-4833-84b4-5d3ed1bf5c1c" providerId="AD"/>
      </p:ext>
    </p:extLst>
  </p:cmAuthor>
  <p:cmAuthor id="21" name="Kaitlin Echols" initials="KE" lastIdx="80" clrIdx="20">
    <p:extLst>
      <p:ext uri="{19B8F6BF-5375-455C-9EA6-DF929625EA0E}">
        <p15:presenceInfo xmlns:p15="http://schemas.microsoft.com/office/powerpoint/2012/main" userId="S::kechols@clinicalcaresolutions.net::8d34a0c9-57a2-4278-be8c-f3afc4c51111" providerId="AD"/>
      </p:ext>
    </p:extLst>
  </p:cmAuthor>
  <p:cmAuthor id="22" name="Maddelynne Parker" initials="MP" lastIdx="7" clrIdx="21">
    <p:extLst>
      <p:ext uri="{19B8F6BF-5375-455C-9EA6-DF929625EA0E}">
        <p15:presenceInfo xmlns:p15="http://schemas.microsoft.com/office/powerpoint/2012/main" userId="Maddelynne Parker" providerId="None"/>
      </p:ext>
    </p:extLst>
  </p:cmAuthor>
  <p:cmAuthor id="23" name="Andrea Boecler" initials="AB" lastIdx="10" clrIdx="22">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5F"/>
    <a:srgbClr val="6C9C4B"/>
    <a:srgbClr val="CDCDCF"/>
    <a:srgbClr val="F2F2F2"/>
    <a:srgbClr val="C00000"/>
    <a:srgbClr val="FA8570"/>
    <a:srgbClr val="F99990"/>
    <a:srgbClr val="B38600"/>
    <a:srgbClr val="D8CAF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F2E117-81A7-482B-B520-5F97E3B5B812}" v="4" dt="2024-11-13T17:19:21.01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184" autoAdjust="0"/>
  </p:normalViewPr>
  <p:slideViewPr>
    <p:cSldViewPr snapToGrid="0" showGuides="1">
      <p:cViewPr varScale="1">
        <p:scale>
          <a:sx n="103" d="100"/>
          <a:sy n="103" d="100"/>
        </p:scale>
        <p:origin x="114" y="102"/>
      </p:cViewPr>
      <p:guideLst>
        <p:guide pos="3864"/>
        <p:guide orient="horz" pos="2160"/>
      </p:guideLst>
    </p:cSldViewPr>
  </p:slideViewPr>
  <p:notesTextViewPr>
    <p:cViewPr>
      <p:scale>
        <a:sx n="1" d="1"/>
        <a:sy n="1" d="1"/>
      </p:scale>
      <p:origin x="0" y="0"/>
    </p:cViewPr>
  </p:notesTextViewPr>
  <p:notesViewPr>
    <p:cSldViewPr snapToGrid="0" showGuides="1">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handoutMaster" Target="handoutMasters/handoutMaster1.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w="9525">
              <a:solidFill>
                <a:schemeClr val="bg1"/>
              </a:solidFill>
            </a:ln>
          </c:spPr>
          <c:dPt>
            <c:idx val="0"/>
            <c:bubble3D val="0"/>
            <c:spPr>
              <a:solidFill>
                <a:schemeClr val="accent1"/>
              </a:solidFill>
              <a:ln w="9525">
                <a:solidFill>
                  <a:schemeClr val="bg1"/>
                </a:solidFill>
              </a:ln>
              <a:effectLst/>
            </c:spPr>
            <c:extLst>
              <c:ext xmlns:c16="http://schemas.microsoft.com/office/drawing/2014/chart" uri="{C3380CC4-5D6E-409C-BE32-E72D297353CC}">
                <c16:uniqueId val="{00000001-8004-2344-9F32-3CFBD2DA6463}"/>
              </c:ext>
            </c:extLst>
          </c:dPt>
          <c:dPt>
            <c:idx val="1"/>
            <c:bubble3D val="0"/>
            <c:spPr>
              <a:solidFill>
                <a:schemeClr val="accent5"/>
              </a:solidFill>
              <a:ln w="9525">
                <a:solidFill>
                  <a:schemeClr val="bg1"/>
                </a:solidFill>
              </a:ln>
              <a:effectLst/>
            </c:spPr>
            <c:extLst>
              <c:ext xmlns:c16="http://schemas.microsoft.com/office/drawing/2014/chart" uri="{C3380CC4-5D6E-409C-BE32-E72D297353CC}">
                <c16:uniqueId val="{00000003-8004-2344-9F32-3CFBD2DA6463}"/>
              </c:ext>
            </c:extLst>
          </c:dPt>
          <c:dPt>
            <c:idx val="2"/>
            <c:bubble3D val="0"/>
            <c:spPr>
              <a:solidFill>
                <a:schemeClr val="accent2"/>
              </a:solidFill>
              <a:ln w="9525">
                <a:solidFill>
                  <a:schemeClr val="bg1"/>
                </a:solidFill>
              </a:ln>
              <a:effectLst/>
            </c:spPr>
            <c:extLst>
              <c:ext xmlns:c16="http://schemas.microsoft.com/office/drawing/2014/chart" uri="{C3380CC4-5D6E-409C-BE32-E72D297353CC}">
                <c16:uniqueId val="{00000005-8004-2344-9F32-3CFBD2DA6463}"/>
              </c:ext>
            </c:extLst>
          </c:dPt>
          <c:dPt>
            <c:idx val="3"/>
            <c:bubble3D val="0"/>
            <c:spPr>
              <a:solidFill>
                <a:schemeClr val="accent4"/>
              </a:solidFill>
              <a:ln w="9525">
                <a:solidFill>
                  <a:schemeClr val="bg1"/>
                </a:solidFill>
              </a:ln>
              <a:effectLst/>
            </c:spPr>
            <c:extLst>
              <c:ext xmlns:c16="http://schemas.microsoft.com/office/drawing/2014/chart" uri="{C3380CC4-5D6E-409C-BE32-E72D297353CC}">
                <c16:uniqueId val="{00000007-8004-2344-9F32-3CFBD2DA6463}"/>
              </c:ext>
            </c:extLst>
          </c:dPt>
          <c:dPt>
            <c:idx val="4"/>
            <c:bubble3D val="0"/>
            <c:spPr>
              <a:solidFill>
                <a:schemeClr val="accent3"/>
              </a:solidFill>
              <a:ln w="9525">
                <a:solidFill>
                  <a:schemeClr val="bg1"/>
                </a:solidFill>
              </a:ln>
              <a:effectLst/>
            </c:spPr>
            <c:extLst>
              <c:ext xmlns:c16="http://schemas.microsoft.com/office/drawing/2014/chart" uri="{C3380CC4-5D6E-409C-BE32-E72D297353CC}">
                <c16:uniqueId val="{00000009-8004-2344-9F32-3CFBD2DA6463}"/>
              </c:ext>
            </c:extLst>
          </c:dPt>
          <c:dPt>
            <c:idx val="5"/>
            <c:bubble3D val="0"/>
            <c:spPr>
              <a:solidFill>
                <a:schemeClr val="bg2"/>
              </a:solidFill>
              <a:ln w="9525">
                <a:solidFill>
                  <a:schemeClr val="bg1"/>
                </a:solidFill>
              </a:ln>
              <a:effectLst/>
            </c:spPr>
            <c:extLst>
              <c:ext xmlns:c16="http://schemas.microsoft.com/office/drawing/2014/chart" uri="{C3380CC4-5D6E-409C-BE32-E72D297353CC}">
                <c16:uniqueId val="{0000000B-8004-2344-9F32-3CFBD2DA6463}"/>
              </c:ext>
            </c:extLst>
          </c:dPt>
          <c:dPt>
            <c:idx val="6"/>
            <c:bubble3D val="0"/>
            <c:spPr>
              <a:solidFill>
                <a:schemeClr val="accent6"/>
              </a:solidFill>
              <a:ln w="9525">
                <a:solidFill>
                  <a:schemeClr val="bg1"/>
                </a:solidFill>
              </a:ln>
              <a:effectLst/>
            </c:spPr>
            <c:extLst>
              <c:ext xmlns:c16="http://schemas.microsoft.com/office/drawing/2014/chart" uri="{C3380CC4-5D6E-409C-BE32-E72D297353CC}">
                <c16:uniqueId val="{0000000D-8004-2344-9F32-3CFBD2DA6463}"/>
              </c:ext>
            </c:extLst>
          </c:dPt>
          <c:dPt>
            <c:idx val="7"/>
            <c:bubble3D val="0"/>
            <c:spPr>
              <a:solidFill>
                <a:srgbClr val="7030A0"/>
              </a:solidFill>
              <a:ln w="9525">
                <a:solidFill>
                  <a:schemeClr val="bg1"/>
                </a:solidFill>
              </a:ln>
              <a:effectLst/>
            </c:spPr>
            <c:extLst>
              <c:ext xmlns:c16="http://schemas.microsoft.com/office/drawing/2014/chart" uri="{C3380CC4-5D6E-409C-BE32-E72D297353CC}">
                <c16:uniqueId val="{0000000F-8004-2344-9F32-3CFBD2DA6463}"/>
              </c:ext>
            </c:extLst>
          </c:dPt>
          <c:cat>
            <c:strRef>
              <c:f>Sheet1!$A$2:$A$9</c:f>
              <c:strCache>
                <c:ptCount val="4"/>
                <c:pt idx="0">
                  <c:v>1st Qtr</c:v>
                </c:pt>
                <c:pt idx="1">
                  <c:v>2nd Qtr</c:v>
                </c:pt>
                <c:pt idx="2">
                  <c:v>3rd Qtr</c:v>
                </c:pt>
                <c:pt idx="3">
                  <c:v>4th Qtr</c:v>
                </c:pt>
              </c:strCache>
            </c:strRef>
          </c:cat>
          <c:val>
            <c:numRef>
              <c:f>Sheet1!$B$2:$B$9</c:f>
              <c:numCache>
                <c:formatCode>General</c:formatCode>
                <c:ptCount val="8"/>
                <c:pt idx="0">
                  <c:v>58.7</c:v>
                </c:pt>
                <c:pt idx="1">
                  <c:v>14.7</c:v>
                </c:pt>
                <c:pt idx="2">
                  <c:v>13</c:v>
                </c:pt>
                <c:pt idx="3">
                  <c:v>2.8</c:v>
                </c:pt>
                <c:pt idx="4">
                  <c:v>6.7</c:v>
                </c:pt>
                <c:pt idx="5">
                  <c:v>1.6</c:v>
                </c:pt>
                <c:pt idx="6">
                  <c:v>1.3</c:v>
                </c:pt>
                <c:pt idx="7">
                  <c:v>1.3</c:v>
                </c:pt>
              </c:numCache>
            </c:numRef>
          </c:val>
          <c:extLst>
            <c:ext xmlns:c16="http://schemas.microsoft.com/office/drawing/2014/chart" uri="{C3380CC4-5D6E-409C-BE32-E72D297353CC}">
              <c16:uniqueId val="{00000010-8004-2344-9F32-3CFBD2DA64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w="9525">
              <a:solidFill>
                <a:schemeClr val="bg1"/>
              </a:solidFill>
            </a:ln>
          </c:spPr>
          <c:dPt>
            <c:idx val="0"/>
            <c:bubble3D val="0"/>
            <c:spPr>
              <a:solidFill>
                <a:schemeClr val="accent1"/>
              </a:solidFill>
              <a:ln w="9525">
                <a:solidFill>
                  <a:schemeClr val="bg1"/>
                </a:solidFill>
              </a:ln>
              <a:effectLst/>
            </c:spPr>
            <c:extLst>
              <c:ext xmlns:c16="http://schemas.microsoft.com/office/drawing/2014/chart" uri="{C3380CC4-5D6E-409C-BE32-E72D297353CC}">
                <c16:uniqueId val="{00000001-D6C1-9147-B6EE-A946CF595422}"/>
              </c:ext>
            </c:extLst>
          </c:dPt>
          <c:dPt>
            <c:idx val="1"/>
            <c:bubble3D val="0"/>
            <c:spPr>
              <a:solidFill>
                <a:schemeClr val="accent5"/>
              </a:solidFill>
              <a:ln w="9525">
                <a:solidFill>
                  <a:schemeClr val="bg1"/>
                </a:solidFill>
              </a:ln>
              <a:effectLst/>
            </c:spPr>
            <c:extLst>
              <c:ext xmlns:c16="http://schemas.microsoft.com/office/drawing/2014/chart" uri="{C3380CC4-5D6E-409C-BE32-E72D297353CC}">
                <c16:uniqueId val="{00000003-ADC0-284F-AE9B-F025D671D47F}"/>
              </c:ext>
            </c:extLst>
          </c:dPt>
          <c:dPt>
            <c:idx val="2"/>
            <c:bubble3D val="0"/>
            <c:spPr>
              <a:solidFill>
                <a:schemeClr val="accent2"/>
              </a:solidFill>
              <a:ln w="9525">
                <a:solidFill>
                  <a:schemeClr val="bg1"/>
                </a:solidFill>
              </a:ln>
              <a:effectLst/>
            </c:spPr>
            <c:extLst>
              <c:ext xmlns:c16="http://schemas.microsoft.com/office/drawing/2014/chart" uri="{C3380CC4-5D6E-409C-BE32-E72D297353CC}">
                <c16:uniqueId val="{00000001-ADC0-284F-AE9B-F025D671D47F}"/>
              </c:ext>
            </c:extLst>
          </c:dPt>
          <c:dPt>
            <c:idx val="3"/>
            <c:bubble3D val="0"/>
            <c:spPr>
              <a:solidFill>
                <a:schemeClr val="accent4"/>
              </a:solidFill>
              <a:ln w="9525">
                <a:solidFill>
                  <a:schemeClr val="bg1"/>
                </a:solidFill>
              </a:ln>
              <a:effectLst/>
            </c:spPr>
            <c:extLst>
              <c:ext xmlns:c16="http://schemas.microsoft.com/office/drawing/2014/chart" uri="{C3380CC4-5D6E-409C-BE32-E72D297353CC}">
                <c16:uniqueId val="{00000002-ADC0-284F-AE9B-F025D671D47F}"/>
              </c:ext>
            </c:extLst>
          </c:dPt>
          <c:dPt>
            <c:idx val="4"/>
            <c:bubble3D val="0"/>
            <c:spPr>
              <a:solidFill>
                <a:schemeClr val="accent3"/>
              </a:solidFill>
              <a:ln w="9525">
                <a:solidFill>
                  <a:schemeClr val="bg1"/>
                </a:solidFill>
              </a:ln>
              <a:effectLst/>
            </c:spPr>
            <c:extLst>
              <c:ext xmlns:c16="http://schemas.microsoft.com/office/drawing/2014/chart" uri="{C3380CC4-5D6E-409C-BE32-E72D297353CC}">
                <c16:uniqueId val="{00000005-ADC0-284F-AE9B-F025D671D47F}"/>
              </c:ext>
            </c:extLst>
          </c:dPt>
          <c:dPt>
            <c:idx val="5"/>
            <c:bubble3D val="0"/>
            <c:spPr>
              <a:solidFill>
                <a:schemeClr val="bg2"/>
              </a:solidFill>
              <a:ln w="9525">
                <a:solidFill>
                  <a:schemeClr val="bg1"/>
                </a:solidFill>
              </a:ln>
              <a:effectLst/>
            </c:spPr>
            <c:extLst>
              <c:ext xmlns:c16="http://schemas.microsoft.com/office/drawing/2014/chart" uri="{C3380CC4-5D6E-409C-BE32-E72D297353CC}">
                <c16:uniqueId val="{00000006-ADC0-284F-AE9B-F025D671D47F}"/>
              </c:ext>
            </c:extLst>
          </c:dPt>
          <c:dPt>
            <c:idx val="6"/>
            <c:bubble3D val="0"/>
            <c:spPr>
              <a:solidFill>
                <a:schemeClr val="accent6"/>
              </a:solidFill>
              <a:ln w="9525">
                <a:solidFill>
                  <a:schemeClr val="bg1"/>
                </a:solidFill>
              </a:ln>
              <a:effectLst/>
            </c:spPr>
            <c:extLst>
              <c:ext xmlns:c16="http://schemas.microsoft.com/office/drawing/2014/chart" uri="{C3380CC4-5D6E-409C-BE32-E72D297353CC}">
                <c16:uniqueId val="{00000004-ADC0-284F-AE9B-F025D671D47F}"/>
              </c:ext>
            </c:extLst>
          </c:dPt>
          <c:dPt>
            <c:idx val="7"/>
            <c:bubble3D val="0"/>
            <c:spPr>
              <a:solidFill>
                <a:schemeClr val="accent2">
                  <a:lumMod val="60000"/>
                </a:schemeClr>
              </a:solidFill>
              <a:ln w="9525">
                <a:solidFill>
                  <a:schemeClr val="bg1"/>
                </a:solidFill>
              </a:ln>
              <a:effectLst/>
            </c:spPr>
            <c:extLst>
              <c:ext xmlns:c16="http://schemas.microsoft.com/office/drawing/2014/chart" uri="{C3380CC4-5D6E-409C-BE32-E72D297353CC}">
                <c16:uniqueId val="{0000000F-D6C1-9147-B6EE-A946CF595422}"/>
              </c:ext>
            </c:extLst>
          </c:dPt>
          <c:cat>
            <c:strRef>
              <c:f>Sheet1!$A$2:$A$9</c:f>
              <c:strCache>
                <c:ptCount val="4"/>
                <c:pt idx="0">
                  <c:v>1st Qtr</c:v>
                </c:pt>
                <c:pt idx="1">
                  <c:v>2nd Qtr</c:v>
                </c:pt>
                <c:pt idx="2">
                  <c:v>3rd Qtr</c:v>
                </c:pt>
                <c:pt idx="3">
                  <c:v>4th Qtr</c:v>
                </c:pt>
              </c:strCache>
            </c:strRef>
          </c:cat>
          <c:val>
            <c:numRef>
              <c:f>Sheet1!$B$2:$B$9</c:f>
              <c:numCache>
                <c:formatCode>General</c:formatCode>
                <c:ptCount val="8"/>
                <c:pt idx="0">
                  <c:v>87.6</c:v>
                </c:pt>
                <c:pt idx="1">
                  <c:v>0.6</c:v>
                </c:pt>
                <c:pt idx="2">
                  <c:v>8.6999999999999993</c:v>
                </c:pt>
                <c:pt idx="3">
                  <c:v>2.2000000000000002</c:v>
                </c:pt>
                <c:pt idx="4">
                  <c:v>0.1</c:v>
                </c:pt>
                <c:pt idx="5">
                  <c:v>0.1</c:v>
                </c:pt>
                <c:pt idx="6">
                  <c:v>0.6</c:v>
                </c:pt>
                <c:pt idx="7">
                  <c:v>0</c:v>
                </c:pt>
              </c:numCache>
            </c:numRef>
          </c:val>
          <c:extLst>
            <c:ext xmlns:c16="http://schemas.microsoft.com/office/drawing/2014/chart" uri="{C3380CC4-5D6E-409C-BE32-E72D297353CC}">
              <c16:uniqueId val="{00000000-ADC0-284F-AE9B-F025D671D47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1386266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a:p>
        </p:txBody>
      </p:sp>
    </p:spTree>
    <p:extLst>
      <p:ext uri="{BB962C8B-B14F-4D97-AF65-F5344CB8AC3E}">
        <p14:creationId xmlns:p14="http://schemas.microsoft.com/office/powerpoint/2010/main" val="2309446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a:p>
        </p:txBody>
      </p:sp>
    </p:spTree>
    <p:extLst>
      <p:ext uri="{BB962C8B-B14F-4D97-AF65-F5344CB8AC3E}">
        <p14:creationId xmlns:p14="http://schemas.microsoft.com/office/powerpoint/2010/main" val="2128854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i="1">
              <a:latin typeface="+mj-lt"/>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3732245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NHL, non-Hodgkin lymphoma; SS-NHL, </a:t>
            </a:r>
            <a:r>
              <a:rPr lang="en-US" sz="1200" i="1"/>
              <a:t>Sjögren’s</a:t>
            </a:r>
            <a:r>
              <a:rPr lang="en-US" i="1">
                <a:latin typeface="+mj-lt"/>
              </a:rPr>
              <a:t> syndrome non-Hodgkin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a:p>
        </p:txBody>
      </p:sp>
    </p:spTree>
    <p:extLst>
      <p:ext uri="{BB962C8B-B14F-4D97-AF65-F5344CB8AC3E}">
        <p14:creationId xmlns:p14="http://schemas.microsoft.com/office/powerpoint/2010/main" val="404927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a:p>
        </p:txBody>
      </p:sp>
    </p:spTree>
    <p:extLst>
      <p:ext uri="{BB962C8B-B14F-4D97-AF65-F5344CB8AC3E}">
        <p14:creationId xmlns:p14="http://schemas.microsoft.com/office/powerpoint/2010/main" val="1201620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629F1-3185-64C9-1EED-066AAE1FD9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70C760-9B50-073B-A2FC-A79974D242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A8AA31-1A4E-0B09-61D5-B89412D8939D}"/>
              </a:ext>
            </a:extLst>
          </p:cNvPr>
          <p:cNvSpPr>
            <a:spLocks noGrp="1"/>
          </p:cNvSpPr>
          <p:nvPr>
            <p:ph type="body" idx="1"/>
          </p:nvPr>
        </p:nvSpPr>
        <p:spPr/>
        <p:txBody>
          <a:bodyPr/>
          <a:lstStyle/>
          <a:p>
            <a:r>
              <a:rPr lang="en-US" i="1"/>
              <a:t>SSSQ, Sjögren’s Syndrome Screening Questionnaire. </a:t>
            </a:r>
          </a:p>
        </p:txBody>
      </p:sp>
      <p:sp>
        <p:nvSpPr>
          <p:cNvPr id="4" name="Slide Number Placeholder 3">
            <a:extLst>
              <a:ext uri="{FF2B5EF4-FFF2-40B4-BE49-F238E27FC236}">
                <a16:creationId xmlns:a16="http://schemas.microsoft.com/office/drawing/2014/main" id="{92912AF5-1EC4-4708-04FA-B346AB858CD1}"/>
              </a:ext>
            </a:extLst>
          </p:cNvPr>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a:p>
        </p:txBody>
      </p:sp>
    </p:spTree>
    <p:extLst>
      <p:ext uri="{BB962C8B-B14F-4D97-AF65-F5344CB8AC3E}">
        <p14:creationId xmlns:p14="http://schemas.microsoft.com/office/powerpoint/2010/main" val="311289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ESR, erythrocyte sedimentation rate.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a:p>
        </p:txBody>
      </p:sp>
    </p:spTree>
    <p:extLst>
      <p:ext uri="{BB962C8B-B14F-4D97-AF65-F5344CB8AC3E}">
        <p14:creationId xmlns:p14="http://schemas.microsoft.com/office/powerpoint/2010/main" val="1831003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a:p>
        </p:txBody>
      </p:sp>
    </p:spTree>
    <p:extLst>
      <p:ext uri="{BB962C8B-B14F-4D97-AF65-F5344CB8AC3E}">
        <p14:creationId xmlns:p14="http://schemas.microsoft.com/office/powerpoint/2010/main" val="1176729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7692A-ABEC-85B8-9325-1A51BA0AF1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BE678-FCCD-2B99-1C61-AD5FF85AB0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56A9EC-A44E-E4A8-B2CC-850638511CA7}"/>
              </a:ext>
            </a:extLst>
          </p:cNvPr>
          <p:cNvSpPr>
            <a:spLocks noGrp="1"/>
          </p:cNvSpPr>
          <p:nvPr>
            <p:ph type="body" idx="1"/>
          </p:nvPr>
        </p:nvSpPr>
        <p:spPr/>
        <p:txBody>
          <a:bodyPr/>
          <a:lstStyle/>
          <a:p>
            <a:r>
              <a:rPr lang="en-US" i="1"/>
              <a:t>CNS, central nervous system; 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a:t>
            </a:r>
            <a:r>
              <a:rPr lang="en-US" i="1"/>
              <a:t>; PNS, peripheral nervous system.</a:t>
            </a:r>
          </a:p>
        </p:txBody>
      </p:sp>
      <p:sp>
        <p:nvSpPr>
          <p:cNvPr id="4" name="Slide Number Placeholder 3">
            <a:extLst>
              <a:ext uri="{FF2B5EF4-FFF2-40B4-BE49-F238E27FC236}">
                <a16:creationId xmlns:a16="http://schemas.microsoft.com/office/drawing/2014/main" id="{55CC33D8-C9A1-CBA8-E322-B13E7DDF7F69}"/>
              </a:ext>
            </a:extLst>
          </p:cNvPr>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434093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737BC-7E7A-3318-88E2-00E41DFFC5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6A9C4A-66AA-6BF8-B8C7-154B594EEF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A8FFDA-B28D-6E3F-AF49-953440D01D0F}"/>
              </a:ext>
            </a:extLst>
          </p:cNvPr>
          <p:cNvSpPr>
            <a:spLocks noGrp="1"/>
          </p:cNvSpPr>
          <p:nvPr>
            <p:ph type="body" idx="1"/>
          </p:nvPr>
        </p:nvSpPr>
        <p:spPr/>
        <p:txBody>
          <a:bodyPr/>
          <a:lstStyle/>
          <a:p>
            <a:r>
              <a:rPr lang="en-US" i="1"/>
              <a:t>ESSPRI, </a:t>
            </a:r>
            <a:r>
              <a:rPr lang="en-US" b="0" i="1">
                <a:effectLst/>
                <a:latin typeface="Linux Libertine"/>
              </a:rPr>
              <a:t>European Alliance of Associations for Rheumatology</a:t>
            </a:r>
            <a:r>
              <a:rPr lang="en-US" i="1"/>
              <a:t> Sjögren’s Syndrome Patient-Reported Index.</a:t>
            </a:r>
          </a:p>
        </p:txBody>
      </p:sp>
      <p:sp>
        <p:nvSpPr>
          <p:cNvPr id="4" name="Slide Number Placeholder 3">
            <a:extLst>
              <a:ext uri="{FF2B5EF4-FFF2-40B4-BE49-F238E27FC236}">
                <a16:creationId xmlns:a16="http://schemas.microsoft.com/office/drawing/2014/main" id="{6B3E6620-D83A-7712-C5EF-4EE828E0F923}"/>
              </a:ext>
            </a:extLst>
          </p:cNvPr>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a:p>
        </p:txBody>
      </p:sp>
    </p:spTree>
    <p:extLst>
      <p:ext uri="{BB962C8B-B14F-4D97-AF65-F5344CB8AC3E}">
        <p14:creationId xmlns:p14="http://schemas.microsoft.com/office/powerpoint/2010/main" val="2328472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PM, polymyositis; RA, rheumatoid arthritis; SLE, systemic </a:t>
            </a:r>
            <a:r>
              <a:rPr lang="en-US" b="0" i="1">
                <a:solidFill>
                  <a:srgbClr val="001D35"/>
                </a:solidFill>
                <a:effectLst/>
                <a:latin typeface="Google Sans"/>
              </a:rPr>
              <a:t>lupus erythematosus; </a:t>
            </a:r>
            <a:r>
              <a:rPr lang="en-US" b="0" i="1" err="1">
                <a:solidFill>
                  <a:srgbClr val="001D35"/>
                </a:solidFill>
                <a:effectLst/>
                <a:latin typeface="Google Sans"/>
              </a:rPr>
              <a:t>SSc</a:t>
            </a:r>
            <a:r>
              <a:rPr lang="en-US" b="0" i="1">
                <a:solidFill>
                  <a:srgbClr val="001D35"/>
                </a:solidFill>
                <a:effectLst/>
                <a:latin typeface="Google Sans"/>
              </a:rPr>
              <a:t>, systemic sclerosis.</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a:p>
        </p:txBody>
      </p:sp>
    </p:spTree>
    <p:extLst>
      <p:ext uri="{BB962C8B-B14F-4D97-AF65-F5344CB8AC3E}">
        <p14:creationId xmlns:p14="http://schemas.microsoft.com/office/powerpoint/2010/main" val="30308205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OMERACT, The Outcome Measures in Rheumatology Clinical Trials.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a:p>
        </p:txBody>
      </p:sp>
    </p:spTree>
    <p:extLst>
      <p:ext uri="{BB962C8B-B14F-4D97-AF65-F5344CB8AC3E}">
        <p14:creationId xmlns:p14="http://schemas.microsoft.com/office/powerpoint/2010/main" val="4416346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OR, odds ratio.</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a:p>
        </p:txBody>
      </p:sp>
    </p:spTree>
    <p:extLst>
      <p:ext uri="{BB962C8B-B14F-4D97-AF65-F5344CB8AC3E}">
        <p14:creationId xmlns:p14="http://schemas.microsoft.com/office/powerpoint/2010/main" val="37362686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a:p>
        </p:txBody>
      </p:sp>
    </p:spTree>
    <p:extLst>
      <p:ext uri="{BB962C8B-B14F-4D97-AF65-F5344CB8AC3E}">
        <p14:creationId xmlns:p14="http://schemas.microsoft.com/office/powerpoint/2010/main" val="1521421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E2C89-78C7-F735-EB71-4F0364FC3D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5501D-12E7-3FCB-1C8D-870E29B5F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449686-9380-F2A5-3732-0E7CAF8B0B0A}"/>
              </a:ext>
            </a:extLst>
          </p:cNvPr>
          <p:cNvSpPr>
            <a:spLocks noGrp="1"/>
          </p:cNvSpPr>
          <p:nvPr>
            <p:ph type="body" idx="1"/>
          </p:nvPr>
        </p:nvSpPr>
        <p:spPr/>
        <p:txBody>
          <a:bodyPr/>
          <a:lstStyle/>
          <a:p>
            <a:r>
              <a:rPr lang="en-US" i="1">
                <a:latin typeface="+mj-lt"/>
              </a:rPr>
              <a:t>ACR, American College of Rheumatology; 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a:t>
            </a:r>
            <a:r>
              <a:rPr lang="en-US" b="0" i="0">
                <a:solidFill>
                  <a:srgbClr val="1B1B1B"/>
                </a:solidFill>
                <a:effectLst/>
                <a:latin typeface="Roboto" panose="02000000000000000000" pitchFamily="2" charset="0"/>
              </a:rPr>
              <a:t>; </a:t>
            </a:r>
            <a:r>
              <a:rPr lang="en-US" i="1"/>
              <a:t>ESSPRI, </a:t>
            </a:r>
            <a:r>
              <a:rPr lang="en-US" b="0" i="1">
                <a:effectLst/>
                <a:latin typeface="Linux Libertine"/>
              </a:rPr>
              <a:t>European Alliance of Associations for Rheumatology</a:t>
            </a:r>
            <a:r>
              <a:rPr lang="en-US" i="1"/>
              <a:t> Sjögren’s Syndrome Patient-Reported Index</a:t>
            </a:r>
            <a:r>
              <a:rPr lang="en-US" b="0" i="0">
                <a:solidFill>
                  <a:srgbClr val="1B1B1B"/>
                </a:solidFill>
                <a:effectLst/>
                <a:latin typeface="Roboto" panose="02000000000000000000" pitchFamily="2" charset="0"/>
              </a:rPr>
              <a:t>; </a:t>
            </a:r>
            <a:r>
              <a:rPr lang="en-US" b="0" i="1">
                <a:solidFill>
                  <a:srgbClr val="1B1B1B"/>
                </a:solidFill>
                <a:effectLst/>
                <a:latin typeface="Roboto" panose="02000000000000000000" pitchFamily="2" charset="0"/>
              </a:rPr>
              <a:t>EULAR,</a:t>
            </a:r>
            <a:r>
              <a:rPr lang="en-US" b="0" i="1">
                <a:solidFill>
                  <a:srgbClr val="FFFFFF"/>
                </a:solidFill>
                <a:effectLst/>
                <a:latin typeface="Roboto" panose="02000000000000000000" pitchFamily="2" charset="0"/>
              </a:rPr>
              <a:t> European Alliance of Associations for Rheumatology.</a:t>
            </a:r>
            <a:endParaRPr lang="en-US"/>
          </a:p>
        </p:txBody>
      </p:sp>
      <p:sp>
        <p:nvSpPr>
          <p:cNvPr id="4" name="Slide Number Placeholder 3">
            <a:extLst>
              <a:ext uri="{FF2B5EF4-FFF2-40B4-BE49-F238E27FC236}">
                <a16:creationId xmlns:a16="http://schemas.microsoft.com/office/drawing/2014/main" id="{4B9E0423-347C-C948-5E36-F995D75E7364}"/>
              </a:ext>
            </a:extLst>
          </p:cNvPr>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a:p>
        </p:txBody>
      </p:sp>
    </p:spTree>
    <p:extLst>
      <p:ext uri="{BB962C8B-B14F-4D97-AF65-F5344CB8AC3E}">
        <p14:creationId xmlns:p14="http://schemas.microsoft.com/office/powerpoint/2010/main" val="3690261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DAZ, dazodalibep; 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a:t>
            </a:r>
            <a:r>
              <a:rPr lang="en-US" b="0" i="1">
                <a:solidFill>
                  <a:srgbClr val="1B1B1B"/>
                </a:solidFill>
                <a:effectLst/>
                <a:latin typeface="Roboto" panose="02000000000000000000" pitchFamily="2" charset="0"/>
              </a:rPr>
              <a:t>; </a:t>
            </a:r>
            <a:r>
              <a:rPr lang="en-US" i="1"/>
              <a:t>ESSPRI, </a:t>
            </a:r>
            <a:r>
              <a:rPr lang="en-US" b="0" i="1">
                <a:effectLst/>
                <a:latin typeface="Linux Libertine"/>
              </a:rPr>
              <a:t>European Alliance of Associations for Rheumatology</a:t>
            </a:r>
            <a:r>
              <a:rPr lang="en-US" i="1"/>
              <a:t> Sjögren’s Syndrome Patient-Reported Index</a:t>
            </a:r>
            <a:r>
              <a:rPr lang="en-US" b="0" i="1">
                <a:solidFill>
                  <a:srgbClr val="1B1B1B"/>
                </a:solidFill>
                <a:effectLst/>
                <a:latin typeface="Roboto" panose="02000000000000000000" pitchFamily="2" charset="0"/>
              </a:rPr>
              <a:t>; LS, least squares; Pbo, placebo; SE, standard error.</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a:p>
        </p:txBody>
      </p:sp>
    </p:spTree>
    <p:extLst>
      <p:ext uri="{BB962C8B-B14F-4D97-AF65-F5344CB8AC3E}">
        <p14:creationId xmlns:p14="http://schemas.microsoft.com/office/powerpoint/2010/main" val="28098241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ACR, American College of Rheumatology; 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a:t>
            </a:r>
            <a:r>
              <a:rPr lang="en-US" b="0" i="1">
                <a:solidFill>
                  <a:srgbClr val="1B1B1B"/>
                </a:solidFill>
                <a:effectLst/>
                <a:latin typeface="Roboto" panose="02000000000000000000" pitchFamily="2" charset="0"/>
              </a:rPr>
              <a:t>; </a:t>
            </a:r>
            <a:r>
              <a:rPr lang="en-US" i="1"/>
              <a:t>ESSPRI, </a:t>
            </a:r>
            <a:r>
              <a:rPr lang="en-US" b="0" i="1">
                <a:effectLst/>
                <a:latin typeface="Linux Libertine"/>
              </a:rPr>
              <a:t>European Alliance of Associations for Rheumatology</a:t>
            </a:r>
            <a:r>
              <a:rPr lang="en-US" i="1"/>
              <a:t> Sjögren’s Syndrome Patient-Reported Index</a:t>
            </a:r>
            <a:r>
              <a:rPr lang="en-US" b="0" i="1">
                <a:solidFill>
                  <a:srgbClr val="1B1B1B"/>
                </a:solidFill>
                <a:effectLst/>
                <a:latin typeface="Roboto" panose="02000000000000000000" pitchFamily="2" charset="0"/>
              </a:rPr>
              <a:t>; EULAR,</a:t>
            </a:r>
            <a:r>
              <a:rPr lang="en-US" b="0" i="1">
                <a:effectLst/>
                <a:latin typeface="Linux Libertine"/>
              </a:rPr>
              <a:t> European Alliance of Associations for Rheumatology;</a:t>
            </a:r>
            <a:r>
              <a:rPr lang="en-US" b="0" i="1">
                <a:solidFill>
                  <a:srgbClr val="1B1B1B"/>
                </a:solidFill>
                <a:effectLst/>
                <a:latin typeface="Roboto" panose="02000000000000000000" pitchFamily="2" charset="0"/>
              </a:rPr>
              <a:t> MFI, multidimensional fatigue inventory; SF-36, 36-item short form; VAS, Visual Analogue Scale/Score.</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a:p>
        </p:txBody>
      </p:sp>
    </p:spTree>
    <p:extLst>
      <p:ext uri="{BB962C8B-B14F-4D97-AF65-F5344CB8AC3E}">
        <p14:creationId xmlns:p14="http://schemas.microsoft.com/office/powerpoint/2010/main" val="1849212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LS, least squares.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a:p>
        </p:txBody>
      </p:sp>
    </p:spTree>
    <p:extLst>
      <p:ext uri="{BB962C8B-B14F-4D97-AF65-F5344CB8AC3E}">
        <p14:creationId xmlns:p14="http://schemas.microsoft.com/office/powerpoint/2010/main" val="3150444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 QoL, quality of life.</a:t>
            </a:r>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a:p>
        </p:txBody>
      </p:sp>
    </p:spTree>
    <p:extLst>
      <p:ext uri="{BB962C8B-B14F-4D97-AF65-F5344CB8AC3E}">
        <p14:creationId xmlns:p14="http://schemas.microsoft.com/office/powerpoint/2010/main" val="24880515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latin typeface="+mj-lt"/>
              </a:rPr>
              <a:t>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 LS, least squares.</a:t>
            </a:r>
            <a:endParaRPr lang="en-US"/>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a:p>
        </p:txBody>
      </p:sp>
    </p:spTree>
    <p:extLst>
      <p:ext uri="{BB962C8B-B14F-4D97-AF65-F5344CB8AC3E}">
        <p14:creationId xmlns:p14="http://schemas.microsoft.com/office/powerpoint/2010/main" val="32995317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mj-lt"/>
              </a:rPr>
              <a:t>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a:t>
            </a:r>
            <a:r>
              <a:rPr lang="en-US" b="0" i="1">
                <a:solidFill>
                  <a:srgbClr val="1B1B1B"/>
                </a:solidFill>
                <a:effectLst/>
                <a:latin typeface="Roboto" panose="02000000000000000000" pitchFamily="2" charset="0"/>
              </a:rPr>
              <a:t>; NRS, numeric response scale.</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a:p>
        </p:txBody>
      </p:sp>
    </p:spTree>
    <p:extLst>
      <p:ext uri="{BB962C8B-B14F-4D97-AF65-F5344CB8AC3E}">
        <p14:creationId xmlns:p14="http://schemas.microsoft.com/office/powerpoint/2010/main" val="37919241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latin typeface="+mj-lt"/>
              </a:rPr>
              <a:t>ESSDAI, </a:t>
            </a:r>
            <a:r>
              <a:rPr lang="en-US" b="0" i="1">
                <a:effectLst/>
                <a:latin typeface="Linux Libertine"/>
              </a:rPr>
              <a:t>European Alliance of Associations for Rheumatology</a:t>
            </a:r>
            <a:r>
              <a:rPr lang="en-US" i="1">
                <a:latin typeface="+mj-lt"/>
              </a:rPr>
              <a:t> </a:t>
            </a:r>
            <a:r>
              <a:rPr lang="en-US" sz="1200" i="1"/>
              <a:t>Sjögren’s Symptom</a:t>
            </a:r>
            <a:r>
              <a:rPr lang="en-US" i="1">
                <a:latin typeface="+mj-lt"/>
              </a:rPr>
              <a:t> Disease Activity Index; </a:t>
            </a:r>
            <a:r>
              <a:rPr lang="en-US" i="1"/>
              <a:t>ESSPRI, </a:t>
            </a:r>
            <a:r>
              <a:rPr lang="en-US" b="0" i="1">
                <a:effectLst/>
                <a:latin typeface="Linux Libertine"/>
              </a:rPr>
              <a:t>European Alliance of Associations for Rheumatology</a:t>
            </a:r>
            <a:r>
              <a:rPr lang="en-US" i="1"/>
              <a:t> Sjögren’s Syndrome Patient-Reported Index; </a:t>
            </a:r>
            <a:r>
              <a:rPr lang="en-US" i="1">
                <a:latin typeface="+mj-lt"/>
              </a:rPr>
              <a:t>SE, standard error.</a:t>
            </a:r>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a:p>
        </p:txBody>
      </p:sp>
    </p:spTree>
    <p:extLst>
      <p:ext uri="{BB962C8B-B14F-4D97-AF65-F5344CB8AC3E}">
        <p14:creationId xmlns:p14="http://schemas.microsoft.com/office/powerpoint/2010/main" val="4267841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SLE, systemic lupus </a:t>
            </a:r>
            <a:r>
              <a:rPr lang="en-US" b="0" i="1">
                <a:solidFill>
                  <a:srgbClr val="001D35"/>
                </a:solidFill>
                <a:effectLst/>
                <a:latin typeface="Google Sans"/>
              </a:rPr>
              <a:t>erythematosus.</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a:p>
        </p:txBody>
      </p:sp>
    </p:spTree>
    <p:extLst>
      <p:ext uri="{BB962C8B-B14F-4D97-AF65-F5344CB8AC3E}">
        <p14:creationId xmlns:p14="http://schemas.microsoft.com/office/powerpoint/2010/main" val="395757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36</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9081" y="244938"/>
            <a:ext cx="1675280"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8917393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6351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569341" y="6298815"/>
            <a:ext cx="3175946" cy="394353"/>
            <a:chOff x="8569341" y="6298815"/>
            <a:chExt cx="3175946"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u="sng">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4102004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70778" y="5397632"/>
            <a:ext cx="1784581" cy="955128"/>
          </a:xfrm>
          <a:prstGeom prst="rect">
            <a:avLst/>
          </a:prstGeom>
        </p:spPr>
      </p:pic>
    </p:spTree>
    <p:extLst>
      <p:ext uri="{BB962C8B-B14F-4D97-AF65-F5344CB8AC3E}">
        <p14:creationId xmlns:p14="http://schemas.microsoft.com/office/powerpoint/2010/main" val="3975391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8956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7E5FF97B-5E3F-1277-CEB0-3A150272A0DC}"/>
              </a:ext>
            </a:extLst>
          </p:cNvPr>
          <p:cNvGrpSpPr/>
          <p:nvPr userDrawn="1"/>
        </p:nvGrpSpPr>
        <p:grpSpPr>
          <a:xfrm>
            <a:off x="8569341" y="6298815"/>
            <a:ext cx="3175946" cy="394353"/>
            <a:chOff x="8569341" y="6298815"/>
            <a:chExt cx="3175946" cy="394353"/>
          </a:xfrm>
        </p:grpSpPr>
        <p:pic>
          <p:nvPicPr>
            <p:cNvPr id="6" name="Picture 5">
              <a:extLst>
                <a:ext uri="{FF2B5EF4-FFF2-40B4-BE49-F238E27FC236}">
                  <a16:creationId xmlns:a16="http://schemas.microsoft.com/office/drawing/2014/main" id="{C9C22AD9-AE71-DB1C-9E88-D143888A25A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8" name="Rectangle 7">
              <a:extLst>
                <a:ext uri="{FF2B5EF4-FFF2-40B4-BE49-F238E27FC236}">
                  <a16:creationId xmlns:a16="http://schemas.microsoft.com/office/drawing/2014/main" id="{F3BFD483-AF6D-5C96-84D9-3C747808A1F1}"/>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u="sng">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361953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0212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0D99D75E-61AB-B55D-ACFA-19CF9907B682}"/>
              </a:ext>
            </a:extLst>
          </p:cNvPr>
          <p:cNvGrpSpPr/>
          <p:nvPr userDrawn="1"/>
        </p:nvGrpSpPr>
        <p:grpSpPr>
          <a:xfrm>
            <a:off x="8569341" y="6298815"/>
            <a:ext cx="3175946" cy="394353"/>
            <a:chOff x="8569341" y="6298815"/>
            <a:chExt cx="3175946" cy="394353"/>
          </a:xfrm>
        </p:grpSpPr>
        <p:pic>
          <p:nvPicPr>
            <p:cNvPr id="6" name="Picture 5">
              <a:extLst>
                <a:ext uri="{FF2B5EF4-FFF2-40B4-BE49-F238E27FC236}">
                  <a16:creationId xmlns:a16="http://schemas.microsoft.com/office/drawing/2014/main" id="{1A4B7A58-EC46-20CE-28BC-3CC3B151F8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7" name="Rectangle 6">
              <a:extLst>
                <a:ext uri="{FF2B5EF4-FFF2-40B4-BE49-F238E27FC236}">
                  <a16:creationId xmlns:a16="http://schemas.microsoft.com/office/drawing/2014/main" id="{566F45DF-13B0-94F8-C845-ACBF4DCA7EA0}"/>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u="sng">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3892227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064067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F5B0A6D1-381A-7F22-B72C-9D0ECA59B789}"/>
              </a:ext>
            </a:extLst>
          </p:cNvPr>
          <p:cNvGrpSpPr/>
          <p:nvPr userDrawn="1"/>
        </p:nvGrpSpPr>
        <p:grpSpPr>
          <a:xfrm>
            <a:off x="8569341" y="6298815"/>
            <a:ext cx="3175946" cy="394353"/>
            <a:chOff x="8569341" y="6298815"/>
            <a:chExt cx="3175946" cy="394353"/>
          </a:xfrm>
        </p:grpSpPr>
        <p:pic>
          <p:nvPicPr>
            <p:cNvPr id="4" name="Picture 3">
              <a:extLst>
                <a:ext uri="{FF2B5EF4-FFF2-40B4-BE49-F238E27FC236}">
                  <a16:creationId xmlns:a16="http://schemas.microsoft.com/office/drawing/2014/main" id="{8FCEB955-86BD-6ED7-4B6C-D615D2294BD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5" name="Rectangle 4">
              <a:extLst>
                <a:ext uri="{FF2B5EF4-FFF2-40B4-BE49-F238E27FC236}">
                  <a16:creationId xmlns:a16="http://schemas.microsoft.com/office/drawing/2014/main" id="{4E868EFF-F119-E4D5-C5D4-D1FD1F070640}"/>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u="sng">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2767137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1467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85F1A9-68BC-2BD4-19D8-1F56F96D29B5}"/>
              </a:ext>
            </a:extLst>
          </p:cNvPr>
          <p:cNvGrpSpPr/>
          <p:nvPr userDrawn="1"/>
        </p:nvGrpSpPr>
        <p:grpSpPr>
          <a:xfrm>
            <a:off x="8569341" y="6298815"/>
            <a:ext cx="3175946" cy="394353"/>
            <a:chOff x="8569341" y="6298815"/>
            <a:chExt cx="3175946" cy="394353"/>
          </a:xfrm>
        </p:grpSpPr>
        <p:pic>
          <p:nvPicPr>
            <p:cNvPr id="3" name="Picture 2">
              <a:extLst>
                <a:ext uri="{FF2B5EF4-FFF2-40B4-BE49-F238E27FC236}">
                  <a16:creationId xmlns:a16="http://schemas.microsoft.com/office/drawing/2014/main" id="{79313BC9-09BE-0ED3-4279-60C90679B9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4" name="Rectangle 3">
              <a:extLst>
                <a:ext uri="{FF2B5EF4-FFF2-40B4-BE49-F238E27FC236}">
                  <a16:creationId xmlns:a16="http://schemas.microsoft.com/office/drawing/2014/main" id="{89527C64-7DE7-3945-167E-AE1A9D23E7D9}"/>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u="sng">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2903399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1188542"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9456427" cy="1155939"/>
          </a:xfrm>
          <a:prstGeom prst="rect">
            <a:avLst/>
          </a:prstGeom>
        </p:spPr>
        <p:txBody>
          <a:bodyPr/>
          <a:lstStyle>
            <a:lvl1pPr>
              <a:buFontTx/>
              <a:buNone/>
              <a:defRPr sz="2400" b="1">
                <a:solidFill>
                  <a:schemeClr val="accent2"/>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70778" y="5397632"/>
            <a:ext cx="1784581" cy="955128"/>
          </a:xfrm>
          <a:prstGeom prst="rect">
            <a:avLst/>
          </a:prstGeom>
        </p:spPr>
      </p:pic>
    </p:spTree>
    <p:extLst>
      <p:ext uri="{BB962C8B-B14F-4D97-AF65-F5344CB8AC3E}">
        <p14:creationId xmlns:p14="http://schemas.microsoft.com/office/powerpoint/2010/main" val="3453862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263211"/>
      </p:ext>
    </p:extLst>
  </p:cSld>
  <p:clrMap bg1="dk2" tx1="lt1" bg2="dk1" tx2="lt2" accent1="accent1" accent2="accent2" accent3="accent3" accent4="accent4" accent5="accent5" accent6="accent6" hlink="hlink" folHlink="folHlink"/>
  <p:sldLayoutIdLst>
    <p:sldLayoutId id="2147484670" r:id="rId1"/>
    <p:sldLayoutId id="2147484671" r:id="rId2"/>
    <p:sldLayoutId id="2147484672" r:id="rId3"/>
    <p:sldLayoutId id="2147484673" r:id="rId4"/>
    <p:sldLayoutId id="2147484674" r:id="rId5"/>
    <p:sldLayoutId id="2147484675" r:id="rId6"/>
    <p:sldLayoutId id="2147484676" r:id="rId7"/>
    <p:sldLayoutId id="2147484677" r:id="rId8"/>
    <p:sldLayoutId id="2147484678" r:id="rId9"/>
    <p:sldLayoutId id="2147484679" r:id="rId10"/>
    <p:sldLayoutId id="2147484680" r:id="rId11"/>
    <p:sldLayoutId id="2147484681" r:id="rId12"/>
    <p:sldLayoutId id="214748468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1">
          <p15:clr>
            <a:srgbClr val="F26B43"/>
          </p15:clr>
        </p15:guide>
        <p15:guide id="2" pos="452">
          <p15:clr>
            <a:srgbClr val="F26B43"/>
          </p15:clr>
        </p15:guide>
        <p15:guide id="3" orient="horz" pos="1008">
          <p15:clr>
            <a:srgbClr val="F26B43"/>
          </p15:clr>
        </p15:guide>
        <p15:guide id="4" orient="horz" pos="4147">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ce@practicingclinicia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practicingclinicians.com/program/rheumatology/advancements-in-sjogrens-disease/29001" TargetMode="External"/><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BF0A1BCB-4573-42FC-B2B5-F4F0EB65AB50}"/>
              </a:ext>
            </a:extLst>
          </p:cNvPr>
          <p:cNvSpPr>
            <a:spLocks noGrp="1" noChangeArrowheads="1"/>
          </p:cNvSpPr>
          <p:nvPr>
            <p:ph type="subTitle" idx="1"/>
          </p:nvPr>
        </p:nvSpPr>
        <p:spPr bwMode="invGray"/>
        <p:txBody>
          <a:bodyPr/>
          <a:lstStyle/>
          <a:p>
            <a:r>
              <a:rPr lang="en-US" altLang="en-US" dirty="0"/>
              <a:t>R. Hal Scofield, MD</a:t>
            </a:r>
            <a:br>
              <a:rPr lang="en-US" altLang="en-US" dirty="0"/>
            </a:br>
            <a:r>
              <a:rPr lang="en-US" altLang="en-US" sz="1400" b="0" dirty="0"/>
              <a:t>Member/Professor, Arthritis &amp; Clinical Immunology</a:t>
            </a:r>
            <a:br>
              <a:rPr lang="en-US" altLang="en-US" sz="1400" b="0" dirty="0"/>
            </a:br>
            <a:r>
              <a:rPr lang="en-US" altLang="en-US" sz="1400" b="0" dirty="0"/>
              <a:t>Oklahoma Medical Research Foundation</a:t>
            </a:r>
            <a:br>
              <a:rPr lang="en-US" altLang="en-US" sz="1400" b="0" dirty="0"/>
            </a:br>
            <a:r>
              <a:rPr lang="en-US" altLang="en-US" sz="1400" b="0" dirty="0"/>
              <a:t>Professor, Department of Medicine, College of Medicine</a:t>
            </a:r>
            <a:br>
              <a:rPr lang="en-US" altLang="en-US" sz="1400" b="0" dirty="0"/>
            </a:br>
            <a:r>
              <a:rPr lang="en-US" altLang="en-US" sz="1400" b="0" dirty="0"/>
              <a:t>University of Oklahoma Health Sciences Center</a:t>
            </a:r>
            <a:br>
              <a:rPr lang="en-US" altLang="en-US" sz="1400" b="0" dirty="0"/>
            </a:br>
            <a:r>
              <a:rPr lang="en-US" altLang="en-US" sz="1400" b="0" dirty="0"/>
              <a:t>Associate Chief of Staff for Research</a:t>
            </a:r>
            <a:br>
              <a:rPr lang="en-US" altLang="en-US" sz="1400" b="0" dirty="0"/>
            </a:br>
            <a:r>
              <a:rPr lang="en-US" altLang="en-US" sz="1400" b="0" dirty="0"/>
              <a:t>Oklahoma City US Department of Veterans Affairs Medical Center</a:t>
            </a:r>
            <a:br>
              <a:rPr lang="en-US" altLang="en-US" sz="1400" b="0" dirty="0"/>
            </a:br>
            <a:r>
              <a:rPr lang="en-US" altLang="en-US" sz="1400" b="0" dirty="0"/>
              <a:t>Oklahoma City, Oklahoma</a:t>
            </a:r>
            <a:endParaRPr lang="en-US" altLang="en-US" sz="1600" b="0" dirty="0"/>
          </a:p>
        </p:txBody>
      </p:sp>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p:txBody>
          <a:bodyPr>
            <a:normAutofit/>
          </a:bodyPr>
          <a:lstStyle/>
          <a:p>
            <a:r>
              <a:rPr lang="en-US" altLang="en-US" dirty="0"/>
              <a:t>Making Progress in </a:t>
            </a:r>
            <a:r>
              <a:rPr lang="en-US" altLang="en-US" dirty="0" err="1"/>
              <a:t>Sjögren’s</a:t>
            </a:r>
            <a:r>
              <a:rPr lang="en-US" altLang="en-US" dirty="0"/>
              <a:t>: Key Considerations for Improving Recognition, Disease Management, and the Potential of Emerging Therapies</a:t>
            </a:r>
          </a:p>
        </p:txBody>
      </p:sp>
      <p:sp>
        <p:nvSpPr>
          <p:cNvPr id="2" name="Text Box 19">
            <a:extLst>
              <a:ext uri="{FF2B5EF4-FFF2-40B4-BE49-F238E27FC236}">
                <a16:creationId xmlns:a16="http://schemas.microsoft.com/office/drawing/2014/main" id="{21AEAF7B-6F90-DEF3-D677-1E84F6E6176D}"/>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a:solidFill>
                  <a:schemeClr val="bg2"/>
                </a:solidFill>
                <a:latin typeface="Calibri" panose="020F0502020204030204" pitchFamily="34" charset="0"/>
              </a:rPr>
              <a:t>Provided by Partners for Advancing Clinical Education (PACE)</a:t>
            </a:r>
          </a:p>
        </p:txBody>
      </p:sp>
      <p:sp>
        <p:nvSpPr>
          <p:cNvPr id="3" name="Text Box 21">
            <a:extLst>
              <a:ext uri="{FF2B5EF4-FFF2-40B4-BE49-F238E27FC236}">
                <a16:creationId xmlns:a16="http://schemas.microsoft.com/office/drawing/2014/main" id="{751F7A99-0E41-557D-5FEF-8A031948FD68}"/>
              </a:ext>
            </a:extLst>
          </p:cNvPr>
          <p:cNvSpPr txBox="1">
            <a:spLocks noChangeArrowheads="1"/>
          </p:cNvSpPr>
          <p:nvPr/>
        </p:nvSpPr>
        <p:spPr bwMode="auto">
          <a:xfrm>
            <a:off x="435015" y="6391656"/>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a:solidFill>
                  <a:schemeClr val="bg1"/>
                </a:solidFill>
                <a:latin typeface="Calibri" panose="020F0502020204030204" pitchFamily="34" charset="0"/>
              </a:rPr>
              <a:t>Supported by an educational grant from Horizon Therapeutics USA,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r>
              <a:rPr lang="en-US" altLang="en-US" dirty="0"/>
              <a:t>Please feel free to use and share some or all of these slides in your noncommercial presentations to colleagues or patients</a:t>
            </a:r>
          </a:p>
          <a:p>
            <a:r>
              <a:rPr lang="en-US" altLang="en-US" dirty="0"/>
              <a:t>When using our slides, please retain the source attribution:</a:t>
            </a:r>
            <a:br>
              <a:rPr lang="en-US" altLang="en-US" dirty="0"/>
            </a:br>
            <a:br>
              <a:rPr lang="en-US" altLang="en-US" dirty="0"/>
            </a:br>
            <a:endParaRPr lang="en-US" altLang="en-US" dirty="0"/>
          </a:p>
          <a:p>
            <a:endParaRPr lang="en-US" altLang="en-US" dirty="0"/>
          </a:p>
          <a:p>
            <a:r>
              <a:rPr lang="en-GB" dirty="0"/>
              <a:t>These slides may not be published, posted online, or used in commercial presentations without permission. </a:t>
            </a:r>
            <a:r>
              <a:rPr lang="en-US" dirty="0"/>
              <a:t>Please contact </a:t>
            </a:r>
            <a:r>
              <a:rPr lang="en-US" dirty="0">
                <a:solidFill>
                  <a:schemeClr val="accent2"/>
                </a:solidFill>
                <a:hlinkClick r:id="rId3">
                  <a:extLst>
                    <a:ext uri="{A12FA001-AC4F-418D-AE19-62706E023703}">
                      <ahyp:hlinkClr xmlns:ahyp="http://schemas.microsoft.com/office/drawing/2018/hyperlinkcolor" val="tx"/>
                    </a:ext>
                  </a:extLst>
                </a:hlinkClick>
              </a:rPr>
              <a:t>pce@practicingclinicians.com</a:t>
            </a:r>
            <a:r>
              <a:rPr lang="en-US" dirty="0">
                <a:solidFill>
                  <a:schemeClr val="accent2"/>
                </a:solidFill>
              </a:rPr>
              <a:t> </a:t>
            </a:r>
            <a:r>
              <a:rPr lang="en-US" dirty="0"/>
              <a:t>for details</a:t>
            </a:r>
          </a:p>
        </p:txBody>
      </p:sp>
      <p:grpSp>
        <p:nvGrpSpPr>
          <p:cNvPr id="2" name="Group 1">
            <a:extLst>
              <a:ext uri="{FF2B5EF4-FFF2-40B4-BE49-F238E27FC236}">
                <a16:creationId xmlns:a16="http://schemas.microsoft.com/office/drawing/2014/main" id="{6CBB3A6C-3986-BB5D-1613-5C267FECC642}"/>
              </a:ext>
            </a:extLst>
          </p:cNvPr>
          <p:cNvGrpSpPr/>
          <p:nvPr/>
        </p:nvGrpSpPr>
        <p:grpSpPr>
          <a:xfrm>
            <a:off x="3776740" y="3429971"/>
            <a:ext cx="4638521" cy="609496"/>
            <a:chOff x="4027496" y="3429971"/>
            <a:chExt cx="4638521" cy="609496"/>
          </a:xfrm>
        </p:grpSpPr>
        <p:sp>
          <p:nvSpPr>
            <p:cNvPr id="3" name="TextBox 2">
              <a:extLst>
                <a:ext uri="{FF2B5EF4-FFF2-40B4-BE49-F238E27FC236}">
                  <a16:creationId xmlns:a16="http://schemas.microsoft.com/office/drawing/2014/main" id="{5C5C3138-96BE-2A1D-194C-2DB88C6AF4E4}"/>
                </a:ext>
              </a:extLst>
            </p:cNvPr>
            <p:cNvSpPr txBox="1"/>
            <p:nvPr/>
          </p:nvSpPr>
          <p:spPr>
            <a:xfrm>
              <a:off x="4027496" y="3670135"/>
              <a:ext cx="3632918" cy="369332"/>
            </a:xfrm>
            <a:prstGeom prst="rect">
              <a:avLst/>
            </a:prstGeom>
            <a:noFill/>
          </p:spPr>
          <p:txBody>
            <a:bodyPr wrap="none" rtlCol="0">
              <a:spAutoFit/>
            </a:bodyPr>
            <a:lstStyle/>
            <a:p>
              <a:r>
                <a:rPr lang="en-US" b="0" dirty="0">
                  <a:solidFill>
                    <a:schemeClr val="bg1"/>
                  </a:solidFill>
                  <a:latin typeface="Calibri" panose="020F0502020204030204" pitchFamily="34" charset="0"/>
                  <a:cs typeface="Calibri" panose="020F0502020204030204" pitchFamily="34" charset="0"/>
                </a:rPr>
                <a:t>Slide credit: </a:t>
              </a:r>
              <a:r>
                <a:rPr lang="en-US" b="0" dirty="0">
                  <a:solidFill>
                    <a:schemeClr val="accent2"/>
                  </a:solidFill>
                  <a:latin typeface="Calibri" panose="020F0502020204030204" pitchFamily="34" charset="0"/>
                  <a:cs typeface="Calibri" panose="020F0502020204030204" pitchFamily="34" charset="0"/>
                </a:rPr>
                <a:t>practicingclinicians.com</a:t>
              </a:r>
            </a:p>
          </p:txBody>
        </p:sp>
        <p:pic>
          <p:nvPicPr>
            <p:cNvPr id="4" name="Picture 3" descr="A picture containing icon&#10;&#10;Description automatically generated">
              <a:extLst>
                <a:ext uri="{FF2B5EF4-FFF2-40B4-BE49-F238E27FC236}">
                  <a16:creationId xmlns:a16="http://schemas.microsoft.com/office/drawing/2014/main" id="{9E0CC659-709E-502D-3899-D4C2E566BC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5744" y="3429971"/>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1A3915-B3CC-5050-C3A7-FB259EB759F8}"/>
              </a:ext>
            </a:extLst>
          </p:cNvPr>
          <p:cNvSpPr>
            <a:spLocks noGrp="1"/>
          </p:cNvSpPr>
          <p:nvPr>
            <p:ph type="title"/>
          </p:nvPr>
        </p:nvSpPr>
        <p:spPr/>
        <p:txBody>
          <a:bodyPr/>
          <a:lstStyle/>
          <a:p>
            <a:r>
              <a:rPr lang="en-US"/>
              <a:t>Sj</a:t>
            </a:r>
            <a:r>
              <a:rPr lang="en-US" altLang="en-US"/>
              <a:t>ö</a:t>
            </a:r>
            <a:r>
              <a:rPr lang="en-US"/>
              <a:t>gren’s Syndrome: </a:t>
            </a:r>
            <a:r>
              <a:rPr lang="it-IT"/>
              <a:t>A Model Complex Autoimmune Disorder</a:t>
            </a:r>
            <a:endParaRPr lang="en-US"/>
          </a:p>
        </p:txBody>
      </p:sp>
      <p:sp>
        <p:nvSpPr>
          <p:cNvPr id="6" name="Content Placeholder 5">
            <a:extLst>
              <a:ext uri="{FF2B5EF4-FFF2-40B4-BE49-F238E27FC236}">
                <a16:creationId xmlns:a16="http://schemas.microsoft.com/office/drawing/2014/main" id="{AE8C7A9A-CAE4-2F90-0A1A-DB9B2867A229}"/>
              </a:ext>
            </a:extLst>
          </p:cNvPr>
          <p:cNvSpPr>
            <a:spLocks noGrp="1"/>
          </p:cNvSpPr>
          <p:nvPr>
            <p:ph sz="half" idx="1"/>
          </p:nvPr>
        </p:nvSpPr>
        <p:spPr/>
        <p:txBody>
          <a:bodyPr/>
          <a:lstStyle/>
          <a:p>
            <a:r>
              <a:rPr lang="en-US" sz="2600"/>
              <a:t>An autoimmune disorder affecting exocrine glands</a:t>
            </a:r>
          </a:p>
          <a:p>
            <a:r>
              <a:rPr lang="en-US" sz="2600"/>
              <a:t>Affects 1-4 million people in the United States</a:t>
            </a:r>
          </a:p>
          <a:p>
            <a:r>
              <a:rPr lang="en-US" sz="2600"/>
              <a:t>Main symptoms: dry mouth and dry eyes</a:t>
            </a:r>
          </a:p>
          <a:p>
            <a:r>
              <a:rPr lang="en-US" altLang="en-US" sz="2600"/>
              <a:t>Can be primary or secondary to other autoimmune conditions:</a:t>
            </a:r>
          </a:p>
          <a:p>
            <a:pPr lvl="1"/>
            <a:r>
              <a:rPr lang="en-US" altLang="en-US" sz="2400"/>
              <a:t>Systemic lupus erythematosus, rheumatoid arthritis, scleroderma, primary biliary cirrhosis</a:t>
            </a:r>
          </a:p>
        </p:txBody>
      </p:sp>
      <p:sp>
        <p:nvSpPr>
          <p:cNvPr id="9" name="Text Box 11">
            <a:extLst>
              <a:ext uri="{FF2B5EF4-FFF2-40B4-BE49-F238E27FC236}">
                <a16:creationId xmlns:a16="http://schemas.microsoft.com/office/drawing/2014/main" id="{DB1C443C-F303-6F6E-6B03-A996ED782360}"/>
              </a:ext>
            </a:extLst>
          </p:cNvPr>
          <p:cNvSpPr txBox="1">
            <a:spLocks noChangeArrowheads="1"/>
          </p:cNvSpPr>
          <p:nvPr/>
        </p:nvSpPr>
        <p:spPr bwMode="auto">
          <a:xfrm>
            <a:off x="434887" y="6396242"/>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nidcr.nih.gov/health-info/sjogrens-disease.</a:t>
            </a:r>
            <a:r>
              <a:rPr lang="en-US" altLang="en-US" sz="1200" b="0">
                <a:solidFill>
                  <a:srgbClr val="455560"/>
                </a:solidFill>
                <a:latin typeface="Calibri" panose="020F0502020204030204" pitchFamily="34" charset="0"/>
              </a:rPr>
              <a: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Negrini</a:t>
            </a:r>
            <a:r>
              <a:rPr lang="en-US" altLang="en-US" sz="1200" b="0">
                <a:solidFill>
                  <a:srgbClr val="455560"/>
                </a:solidFill>
                <a:latin typeface="Calibri" panose="020F0502020204030204" pitchFamily="34" charset="0"/>
              </a:rPr>
              <a: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Clin Exp Med. 2022;22:9.</a:t>
            </a:r>
          </a:p>
        </p:txBody>
      </p:sp>
      <p:grpSp>
        <p:nvGrpSpPr>
          <p:cNvPr id="143" name="Group 142">
            <a:extLst>
              <a:ext uri="{FF2B5EF4-FFF2-40B4-BE49-F238E27FC236}">
                <a16:creationId xmlns:a16="http://schemas.microsoft.com/office/drawing/2014/main" id="{97D33CA0-0046-AC63-0B13-35CB2F7572BA}"/>
              </a:ext>
            </a:extLst>
          </p:cNvPr>
          <p:cNvGrpSpPr/>
          <p:nvPr/>
        </p:nvGrpSpPr>
        <p:grpSpPr>
          <a:xfrm>
            <a:off x="7086366" y="1254827"/>
            <a:ext cx="4229044" cy="4929280"/>
            <a:chOff x="7086366" y="1254827"/>
            <a:chExt cx="4229044" cy="4929280"/>
          </a:xfrm>
        </p:grpSpPr>
        <p:sp>
          <p:nvSpPr>
            <p:cNvPr id="5" name="Graphic 2">
              <a:extLst>
                <a:ext uri="{FF2B5EF4-FFF2-40B4-BE49-F238E27FC236}">
                  <a16:creationId xmlns:a16="http://schemas.microsoft.com/office/drawing/2014/main" id="{5229E1E7-5E5C-812F-61EB-3B933D0EA376}"/>
                </a:ext>
              </a:extLst>
            </p:cNvPr>
            <p:cNvSpPr/>
            <p:nvPr/>
          </p:nvSpPr>
          <p:spPr>
            <a:xfrm>
              <a:off x="9600835" y="1600200"/>
              <a:ext cx="1714575" cy="4572000"/>
            </a:xfrm>
            <a:custGeom>
              <a:avLst/>
              <a:gdLst>
                <a:gd name="connsiteX0" fmla="*/ 1752384 w 1754657"/>
                <a:gd name="connsiteY0" fmla="*/ 2513996 h 4678880"/>
                <a:gd name="connsiteX1" fmla="*/ 1703599 w 1754657"/>
                <a:gd name="connsiteY1" fmla="*/ 2422342 h 4678880"/>
                <a:gd name="connsiteX2" fmla="*/ 1598654 w 1754657"/>
                <a:gd name="connsiteY2" fmla="*/ 2310021 h 4678880"/>
                <a:gd name="connsiteX3" fmla="*/ 1563160 w 1754657"/>
                <a:gd name="connsiteY3" fmla="*/ 2026224 h 4678880"/>
                <a:gd name="connsiteX4" fmla="*/ 1514375 w 1754657"/>
                <a:gd name="connsiteY4" fmla="*/ 1689263 h 4678880"/>
                <a:gd name="connsiteX5" fmla="*/ 1477421 w 1754657"/>
                <a:gd name="connsiteY5" fmla="*/ 1476453 h 4678880"/>
                <a:gd name="connsiteX6" fmla="*/ 1471506 w 1754657"/>
                <a:gd name="connsiteY6" fmla="*/ 1275475 h 4678880"/>
                <a:gd name="connsiteX7" fmla="*/ 1472965 w 1754657"/>
                <a:gd name="connsiteY7" fmla="*/ 1152783 h 4678880"/>
                <a:gd name="connsiteX8" fmla="*/ 1406434 w 1754657"/>
                <a:gd name="connsiteY8" fmla="*/ 886732 h 4678880"/>
                <a:gd name="connsiteX9" fmla="*/ 1220206 w 1754657"/>
                <a:gd name="connsiteY9" fmla="*/ 775872 h 4678880"/>
                <a:gd name="connsiteX10" fmla="*/ 1085683 w 1754657"/>
                <a:gd name="connsiteY10" fmla="*/ 713796 h 4678880"/>
                <a:gd name="connsiteX11" fmla="*/ 999944 w 1754657"/>
                <a:gd name="connsiteY11" fmla="*/ 654716 h 4678880"/>
                <a:gd name="connsiteX12" fmla="*/ 1019151 w 1754657"/>
                <a:gd name="connsiteY12" fmla="*/ 535020 h 4678880"/>
                <a:gd name="connsiteX13" fmla="*/ 1039817 w 1754657"/>
                <a:gd name="connsiteY13" fmla="*/ 446362 h 4678880"/>
                <a:gd name="connsiteX14" fmla="*/ 1082686 w 1754657"/>
                <a:gd name="connsiteY14" fmla="*/ 397578 h 4678880"/>
                <a:gd name="connsiteX15" fmla="*/ 1103353 w 1754657"/>
                <a:gd name="connsiteY15" fmla="*/ 310379 h 4678880"/>
                <a:gd name="connsiteX16" fmla="*/ 1079690 w 1754657"/>
                <a:gd name="connsiteY16" fmla="*/ 292632 h 4678880"/>
                <a:gd name="connsiteX17" fmla="*/ 1047192 w 1754657"/>
                <a:gd name="connsiteY17" fmla="*/ 81283 h 4678880"/>
                <a:gd name="connsiteX18" fmla="*/ 883629 w 1754657"/>
                <a:gd name="connsiteY18" fmla="*/ 538 h 4678880"/>
                <a:gd name="connsiteX19" fmla="*/ 883629 w 1754657"/>
                <a:gd name="connsiteY19" fmla="*/ 0 h 4678880"/>
                <a:gd name="connsiteX20" fmla="*/ 877559 w 1754657"/>
                <a:gd name="connsiteY20" fmla="*/ 154 h 4678880"/>
                <a:gd name="connsiteX21" fmla="*/ 871490 w 1754657"/>
                <a:gd name="connsiteY21" fmla="*/ 0 h 4678880"/>
                <a:gd name="connsiteX22" fmla="*/ 871490 w 1754657"/>
                <a:gd name="connsiteY22" fmla="*/ 538 h 4678880"/>
                <a:gd name="connsiteX23" fmla="*/ 707773 w 1754657"/>
                <a:gd name="connsiteY23" fmla="*/ 81283 h 4678880"/>
                <a:gd name="connsiteX24" fmla="*/ 675275 w 1754657"/>
                <a:gd name="connsiteY24" fmla="*/ 292632 h 4678880"/>
                <a:gd name="connsiteX25" fmla="*/ 651612 w 1754657"/>
                <a:gd name="connsiteY25" fmla="*/ 310379 h 4678880"/>
                <a:gd name="connsiteX26" fmla="*/ 672279 w 1754657"/>
                <a:gd name="connsiteY26" fmla="*/ 397578 h 4678880"/>
                <a:gd name="connsiteX27" fmla="*/ 715148 w 1754657"/>
                <a:gd name="connsiteY27" fmla="*/ 446362 h 4678880"/>
                <a:gd name="connsiteX28" fmla="*/ 735814 w 1754657"/>
                <a:gd name="connsiteY28" fmla="*/ 535020 h 4678880"/>
                <a:gd name="connsiteX29" fmla="*/ 755021 w 1754657"/>
                <a:gd name="connsiteY29" fmla="*/ 654716 h 4678880"/>
                <a:gd name="connsiteX30" fmla="*/ 669282 w 1754657"/>
                <a:gd name="connsiteY30" fmla="*/ 713796 h 4678880"/>
                <a:gd name="connsiteX31" fmla="*/ 534759 w 1754657"/>
                <a:gd name="connsiteY31" fmla="*/ 775872 h 4678880"/>
                <a:gd name="connsiteX32" fmla="*/ 348532 w 1754657"/>
                <a:gd name="connsiteY32" fmla="*/ 886732 h 4678880"/>
                <a:gd name="connsiteX33" fmla="*/ 282000 w 1754657"/>
                <a:gd name="connsiteY33" fmla="*/ 1152783 h 4678880"/>
                <a:gd name="connsiteX34" fmla="*/ 283459 w 1754657"/>
                <a:gd name="connsiteY34" fmla="*/ 1275475 h 4678880"/>
                <a:gd name="connsiteX35" fmla="*/ 277544 w 1754657"/>
                <a:gd name="connsiteY35" fmla="*/ 1476453 h 4678880"/>
                <a:gd name="connsiteX36" fmla="*/ 240590 w 1754657"/>
                <a:gd name="connsiteY36" fmla="*/ 1689263 h 4678880"/>
                <a:gd name="connsiteX37" fmla="*/ 191805 w 1754657"/>
                <a:gd name="connsiteY37" fmla="*/ 2026224 h 4678880"/>
                <a:gd name="connsiteX38" fmla="*/ 156311 w 1754657"/>
                <a:gd name="connsiteY38" fmla="*/ 2310021 h 4678880"/>
                <a:gd name="connsiteX39" fmla="*/ 51366 w 1754657"/>
                <a:gd name="connsiteY39" fmla="*/ 2422342 h 4678880"/>
                <a:gd name="connsiteX40" fmla="*/ 2581 w 1754657"/>
                <a:gd name="connsiteY40" fmla="*/ 2513996 h 4678880"/>
                <a:gd name="connsiteX41" fmla="*/ 49907 w 1754657"/>
                <a:gd name="connsiteY41" fmla="*/ 2513996 h 4678880"/>
                <a:gd name="connsiteX42" fmla="*/ 94236 w 1754657"/>
                <a:gd name="connsiteY42" fmla="*/ 2468207 h 4678880"/>
                <a:gd name="connsiteX43" fmla="*/ 75029 w 1754657"/>
                <a:gd name="connsiteY43" fmla="*/ 2601194 h 4678880"/>
                <a:gd name="connsiteX44" fmla="*/ 72109 w 1754657"/>
                <a:gd name="connsiteY44" fmla="*/ 2709059 h 4678880"/>
                <a:gd name="connsiteX45" fmla="*/ 123814 w 1754657"/>
                <a:gd name="connsiteY45" fmla="*/ 2589363 h 4678880"/>
                <a:gd name="connsiteX46" fmla="*/ 110523 w 1754657"/>
                <a:gd name="connsiteY46" fmla="*/ 2689852 h 4678880"/>
                <a:gd name="connsiteX47" fmla="*/ 110523 w 1754657"/>
                <a:gd name="connsiteY47" fmla="*/ 2759303 h 4678880"/>
                <a:gd name="connsiteX48" fmla="*/ 140101 w 1754657"/>
                <a:gd name="connsiteY48" fmla="*/ 2717970 h 4678880"/>
                <a:gd name="connsiteX49" fmla="*/ 199488 w 1754657"/>
                <a:gd name="connsiteY49" fmla="*/ 2661964 h 4678880"/>
                <a:gd name="connsiteX50" fmla="*/ 258414 w 1754657"/>
                <a:gd name="connsiteY50" fmla="*/ 2594280 h 4678880"/>
                <a:gd name="connsiteX51" fmla="*/ 297749 w 1754657"/>
                <a:gd name="connsiteY51" fmla="*/ 2332224 h 4678880"/>
                <a:gd name="connsiteX52" fmla="*/ 437497 w 1754657"/>
                <a:gd name="connsiteY52" fmla="*/ 1836539 h 4678880"/>
                <a:gd name="connsiteX53" fmla="*/ 492120 w 1754657"/>
                <a:gd name="connsiteY53" fmla="*/ 1465313 h 4678880"/>
                <a:gd name="connsiteX54" fmla="*/ 540137 w 1754657"/>
                <a:gd name="connsiteY54" fmla="*/ 1764476 h 4678880"/>
                <a:gd name="connsiteX55" fmla="*/ 509560 w 1754657"/>
                <a:gd name="connsiteY55" fmla="*/ 1943559 h 4678880"/>
                <a:gd name="connsiteX56" fmla="*/ 461543 w 1754657"/>
                <a:gd name="connsiteY56" fmla="*/ 2133551 h 4678880"/>
                <a:gd name="connsiteX57" fmla="*/ 446255 w 1754657"/>
                <a:gd name="connsiteY57" fmla="*/ 2629236 h 4678880"/>
                <a:gd name="connsiteX58" fmla="*/ 544516 w 1754657"/>
                <a:gd name="connsiteY58" fmla="*/ 3105253 h 4678880"/>
                <a:gd name="connsiteX59" fmla="*/ 548895 w 1754657"/>
                <a:gd name="connsiteY59" fmla="*/ 3367309 h 4678880"/>
                <a:gd name="connsiteX60" fmla="*/ 533607 w 1754657"/>
                <a:gd name="connsiteY60" fmla="*/ 3480858 h 4678880"/>
                <a:gd name="connsiteX61" fmla="*/ 537986 w 1754657"/>
                <a:gd name="connsiteY61" fmla="*/ 3880510 h 4678880"/>
                <a:gd name="connsiteX62" fmla="*/ 610049 w 1754657"/>
                <a:gd name="connsiteY62" fmla="*/ 4288843 h 4678880"/>
                <a:gd name="connsiteX63" fmla="*/ 610049 w 1754657"/>
                <a:gd name="connsiteY63" fmla="*/ 4354377 h 4678880"/>
                <a:gd name="connsiteX64" fmla="*/ 539446 w 1754657"/>
                <a:gd name="connsiteY64" fmla="*/ 4493125 h 4678880"/>
                <a:gd name="connsiteX65" fmla="*/ 485360 w 1754657"/>
                <a:gd name="connsiteY65" fmla="*/ 4561655 h 4678880"/>
                <a:gd name="connsiteX66" fmla="*/ 495040 w 1754657"/>
                <a:gd name="connsiteY66" fmla="*/ 4593461 h 4678880"/>
                <a:gd name="connsiteX67" fmla="*/ 498881 w 1754657"/>
                <a:gd name="connsiteY67" fmla="*/ 4619505 h 4678880"/>
                <a:gd name="connsiteX68" fmla="*/ 520085 w 1754657"/>
                <a:gd name="connsiteY68" fmla="*/ 4628186 h 4678880"/>
                <a:gd name="connsiteX69" fmla="*/ 534529 w 1754657"/>
                <a:gd name="connsiteY69" fmla="*/ 4647470 h 4678880"/>
                <a:gd name="connsiteX70" fmla="*/ 556732 w 1754657"/>
                <a:gd name="connsiteY70" fmla="*/ 4646471 h 4678880"/>
                <a:gd name="connsiteX71" fmla="*/ 582776 w 1754657"/>
                <a:gd name="connsiteY71" fmla="*/ 4662912 h 4678880"/>
                <a:gd name="connsiteX72" fmla="*/ 605977 w 1754657"/>
                <a:gd name="connsiteY72" fmla="*/ 4638788 h 4678880"/>
                <a:gd name="connsiteX73" fmla="*/ 623340 w 1754657"/>
                <a:gd name="connsiteY73" fmla="*/ 4607904 h 4678880"/>
                <a:gd name="connsiteX74" fmla="*/ 634941 w 1754657"/>
                <a:gd name="connsiteY74" fmla="*/ 4624345 h 4678880"/>
                <a:gd name="connsiteX75" fmla="*/ 623340 w 1754657"/>
                <a:gd name="connsiteY75" fmla="*/ 4652310 h 4678880"/>
                <a:gd name="connsiteX76" fmla="*/ 667746 w 1754657"/>
                <a:gd name="connsiteY76" fmla="*/ 4677432 h 4678880"/>
                <a:gd name="connsiteX77" fmla="*/ 711153 w 1754657"/>
                <a:gd name="connsiteY77" fmla="*/ 4611822 h 4678880"/>
                <a:gd name="connsiteX78" fmla="*/ 742037 w 1754657"/>
                <a:gd name="connsiteY78" fmla="*/ 4533613 h 4678880"/>
                <a:gd name="connsiteX79" fmla="*/ 773920 w 1754657"/>
                <a:gd name="connsiteY79" fmla="*/ 4444801 h 4678880"/>
                <a:gd name="connsiteX80" fmla="*/ 767160 w 1754657"/>
                <a:gd name="connsiteY80" fmla="*/ 4333787 h 4678880"/>
                <a:gd name="connsiteX81" fmla="*/ 757479 w 1754657"/>
                <a:gd name="connsiteY81" fmla="*/ 4246896 h 4678880"/>
                <a:gd name="connsiteX82" fmla="*/ 764932 w 1754657"/>
                <a:gd name="connsiteY82" fmla="*/ 4044227 h 4678880"/>
                <a:gd name="connsiteX83" fmla="*/ 791129 w 1754657"/>
                <a:gd name="connsiteY83" fmla="*/ 3803991 h 4678880"/>
                <a:gd name="connsiteX84" fmla="*/ 786750 w 1754657"/>
                <a:gd name="connsiteY84" fmla="*/ 3561603 h 4678880"/>
                <a:gd name="connsiteX85" fmla="*/ 804190 w 1754657"/>
                <a:gd name="connsiteY85" fmla="*/ 3290866 h 4678880"/>
                <a:gd name="connsiteX86" fmla="*/ 832616 w 1754657"/>
                <a:gd name="connsiteY86" fmla="*/ 2961126 h 4678880"/>
                <a:gd name="connsiteX87" fmla="*/ 854435 w 1754657"/>
                <a:gd name="connsiteY87" fmla="*/ 2677252 h 4678880"/>
                <a:gd name="connsiteX88" fmla="*/ 872412 w 1754657"/>
                <a:gd name="connsiteY88" fmla="*/ 2599811 h 4678880"/>
                <a:gd name="connsiteX89" fmla="*/ 893616 w 1754657"/>
                <a:gd name="connsiteY89" fmla="*/ 2670645 h 4678880"/>
                <a:gd name="connsiteX90" fmla="*/ 908905 w 1754657"/>
                <a:gd name="connsiteY90" fmla="*/ 2961050 h 4678880"/>
                <a:gd name="connsiteX91" fmla="*/ 924193 w 1754657"/>
                <a:gd name="connsiteY91" fmla="*/ 3290789 h 4678880"/>
                <a:gd name="connsiteX92" fmla="*/ 941633 w 1754657"/>
                <a:gd name="connsiteY92" fmla="*/ 3561526 h 4678880"/>
                <a:gd name="connsiteX93" fmla="*/ 924193 w 1754657"/>
                <a:gd name="connsiteY93" fmla="*/ 3803914 h 4678880"/>
                <a:gd name="connsiteX94" fmla="*/ 963528 w 1754657"/>
                <a:gd name="connsiteY94" fmla="*/ 4044151 h 4678880"/>
                <a:gd name="connsiteX95" fmla="*/ 970980 w 1754657"/>
                <a:gd name="connsiteY95" fmla="*/ 4246820 h 4678880"/>
                <a:gd name="connsiteX96" fmla="*/ 961300 w 1754657"/>
                <a:gd name="connsiteY96" fmla="*/ 4333710 h 4678880"/>
                <a:gd name="connsiteX97" fmla="*/ 954540 w 1754657"/>
                <a:gd name="connsiteY97" fmla="*/ 4444724 h 4678880"/>
                <a:gd name="connsiteX98" fmla="*/ 986423 w 1754657"/>
                <a:gd name="connsiteY98" fmla="*/ 4533536 h 4678880"/>
                <a:gd name="connsiteX99" fmla="*/ 1017307 w 1754657"/>
                <a:gd name="connsiteY99" fmla="*/ 4611746 h 4678880"/>
                <a:gd name="connsiteX100" fmla="*/ 1060714 w 1754657"/>
                <a:gd name="connsiteY100" fmla="*/ 4677355 h 4678880"/>
                <a:gd name="connsiteX101" fmla="*/ 1105120 w 1754657"/>
                <a:gd name="connsiteY101" fmla="*/ 4652233 h 4678880"/>
                <a:gd name="connsiteX102" fmla="*/ 1093519 w 1754657"/>
                <a:gd name="connsiteY102" fmla="*/ 4624268 h 4678880"/>
                <a:gd name="connsiteX103" fmla="*/ 1105120 w 1754657"/>
                <a:gd name="connsiteY103" fmla="*/ 4607827 h 4678880"/>
                <a:gd name="connsiteX104" fmla="*/ 1122483 w 1754657"/>
                <a:gd name="connsiteY104" fmla="*/ 4638711 h 4678880"/>
                <a:gd name="connsiteX105" fmla="*/ 1145684 w 1754657"/>
                <a:gd name="connsiteY105" fmla="*/ 4662835 h 4678880"/>
                <a:gd name="connsiteX106" fmla="*/ 1171728 w 1754657"/>
                <a:gd name="connsiteY106" fmla="*/ 4646394 h 4678880"/>
                <a:gd name="connsiteX107" fmla="*/ 1193931 w 1754657"/>
                <a:gd name="connsiteY107" fmla="*/ 4647393 h 4678880"/>
                <a:gd name="connsiteX108" fmla="*/ 1208451 w 1754657"/>
                <a:gd name="connsiteY108" fmla="*/ 4628109 h 4678880"/>
                <a:gd name="connsiteX109" fmla="*/ 1229656 w 1754657"/>
                <a:gd name="connsiteY109" fmla="*/ 4619428 h 4678880"/>
                <a:gd name="connsiteX110" fmla="*/ 1233497 w 1754657"/>
                <a:gd name="connsiteY110" fmla="*/ 4593384 h 4678880"/>
                <a:gd name="connsiteX111" fmla="*/ 1243177 w 1754657"/>
                <a:gd name="connsiteY111" fmla="*/ 4561578 h 4678880"/>
                <a:gd name="connsiteX112" fmla="*/ 1189091 w 1754657"/>
                <a:gd name="connsiteY112" fmla="*/ 4493049 h 4678880"/>
                <a:gd name="connsiteX113" fmla="*/ 1118488 w 1754657"/>
                <a:gd name="connsiteY113" fmla="*/ 4354300 h 4678880"/>
                <a:gd name="connsiteX114" fmla="*/ 1118488 w 1754657"/>
                <a:gd name="connsiteY114" fmla="*/ 4288767 h 4678880"/>
                <a:gd name="connsiteX115" fmla="*/ 1190551 w 1754657"/>
                <a:gd name="connsiteY115" fmla="*/ 3880433 h 4678880"/>
                <a:gd name="connsiteX116" fmla="*/ 1207991 w 1754657"/>
                <a:gd name="connsiteY116" fmla="*/ 3480782 h 4678880"/>
                <a:gd name="connsiteX117" fmla="*/ 1192702 w 1754657"/>
                <a:gd name="connsiteY117" fmla="*/ 3367232 h 4678880"/>
                <a:gd name="connsiteX118" fmla="*/ 1210142 w 1754657"/>
                <a:gd name="connsiteY118" fmla="*/ 3105176 h 4678880"/>
                <a:gd name="connsiteX119" fmla="*/ 1308403 w 1754657"/>
                <a:gd name="connsiteY119" fmla="*/ 2629159 h 4678880"/>
                <a:gd name="connsiteX120" fmla="*/ 1266917 w 1754657"/>
                <a:gd name="connsiteY120" fmla="*/ 2133474 h 4678880"/>
                <a:gd name="connsiteX121" fmla="*/ 1245098 w 1754657"/>
                <a:gd name="connsiteY121" fmla="*/ 1943482 h 4678880"/>
                <a:gd name="connsiteX122" fmla="*/ 1214521 w 1754657"/>
                <a:gd name="connsiteY122" fmla="*/ 1764399 h 4678880"/>
                <a:gd name="connsiteX123" fmla="*/ 1262537 w 1754657"/>
                <a:gd name="connsiteY123" fmla="*/ 1465236 h 4678880"/>
                <a:gd name="connsiteX124" fmla="*/ 1317161 w 1754657"/>
                <a:gd name="connsiteY124" fmla="*/ 1836462 h 4678880"/>
                <a:gd name="connsiteX125" fmla="*/ 1456909 w 1754657"/>
                <a:gd name="connsiteY125" fmla="*/ 2332147 h 4678880"/>
                <a:gd name="connsiteX126" fmla="*/ 1496244 w 1754657"/>
                <a:gd name="connsiteY126" fmla="*/ 2594203 h 4678880"/>
                <a:gd name="connsiteX127" fmla="*/ 1555170 w 1754657"/>
                <a:gd name="connsiteY127" fmla="*/ 2661887 h 4678880"/>
                <a:gd name="connsiteX128" fmla="*/ 1614557 w 1754657"/>
                <a:gd name="connsiteY128" fmla="*/ 2717894 h 4678880"/>
                <a:gd name="connsiteX129" fmla="*/ 1644135 w 1754657"/>
                <a:gd name="connsiteY129" fmla="*/ 2759226 h 4678880"/>
                <a:gd name="connsiteX130" fmla="*/ 1644135 w 1754657"/>
                <a:gd name="connsiteY130" fmla="*/ 2689775 h 4678880"/>
                <a:gd name="connsiteX131" fmla="*/ 1630844 w 1754657"/>
                <a:gd name="connsiteY131" fmla="*/ 2589286 h 4678880"/>
                <a:gd name="connsiteX132" fmla="*/ 1682548 w 1754657"/>
                <a:gd name="connsiteY132" fmla="*/ 2708982 h 4678880"/>
                <a:gd name="connsiteX133" fmla="*/ 1679629 w 1754657"/>
                <a:gd name="connsiteY133" fmla="*/ 2601117 h 4678880"/>
                <a:gd name="connsiteX134" fmla="*/ 1660422 w 1754657"/>
                <a:gd name="connsiteY134" fmla="*/ 2468131 h 4678880"/>
                <a:gd name="connsiteX135" fmla="*/ 1704751 w 1754657"/>
                <a:gd name="connsiteY135" fmla="*/ 2513919 h 4678880"/>
                <a:gd name="connsiteX136" fmla="*/ 1752076 w 1754657"/>
                <a:gd name="connsiteY136" fmla="*/ 2513919 h 4678880"/>
                <a:gd name="connsiteX137" fmla="*/ 1752076 w 1754657"/>
                <a:gd name="connsiteY137" fmla="*/ 2513919 h 4678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1754657" h="4678880">
                  <a:moveTo>
                    <a:pt x="1752384" y="2513996"/>
                  </a:moveTo>
                  <a:cubicBezTo>
                    <a:pt x="1739093" y="2502165"/>
                    <a:pt x="1719886" y="2472586"/>
                    <a:pt x="1703599" y="2422342"/>
                  </a:cubicBezTo>
                  <a:cubicBezTo>
                    <a:pt x="1687312" y="2372097"/>
                    <a:pt x="1617860" y="2348435"/>
                    <a:pt x="1598654" y="2310021"/>
                  </a:cubicBezTo>
                  <a:cubicBezTo>
                    <a:pt x="1579447" y="2271608"/>
                    <a:pt x="1564620" y="2153372"/>
                    <a:pt x="1563160" y="2026224"/>
                  </a:cubicBezTo>
                  <a:cubicBezTo>
                    <a:pt x="1561700" y="1899153"/>
                    <a:pt x="1536578" y="1752798"/>
                    <a:pt x="1514375" y="1689263"/>
                  </a:cubicBezTo>
                  <a:cubicBezTo>
                    <a:pt x="1492172" y="1625727"/>
                    <a:pt x="1470046" y="1556276"/>
                    <a:pt x="1477421" y="1476453"/>
                  </a:cubicBezTo>
                  <a:cubicBezTo>
                    <a:pt x="1484797" y="1396630"/>
                    <a:pt x="1481877" y="1316807"/>
                    <a:pt x="1471506" y="1275475"/>
                  </a:cubicBezTo>
                  <a:cubicBezTo>
                    <a:pt x="1461134" y="1234065"/>
                    <a:pt x="1456755" y="1237061"/>
                    <a:pt x="1472965" y="1152783"/>
                  </a:cubicBezTo>
                  <a:cubicBezTo>
                    <a:pt x="1489253" y="1068504"/>
                    <a:pt x="1456678" y="975390"/>
                    <a:pt x="1406434" y="886732"/>
                  </a:cubicBezTo>
                  <a:cubicBezTo>
                    <a:pt x="1356189" y="798074"/>
                    <a:pt x="1248325" y="796615"/>
                    <a:pt x="1220206" y="775872"/>
                  </a:cubicBezTo>
                  <a:cubicBezTo>
                    <a:pt x="1192087" y="755205"/>
                    <a:pt x="1137464" y="743374"/>
                    <a:pt x="1085683" y="713796"/>
                  </a:cubicBezTo>
                  <a:cubicBezTo>
                    <a:pt x="1033978" y="684217"/>
                    <a:pt x="999944" y="675382"/>
                    <a:pt x="999944" y="654716"/>
                  </a:cubicBezTo>
                  <a:cubicBezTo>
                    <a:pt x="999944" y="634050"/>
                    <a:pt x="998484" y="579349"/>
                    <a:pt x="1019151" y="535020"/>
                  </a:cubicBezTo>
                  <a:cubicBezTo>
                    <a:pt x="1039817" y="490691"/>
                    <a:pt x="1039817" y="446362"/>
                    <a:pt x="1039817" y="446362"/>
                  </a:cubicBezTo>
                  <a:cubicBezTo>
                    <a:pt x="1061943" y="458194"/>
                    <a:pt x="1063480" y="437527"/>
                    <a:pt x="1082686" y="397578"/>
                  </a:cubicBezTo>
                  <a:cubicBezTo>
                    <a:pt x="1101893" y="357705"/>
                    <a:pt x="1107809" y="331046"/>
                    <a:pt x="1103353" y="310379"/>
                  </a:cubicBezTo>
                  <a:cubicBezTo>
                    <a:pt x="1098897" y="289713"/>
                    <a:pt x="1079690" y="292632"/>
                    <a:pt x="1079690" y="292632"/>
                  </a:cubicBezTo>
                  <a:cubicBezTo>
                    <a:pt x="1079690" y="292632"/>
                    <a:pt x="1113647" y="164025"/>
                    <a:pt x="1047192" y="81283"/>
                  </a:cubicBezTo>
                  <a:cubicBezTo>
                    <a:pt x="994259" y="15212"/>
                    <a:pt x="913898" y="2843"/>
                    <a:pt x="883629" y="538"/>
                  </a:cubicBezTo>
                  <a:lnTo>
                    <a:pt x="883629" y="0"/>
                  </a:lnTo>
                  <a:cubicBezTo>
                    <a:pt x="883629" y="0"/>
                    <a:pt x="881401" y="0"/>
                    <a:pt x="877559" y="154"/>
                  </a:cubicBezTo>
                  <a:cubicBezTo>
                    <a:pt x="873718" y="0"/>
                    <a:pt x="871490" y="0"/>
                    <a:pt x="871490" y="0"/>
                  </a:cubicBezTo>
                  <a:lnTo>
                    <a:pt x="871490" y="538"/>
                  </a:lnTo>
                  <a:cubicBezTo>
                    <a:pt x="841220" y="2843"/>
                    <a:pt x="760860" y="15212"/>
                    <a:pt x="707773" y="81283"/>
                  </a:cubicBezTo>
                  <a:cubicBezTo>
                    <a:pt x="641241" y="164025"/>
                    <a:pt x="675275" y="292632"/>
                    <a:pt x="675275" y="292632"/>
                  </a:cubicBezTo>
                  <a:cubicBezTo>
                    <a:pt x="675275" y="292632"/>
                    <a:pt x="656068" y="289636"/>
                    <a:pt x="651612" y="310379"/>
                  </a:cubicBezTo>
                  <a:cubicBezTo>
                    <a:pt x="647156" y="331046"/>
                    <a:pt x="653072" y="357705"/>
                    <a:pt x="672279" y="397578"/>
                  </a:cubicBezTo>
                  <a:cubicBezTo>
                    <a:pt x="691485" y="437450"/>
                    <a:pt x="692945" y="458194"/>
                    <a:pt x="715148" y="446362"/>
                  </a:cubicBezTo>
                  <a:cubicBezTo>
                    <a:pt x="715148" y="446362"/>
                    <a:pt x="715148" y="490691"/>
                    <a:pt x="735814" y="535020"/>
                  </a:cubicBezTo>
                  <a:cubicBezTo>
                    <a:pt x="756481" y="579349"/>
                    <a:pt x="755021" y="634050"/>
                    <a:pt x="755021" y="654716"/>
                  </a:cubicBezTo>
                  <a:cubicBezTo>
                    <a:pt x="755021" y="675382"/>
                    <a:pt x="721064" y="684294"/>
                    <a:pt x="669282" y="713796"/>
                  </a:cubicBezTo>
                  <a:cubicBezTo>
                    <a:pt x="617578" y="743374"/>
                    <a:pt x="562878" y="755205"/>
                    <a:pt x="534759" y="775872"/>
                  </a:cubicBezTo>
                  <a:cubicBezTo>
                    <a:pt x="506717" y="796538"/>
                    <a:pt x="398776" y="798074"/>
                    <a:pt x="348532" y="886732"/>
                  </a:cubicBezTo>
                  <a:cubicBezTo>
                    <a:pt x="298287" y="975390"/>
                    <a:pt x="265789" y="1068504"/>
                    <a:pt x="282000" y="1152783"/>
                  </a:cubicBezTo>
                  <a:cubicBezTo>
                    <a:pt x="298287" y="1237061"/>
                    <a:pt x="293831" y="1234065"/>
                    <a:pt x="283459" y="1275475"/>
                  </a:cubicBezTo>
                  <a:cubicBezTo>
                    <a:pt x="273088" y="1316884"/>
                    <a:pt x="270168" y="1396630"/>
                    <a:pt x="277544" y="1476453"/>
                  </a:cubicBezTo>
                  <a:cubicBezTo>
                    <a:pt x="284919" y="1556276"/>
                    <a:pt x="262793" y="1625727"/>
                    <a:pt x="240590" y="1689263"/>
                  </a:cubicBezTo>
                  <a:cubicBezTo>
                    <a:pt x="218387" y="1752798"/>
                    <a:pt x="193265" y="1899153"/>
                    <a:pt x="191805" y="2026224"/>
                  </a:cubicBezTo>
                  <a:cubicBezTo>
                    <a:pt x="190346" y="2153295"/>
                    <a:pt x="175518" y="2271608"/>
                    <a:pt x="156311" y="2310021"/>
                  </a:cubicBezTo>
                  <a:cubicBezTo>
                    <a:pt x="137105" y="2348435"/>
                    <a:pt x="67654" y="2372097"/>
                    <a:pt x="51366" y="2422342"/>
                  </a:cubicBezTo>
                  <a:cubicBezTo>
                    <a:pt x="35079" y="2472586"/>
                    <a:pt x="15872" y="2502165"/>
                    <a:pt x="2581" y="2513996"/>
                  </a:cubicBezTo>
                  <a:cubicBezTo>
                    <a:pt x="-10710" y="2525827"/>
                    <a:pt x="30700" y="2548030"/>
                    <a:pt x="49907" y="2513996"/>
                  </a:cubicBezTo>
                  <a:cubicBezTo>
                    <a:pt x="69113" y="2480039"/>
                    <a:pt x="82404" y="2462292"/>
                    <a:pt x="94236" y="2468207"/>
                  </a:cubicBezTo>
                  <a:cubicBezTo>
                    <a:pt x="106067" y="2474123"/>
                    <a:pt x="89780" y="2536199"/>
                    <a:pt x="75029" y="2601194"/>
                  </a:cubicBezTo>
                  <a:cubicBezTo>
                    <a:pt x="60278" y="2666189"/>
                    <a:pt x="45451" y="2709059"/>
                    <a:pt x="72109" y="2709059"/>
                  </a:cubicBezTo>
                  <a:cubicBezTo>
                    <a:pt x="98768" y="2709059"/>
                    <a:pt x="116438" y="2610029"/>
                    <a:pt x="123814" y="2589363"/>
                  </a:cubicBezTo>
                  <a:cubicBezTo>
                    <a:pt x="131189" y="2568696"/>
                    <a:pt x="129729" y="2639607"/>
                    <a:pt x="110523" y="2689852"/>
                  </a:cubicBezTo>
                  <a:cubicBezTo>
                    <a:pt x="91316" y="2740097"/>
                    <a:pt x="95772" y="2756384"/>
                    <a:pt x="110523" y="2759303"/>
                  </a:cubicBezTo>
                  <a:cubicBezTo>
                    <a:pt x="125273" y="2762223"/>
                    <a:pt x="140101" y="2717970"/>
                    <a:pt x="140101" y="2717970"/>
                  </a:cubicBezTo>
                  <a:cubicBezTo>
                    <a:pt x="140101" y="2717970"/>
                    <a:pt x="168911" y="2740634"/>
                    <a:pt x="199488" y="2661964"/>
                  </a:cubicBezTo>
                  <a:cubicBezTo>
                    <a:pt x="199488" y="2661964"/>
                    <a:pt x="230065" y="2683783"/>
                    <a:pt x="258414" y="2594280"/>
                  </a:cubicBezTo>
                  <a:cubicBezTo>
                    <a:pt x="286763" y="2504777"/>
                    <a:pt x="308659" y="2386848"/>
                    <a:pt x="297749" y="2332224"/>
                  </a:cubicBezTo>
                  <a:cubicBezTo>
                    <a:pt x="286840" y="2277600"/>
                    <a:pt x="422208" y="2039592"/>
                    <a:pt x="437497" y="1836539"/>
                  </a:cubicBezTo>
                  <a:cubicBezTo>
                    <a:pt x="452785" y="1633487"/>
                    <a:pt x="481134" y="1476223"/>
                    <a:pt x="492120" y="1465313"/>
                  </a:cubicBezTo>
                  <a:cubicBezTo>
                    <a:pt x="503030" y="1454404"/>
                    <a:pt x="566335" y="1657456"/>
                    <a:pt x="540137" y="1764476"/>
                  </a:cubicBezTo>
                  <a:cubicBezTo>
                    <a:pt x="513939" y="1871495"/>
                    <a:pt x="511711" y="1923891"/>
                    <a:pt x="509560" y="1943559"/>
                  </a:cubicBezTo>
                  <a:cubicBezTo>
                    <a:pt x="507409" y="1963226"/>
                    <a:pt x="472453" y="2044048"/>
                    <a:pt x="461543" y="2133551"/>
                  </a:cubicBezTo>
                  <a:cubicBezTo>
                    <a:pt x="450634" y="2223054"/>
                    <a:pt x="411299" y="2319164"/>
                    <a:pt x="446255" y="2629236"/>
                  </a:cubicBezTo>
                  <a:cubicBezTo>
                    <a:pt x="481211" y="2939308"/>
                    <a:pt x="537986" y="3041948"/>
                    <a:pt x="544516" y="3105253"/>
                  </a:cubicBezTo>
                  <a:cubicBezTo>
                    <a:pt x="551046" y="3168558"/>
                    <a:pt x="551046" y="3334581"/>
                    <a:pt x="548895" y="3367309"/>
                  </a:cubicBezTo>
                  <a:cubicBezTo>
                    <a:pt x="546744" y="3400037"/>
                    <a:pt x="535835" y="3445902"/>
                    <a:pt x="533607" y="3480858"/>
                  </a:cubicBezTo>
                  <a:cubicBezTo>
                    <a:pt x="531456" y="3515814"/>
                    <a:pt x="478983" y="3638045"/>
                    <a:pt x="537986" y="3880510"/>
                  </a:cubicBezTo>
                  <a:cubicBezTo>
                    <a:pt x="596912" y="4122898"/>
                    <a:pt x="610049" y="4262646"/>
                    <a:pt x="610049" y="4288843"/>
                  </a:cubicBezTo>
                  <a:cubicBezTo>
                    <a:pt x="610049" y="4315041"/>
                    <a:pt x="596989" y="4319420"/>
                    <a:pt x="610049" y="4354377"/>
                  </a:cubicBezTo>
                  <a:cubicBezTo>
                    <a:pt x="623187" y="4389333"/>
                    <a:pt x="575170" y="4463240"/>
                    <a:pt x="539446" y="4493125"/>
                  </a:cubicBezTo>
                  <a:cubicBezTo>
                    <a:pt x="503721" y="4523011"/>
                    <a:pt x="490200" y="4546212"/>
                    <a:pt x="485360" y="4561655"/>
                  </a:cubicBezTo>
                  <a:cubicBezTo>
                    <a:pt x="480520" y="4577097"/>
                    <a:pt x="482440" y="4593461"/>
                    <a:pt x="495040" y="4593461"/>
                  </a:cubicBezTo>
                  <a:cubicBezTo>
                    <a:pt x="495040" y="4593461"/>
                    <a:pt x="489278" y="4605984"/>
                    <a:pt x="498881" y="4619505"/>
                  </a:cubicBezTo>
                  <a:cubicBezTo>
                    <a:pt x="508561" y="4633026"/>
                    <a:pt x="520085" y="4628186"/>
                    <a:pt x="520085" y="4628186"/>
                  </a:cubicBezTo>
                  <a:cubicBezTo>
                    <a:pt x="520085" y="4628186"/>
                    <a:pt x="519087" y="4643628"/>
                    <a:pt x="534529" y="4647470"/>
                  </a:cubicBezTo>
                  <a:cubicBezTo>
                    <a:pt x="549971" y="4651311"/>
                    <a:pt x="556732" y="4646471"/>
                    <a:pt x="556732" y="4646471"/>
                  </a:cubicBezTo>
                  <a:cubicBezTo>
                    <a:pt x="556732" y="4646471"/>
                    <a:pt x="565413" y="4663834"/>
                    <a:pt x="582776" y="4662912"/>
                  </a:cubicBezTo>
                  <a:cubicBezTo>
                    <a:pt x="600139" y="4661913"/>
                    <a:pt x="603980" y="4648469"/>
                    <a:pt x="605977" y="4638788"/>
                  </a:cubicBezTo>
                  <a:cubicBezTo>
                    <a:pt x="607898" y="4629108"/>
                    <a:pt x="613737" y="4608826"/>
                    <a:pt x="623340" y="4607904"/>
                  </a:cubicBezTo>
                  <a:cubicBezTo>
                    <a:pt x="633020" y="4606982"/>
                    <a:pt x="638782" y="4615663"/>
                    <a:pt x="634941" y="4624345"/>
                  </a:cubicBezTo>
                  <a:cubicBezTo>
                    <a:pt x="631100" y="4633026"/>
                    <a:pt x="629179" y="4638788"/>
                    <a:pt x="623340" y="4652310"/>
                  </a:cubicBezTo>
                  <a:cubicBezTo>
                    <a:pt x="617578" y="4665831"/>
                    <a:pt x="631100" y="4684193"/>
                    <a:pt x="667746" y="4677432"/>
                  </a:cubicBezTo>
                  <a:cubicBezTo>
                    <a:pt x="704392" y="4670672"/>
                    <a:pt x="688950" y="4635946"/>
                    <a:pt x="711153" y="4611822"/>
                  </a:cubicBezTo>
                  <a:cubicBezTo>
                    <a:pt x="733356" y="4587699"/>
                    <a:pt x="743036" y="4568415"/>
                    <a:pt x="742037" y="4533613"/>
                  </a:cubicBezTo>
                  <a:cubicBezTo>
                    <a:pt x="741039" y="4498887"/>
                    <a:pt x="779682" y="4505648"/>
                    <a:pt x="773920" y="4444801"/>
                  </a:cubicBezTo>
                  <a:cubicBezTo>
                    <a:pt x="768158" y="4383955"/>
                    <a:pt x="755559" y="4366592"/>
                    <a:pt x="767160" y="4333787"/>
                  </a:cubicBezTo>
                  <a:cubicBezTo>
                    <a:pt x="778760" y="4300982"/>
                    <a:pt x="759477" y="4262338"/>
                    <a:pt x="757479" y="4246896"/>
                  </a:cubicBezTo>
                  <a:cubicBezTo>
                    <a:pt x="755559" y="4231454"/>
                    <a:pt x="758401" y="4085714"/>
                    <a:pt x="764932" y="4044227"/>
                  </a:cubicBezTo>
                  <a:cubicBezTo>
                    <a:pt x="771462" y="4002741"/>
                    <a:pt x="795509" y="3860766"/>
                    <a:pt x="791129" y="3803991"/>
                  </a:cubicBezTo>
                  <a:cubicBezTo>
                    <a:pt x="786750" y="3747216"/>
                    <a:pt x="819478" y="3703502"/>
                    <a:pt x="786750" y="3561603"/>
                  </a:cubicBezTo>
                  <a:cubicBezTo>
                    <a:pt x="754022" y="3419704"/>
                    <a:pt x="806418" y="3437144"/>
                    <a:pt x="804190" y="3290866"/>
                  </a:cubicBezTo>
                  <a:cubicBezTo>
                    <a:pt x="802039" y="3144588"/>
                    <a:pt x="841297" y="3096495"/>
                    <a:pt x="832616" y="2961126"/>
                  </a:cubicBezTo>
                  <a:cubicBezTo>
                    <a:pt x="823858" y="2825758"/>
                    <a:pt x="850055" y="2751467"/>
                    <a:pt x="854435" y="2677252"/>
                  </a:cubicBezTo>
                  <a:cubicBezTo>
                    <a:pt x="857508" y="2625164"/>
                    <a:pt x="867034" y="2606418"/>
                    <a:pt x="872412" y="2599811"/>
                  </a:cubicBezTo>
                  <a:cubicBezTo>
                    <a:pt x="879864" y="2605881"/>
                    <a:pt x="890774" y="2622936"/>
                    <a:pt x="893616" y="2670645"/>
                  </a:cubicBezTo>
                  <a:cubicBezTo>
                    <a:pt x="897995" y="2744937"/>
                    <a:pt x="917663" y="2825681"/>
                    <a:pt x="908905" y="2961050"/>
                  </a:cubicBezTo>
                  <a:cubicBezTo>
                    <a:pt x="900146" y="3096418"/>
                    <a:pt x="926344" y="3144511"/>
                    <a:pt x="924193" y="3290789"/>
                  </a:cubicBezTo>
                  <a:cubicBezTo>
                    <a:pt x="922042" y="3437067"/>
                    <a:pt x="974438" y="3419627"/>
                    <a:pt x="941633" y="3561526"/>
                  </a:cubicBezTo>
                  <a:cubicBezTo>
                    <a:pt x="908905" y="3703425"/>
                    <a:pt x="928495" y="3747139"/>
                    <a:pt x="924193" y="3803914"/>
                  </a:cubicBezTo>
                  <a:cubicBezTo>
                    <a:pt x="919814" y="3860689"/>
                    <a:pt x="956921" y="4002664"/>
                    <a:pt x="963528" y="4044151"/>
                  </a:cubicBezTo>
                  <a:cubicBezTo>
                    <a:pt x="970059" y="4085637"/>
                    <a:pt x="972978" y="4231377"/>
                    <a:pt x="970980" y="4246820"/>
                  </a:cubicBezTo>
                  <a:cubicBezTo>
                    <a:pt x="969060" y="4262261"/>
                    <a:pt x="949776" y="4300905"/>
                    <a:pt x="961300" y="4333710"/>
                  </a:cubicBezTo>
                  <a:cubicBezTo>
                    <a:pt x="972901" y="4366515"/>
                    <a:pt x="960378" y="4383878"/>
                    <a:pt x="954540" y="4444724"/>
                  </a:cubicBezTo>
                  <a:cubicBezTo>
                    <a:pt x="948778" y="4505571"/>
                    <a:pt x="987345" y="4498811"/>
                    <a:pt x="986423" y="4533536"/>
                  </a:cubicBezTo>
                  <a:cubicBezTo>
                    <a:pt x="985424" y="4568262"/>
                    <a:pt x="995104" y="4587622"/>
                    <a:pt x="1017307" y="4611746"/>
                  </a:cubicBezTo>
                  <a:cubicBezTo>
                    <a:pt x="1039510" y="4635869"/>
                    <a:pt x="1024068" y="4670595"/>
                    <a:pt x="1060714" y="4677355"/>
                  </a:cubicBezTo>
                  <a:cubicBezTo>
                    <a:pt x="1097360" y="4684116"/>
                    <a:pt x="1110882" y="4665755"/>
                    <a:pt x="1105120" y="4652233"/>
                  </a:cubicBezTo>
                  <a:cubicBezTo>
                    <a:pt x="1099358" y="4638711"/>
                    <a:pt x="1097360" y="4632949"/>
                    <a:pt x="1093519" y="4624268"/>
                  </a:cubicBezTo>
                  <a:cubicBezTo>
                    <a:pt x="1089678" y="4615587"/>
                    <a:pt x="1095440" y="4606906"/>
                    <a:pt x="1105120" y="4607827"/>
                  </a:cubicBezTo>
                  <a:cubicBezTo>
                    <a:pt x="1114800" y="4608749"/>
                    <a:pt x="1120562" y="4629032"/>
                    <a:pt x="1122483" y="4638711"/>
                  </a:cubicBezTo>
                  <a:cubicBezTo>
                    <a:pt x="1124403" y="4648392"/>
                    <a:pt x="1128321" y="4661836"/>
                    <a:pt x="1145684" y="4662835"/>
                  </a:cubicBezTo>
                  <a:cubicBezTo>
                    <a:pt x="1163047" y="4663757"/>
                    <a:pt x="1171728" y="4646394"/>
                    <a:pt x="1171728" y="4646394"/>
                  </a:cubicBezTo>
                  <a:cubicBezTo>
                    <a:pt x="1171728" y="4646394"/>
                    <a:pt x="1178489" y="4651234"/>
                    <a:pt x="1193931" y="4647393"/>
                  </a:cubicBezTo>
                  <a:cubicBezTo>
                    <a:pt x="1209373" y="4643552"/>
                    <a:pt x="1208451" y="4628109"/>
                    <a:pt x="1208451" y="4628109"/>
                  </a:cubicBezTo>
                  <a:cubicBezTo>
                    <a:pt x="1208451" y="4628109"/>
                    <a:pt x="1220052" y="4632949"/>
                    <a:pt x="1229656" y="4619428"/>
                  </a:cubicBezTo>
                  <a:cubicBezTo>
                    <a:pt x="1239336" y="4605907"/>
                    <a:pt x="1233497" y="4593384"/>
                    <a:pt x="1233497" y="4593384"/>
                  </a:cubicBezTo>
                  <a:cubicBezTo>
                    <a:pt x="1246020" y="4593384"/>
                    <a:pt x="1248017" y="4577020"/>
                    <a:pt x="1243177" y="4561578"/>
                  </a:cubicBezTo>
                  <a:cubicBezTo>
                    <a:pt x="1238337" y="4546136"/>
                    <a:pt x="1224815" y="4522934"/>
                    <a:pt x="1189091" y="4493049"/>
                  </a:cubicBezTo>
                  <a:cubicBezTo>
                    <a:pt x="1153367" y="4463163"/>
                    <a:pt x="1105350" y="4389256"/>
                    <a:pt x="1118488" y="4354300"/>
                  </a:cubicBezTo>
                  <a:cubicBezTo>
                    <a:pt x="1131625" y="4319343"/>
                    <a:pt x="1118488" y="4314965"/>
                    <a:pt x="1118488" y="4288767"/>
                  </a:cubicBezTo>
                  <a:cubicBezTo>
                    <a:pt x="1118488" y="4262569"/>
                    <a:pt x="1131625" y="4122821"/>
                    <a:pt x="1190551" y="3880433"/>
                  </a:cubicBezTo>
                  <a:cubicBezTo>
                    <a:pt x="1249477" y="3638045"/>
                    <a:pt x="1210218" y="3515737"/>
                    <a:pt x="1207991" y="3480782"/>
                  </a:cubicBezTo>
                  <a:cubicBezTo>
                    <a:pt x="1205839" y="3445825"/>
                    <a:pt x="1194853" y="3399960"/>
                    <a:pt x="1192702" y="3367232"/>
                  </a:cubicBezTo>
                  <a:cubicBezTo>
                    <a:pt x="1190474" y="3334504"/>
                    <a:pt x="1203611" y="3168482"/>
                    <a:pt x="1210142" y="3105176"/>
                  </a:cubicBezTo>
                  <a:cubicBezTo>
                    <a:pt x="1216672" y="3041871"/>
                    <a:pt x="1273447" y="2939231"/>
                    <a:pt x="1308403" y="2629159"/>
                  </a:cubicBezTo>
                  <a:cubicBezTo>
                    <a:pt x="1343359" y="2319087"/>
                    <a:pt x="1277826" y="2222977"/>
                    <a:pt x="1266917" y="2133474"/>
                  </a:cubicBezTo>
                  <a:cubicBezTo>
                    <a:pt x="1256007" y="2043971"/>
                    <a:pt x="1247249" y="1963149"/>
                    <a:pt x="1245098" y="1943482"/>
                  </a:cubicBezTo>
                  <a:cubicBezTo>
                    <a:pt x="1242870" y="1923814"/>
                    <a:pt x="1240719" y="1871418"/>
                    <a:pt x="1214521" y="1764399"/>
                  </a:cubicBezTo>
                  <a:cubicBezTo>
                    <a:pt x="1188323" y="1657380"/>
                    <a:pt x="1251628" y="1454327"/>
                    <a:pt x="1262537" y="1465236"/>
                  </a:cubicBezTo>
                  <a:cubicBezTo>
                    <a:pt x="1273447" y="1476146"/>
                    <a:pt x="1301873" y="1633410"/>
                    <a:pt x="1317161" y="1836462"/>
                  </a:cubicBezTo>
                  <a:cubicBezTo>
                    <a:pt x="1332450" y="2039515"/>
                    <a:pt x="1467818" y="2277600"/>
                    <a:pt x="1456909" y="2332147"/>
                  </a:cubicBezTo>
                  <a:cubicBezTo>
                    <a:pt x="1445999" y="2386771"/>
                    <a:pt x="1467818" y="2504623"/>
                    <a:pt x="1496244" y="2594203"/>
                  </a:cubicBezTo>
                  <a:cubicBezTo>
                    <a:pt x="1524670" y="2683706"/>
                    <a:pt x="1555170" y="2661887"/>
                    <a:pt x="1555170" y="2661887"/>
                  </a:cubicBezTo>
                  <a:cubicBezTo>
                    <a:pt x="1585747" y="2740481"/>
                    <a:pt x="1614557" y="2717894"/>
                    <a:pt x="1614557" y="2717894"/>
                  </a:cubicBezTo>
                  <a:cubicBezTo>
                    <a:pt x="1614557" y="2717894"/>
                    <a:pt x="1629307" y="2762223"/>
                    <a:pt x="1644135" y="2759226"/>
                  </a:cubicBezTo>
                  <a:cubicBezTo>
                    <a:pt x="1658886" y="2756307"/>
                    <a:pt x="1663342" y="2740020"/>
                    <a:pt x="1644135" y="2689775"/>
                  </a:cubicBezTo>
                  <a:cubicBezTo>
                    <a:pt x="1624928" y="2639531"/>
                    <a:pt x="1623469" y="2568543"/>
                    <a:pt x="1630844" y="2589286"/>
                  </a:cubicBezTo>
                  <a:cubicBezTo>
                    <a:pt x="1638219" y="2609952"/>
                    <a:pt x="1655966" y="2708982"/>
                    <a:pt x="1682548" y="2708982"/>
                  </a:cubicBezTo>
                  <a:cubicBezTo>
                    <a:pt x="1709130" y="2708982"/>
                    <a:pt x="1694380" y="2666113"/>
                    <a:pt x="1679629" y="2601117"/>
                  </a:cubicBezTo>
                  <a:cubicBezTo>
                    <a:pt x="1664801" y="2536122"/>
                    <a:pt x="1648591" y="2474046"/>
                    <a:pt x="1660422" y="2468131"/>
                  </a:cubicBezTo>
                  <a:cubicBezTo>
                    <a:pt x="1672254" y="2462215"/>
                    <a:pt x="1685544" y="2479962"/>
                    <a:pt x="1704751" y="2513919"/>
                  </a:cubicBezTo>
                  <a:cubicBezTo>
                    <a:pt x="1723958" y="2547953"/>
                    <a:pt x="1765367" y="2525750"/>
                    <a:pt x="1752076" y="2513919"/>
                  </a:cubicBezTo>
                  <a:lnTo>
                    <a:pt x="1752076" y="2513919"/>
                  </a:lnTo>
                  <a:close/>
                </a:path>
              </a:pathLst>
            </a:custGeom>
            <a:solidFill>
              <a:srgbClr val="DFB28B"/>
            </a:solidFill>
            <a:ln w="7645" cap="flat">
              <a:noFill/>
              <a:prstDash val="solid"/>
              <a:miter/>
            </a:ln>
          </p:spPr>
          <p:txBody>
            <a:bodyPr rtlCol="0" anchor="ctr"/>
            <a:lstStyle/>
            <a:p>
              <a:endParaRPr lang="en-US"/>
            </a:p>
          </p:txBody>
        </p:sp>
        <p:sp>
          <p:nvSpPr>
            <p:cNvPr id="7" name="TextBox 6">
              <a:extLst>
                <a:ext uri="{FF2B5EF4-FFF2-40B4-BE49-F238E27FC236}">
                  <a16:creationId xmlns:a16="http://schemas.microsoft.com/office/drawing/2014/main" id="{F03DF780-0E1C-DD2A-76D5-6C539CDC6253}"/>
                </a:ext>
              </a:extLst>
            </p:cNvPr>
            <p:cNvSpPr txBox="1"/>
            <p:nvPr/>
          </p:nvSpPr>
          <p:spPr bwMode="auto">
            <a:xfrm>
              <a:off x="7086366" y="1254827"/>
              <a:ext cx="21098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Common Symptoms</a:t>
              </a:r>
            </a:p>
          </p:txBody>
        </p:sp>
        <p:sp>
          <p:nvSpPr>
            <p:cNvPr id="8" name="TextBox 7">
              <a:extLst>
                <a:ext uri="{FF2B5EF4-FFF2-40B4-BE49-F238E27FC236}">
                  <a16:creationId xmlns:a16="http://schemas.microsoft.com/office/drawing/2014/main" id="{D99FD8A2-C2C9-D63C-54CB-A72AE8D114CA}"/>
                </a:ext>
              </a:extLst>
            </p:cNvPr>
            <p:cNvSpPr txBox="1"/>
            <p:nvPr/>
          </p:nvSpPr>
          <p:spPr bwMode="auto">
            <a:xfrm>
              <a:off x="7787407" y="1600200"/>
              <a:ext cx="16762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Dry eyes, mouth, throat, and nose</a:t>
              </a:r>
            </a:p>
          </p:txBody>
        </p:sp>
        <p:sp>
          <p:nvSpPr>
            <p:cNvPr id="11" name="TextBox 10">
              <a:extLst>
                <a:ext uri="{FF2B5EF4-FFF2-40B4-BE49-F238E27FC236}">
                  <a16:creationId xmlns:a16="http://schemas.microsoft.com/office/drawing/2014/main" id="{1AF74F71-71C9-AD5B-AEC1-61DF124C849E}"/>
                </a:ext>
              </a:extLst>
            </p:cNvPr>
            <p:cNvSpPr txBox="1"/>
            <p:nvPr/>
          </p:nvSpPr>
          <p:spPr bwMode="auto">
            <a:xfrm>
              <a:off x="7787407" y="2341516"/>
              <a:ext cx="16762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Dental decay</a:t>
              </a:r>
            </a:p>
          </p:txBody>
        </p:sp>
        <p:sp>
          <p:nvSpPr>
            <p:cNvPr id="12" name="TextBox 11">
              <a:extLst>
                <a:ext uri="{FF2B5EF4-FFF2-40B4-BE49-F238E27FC236}">
                  <a16:creationId xmlns:a16="http://schemas.microsoft.com/office/drawing/2014/main" id="{5D59BDFC-C9D4-2019-8048-525C099C371C}"/>
                </a:ext>
              </a:extLst>
            </p:cNvPr>
            <p:cNvSpPr txBox="1"/>
            <p:nvPr/>
          </p:nvSpPr>
          <p:spPr bwMode="auto">
            <a:xfrm>
              <a:off x="7787407" y="2825669"/>
              <a:ext cx="1408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Oral yeast infections</a:t>
              </a:r>
            </a:p>
          </p:txBody>
        </p:sp>
        <p:sp>
          <p:nvSpPr>
            <p:cNvPr id="13" name="TextBox 12">
              <a:extLst>
                <a:ext uri="{FF2B5EF4-FFF2-40B4-BE49-F238E27FC236}">
                  <a16:creationId xmlns:a16="http://schemas.microsoft.com/office/drawing/2014/main" id="{8E6FCCEC-175C-1536-C7C5-D204E3B8879E}"/>
                </a:ext>
              </a:extLst>
            </p:cNvPr>
            <p:cNvSpPr txBox="1"/>
            <p:nvPr/>
          </p:nvSpPr>
          <p:spPr bwMode="auto">
            <a:xfrm>
              <a:off x="7787407" y="3548972"/>
              <a:ext cx="1408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Digestion issues</a:t>
              </a:r>
            </a:p>
          </p:txBody>
        </p:sp>
        <p:sp>
          <p:nvSpPr>
            <p:cNvPr id="14" name="TextBox 13">
              <a:extLst>
                <a:ext uri="{FF2B5EF4-FFF2-40B4-BE49-F238E27FC236}">
                  <a16:creationId xmlns:a16="http://schemas.microsoft.com/office/drawing/2014/main" id="{2C6EAC47-B3F5-CA23-B896-174F8C130525}"/>
                </a:ext>
              </a:extLst>
            </p:cNvPr>
            <p:cNvSpPr txBox="1"/>
            <p:nvPr/>
          </p:nvSpPr>
          <p:spPr bwMode="auto">
            <a:xfrm>
              <a:off x="7787407" y="4382890"/>
              <a:ext cx="14088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Joint pain</a:t>
              </a:r>
            </a:p>
          </p:txBody>
        </p:sp>
        <p:sp>
          <p:nvSpPr>
            <p:cNvPr id="15" name="TextBox 14">
              <a:extLst>
                <a:ext uri="{FF2B5EF4-FFF2-40B4-BE49-F238E27FC236}">
                  <a16:creationId xmlns:a16="http://schemas.microsoft.com/office/drawing/2014/main" id="{FBC1A303-8AEA-F74F-BCC7-DDB35E99E5CF}"/>
                </a:ext>
              </a:extLst>
            </p:cNvPr>
            <p:cNvSpPr txBox="1"/>
            <p:nvPr/>
          </p:nvSpPr>
          <p:spPr bwMode="auto">
            <a:xfrm>
              <a:off x="7787407" y="5069619"/>
              <a:ext cx="14088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Fatigue</a:t>
              </a:r>
            </a:p>
          </p:txBody>
        </p:sp>
        <p:sp>
          <p:nvSpPr>
            <p:cNvPr id="16" name="TextBox 15">
              <a:extLst>
                <a:ext uri="{FF2B5EF4-FFF2-40B4-BE49-F238E27FC236}">
                  <a16:creationId xmlns:a16="http://schemas.microsoft.com/office/drawing/2014/main" id="{E827CFA6-FB8D-0A35-F95B-41AD277B953C}"/>
                </a:ext>
              </a:extLst>
            </p:cNvPr>
            <p:cNvSpPr txBox="1"/>
            <p:nvPr/>
          </p:nvSpPr>
          <p:spPr bwMode="auto">
            <a:xfrm>
              <a:off x="7787407" y="5599332"/>
              <a:ext cx="1408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a:solidFill>
                    <a:schemeClr val="bg1"/>
                  </a:solidFill>
                  <a:latin typeface="Calibri" panose="020F0502020204030204" pitchFamily="34" charset="0"/>
                </a:rPr>
                <a:t>Enlarged lymph nodes</a:t>
              </a:r>
            </a:p>
          </p:txBody>
        </p:sp>
        <p:grpSp>
          <p:nvGrpSpPr>
            <p:cNvPr id="42" name="Group 41">
              <a:extLst>
                <a:ext uri="{FF2B5EF4-FFF2-40B4-BE49-F238E27FC236}">
                  <a16:creationId xmlns:a16="http://schemas.microsoft.com/office/drawing/2014/main" id="{407FF3EE-DF3E-AE53-FC03-C61C2BFBFC0B}"/>
                </a:ext>
              </a:extLst>
            </p:cNvPr>
            <p:cNvGrpSpPr/>
            <p:nvPr/>
          </p:nvGrpSpPr>
          <p:grpSpPr>
            <a:xfrm>
              <a:off x="7212814" y="1625883"/>
              <a:ext cx="578617" cy="478485"/>
              <a:chOff x="5610138" y="3028973"/>
              <a:chExt cx="972693" cy="804362"/>
            </a:xfrm>
            <a:solidFill>
              <a:schemeClr val="accent1"/>
            </a:solidFill>
          </p:grpSpPr>
          <p:sp>
            <p:nvSpPr>
              <p:cNvPr id="40" name="Freeform: Shape 39">
                <a:extLst>
                  <a:ext uri="{FF2B5EF4-FFF2-40B4-BE49-F238E27FC236}">
                    <a16:creationId xmlns:a16="http://schemas.microsoft.com/office/drawing/2014/main" id="{F5859C38-DEB8-BCCD-AB87-20CCB09795A8}"/>
                  </a:ext>
                </a:extLst>
              </p:cNvPr>
              <p:cNvSpPr/>
              <p:nvPr/>
            </p:nvSpPr>
            <p:spPr>
              <a:xfrm>
                <a:off x="5761577" y="3263455"/>
                <a:ext cx="116871" cy="281463"/>
              </a:xfrm>
              <a:custGeom>
                <a:avLst/>
                <a:gdLst>
                  <a:gd name="connsiteX0" fmla="*/ 61150 w 116871"/>
                  <a:gd name="connsiteY0" fmla="*/ 0 h 281463"/>
                  <a:gd name="connsiteX1" fmla="*/ 116872 w 116871"/>
                  <a:gd name="connsiteY1" fmla="*/ 128778 h 281463"/>
                  <a:gd name="connsiteX2" fmla="*/ 62389 w 116871"/>
                  <a:gd name="connsiteY2" fmla="*/ 281464 h 281463"/>
                  <a:gd name="connsiteX3" fmla="*/ 0 w 116871"/>
                  <a:gd name="connsiteY3" fmla="*/ 135446 h 281463"/>
                  <a:gd name="connsiteX4" fmla="*/ 61055 w 116871"/>
                  <a:gd name="connsiteY4" fmla="*/ 0 h 281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71" h="281463">
                    <a:moveTo>
                      <a:pt x="61150" y="0"/>
                    </a:moveTo>
                    <a:cubicBezTo>
                      <a:pt x="81058" y="0"/>
                      <a:pt x="116872" y="55721"/>
                      <a:pt x="116872" y="128778"/>
                    </a:cubicBezTo>
                    <a:cubicBezTo>
                      <a:pt x="116872" y="201835"/>
                      <a:pt x="92964" y="281464"/>
                      <a:pt x="62389" y="281464"/>
                    </a:cubicBezTo>
                    <a:cubicBezTo>
                      <a:pt x="31813" y="281464"/>
                      <a:pt x="0" y="213741"/>
                      <a:pt x="0" y="135446"/>
                    </a:cubicBezTo>
                    <a:cubicBezTo>
                      <a:pt x="0" y="57150"/>
                      <a:pt x="41148" y="0"/>
                      <a:pt x="61055" y="0"/>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5161DA66-874B-D856-F474-E7344F49B036}"/>
                  </a:ext>
                </a:extLst>
              </p:cNvPr>
              <p:cNvSpPr/>
              <p:nvPr/>
            </p:nvSpPr>
            <p:spPr>
              <a:xfrm>
                <a:off x="5610138" y="3028973"/>
                <a:ext cx="972693" cy="804362"/>
              </a:xfrm>
              <a:custGeom>
                <a:avLst/>
                <a:gdLst>
                  <a:gd name="connsiteX0" fmla="*/ 224591 w 972693"/>
                  <a:gd name="connsiteY0" fmla="*/ 538520 h 804362"/>
                  <a:gd name="connsiteX1" fmla="*/ 186110 w 972693"/>
                  <a:gd name="connsiteY1" fmla="*/ 550426 h 804362"/>
                  <a:gd name="connsiteX2" fmla="*/ 138294 w 972693"/>
                  <a:gd name="connsiteY2" fmla="*/ 450795 h 804362"/>
                  <a:gd name="connsiteX3" fmla="*/ 126388 w 972693"/>
                  <a:gd name="connsiteY3" fmla="*/ 502611 h 804362"/>
                  <a:gd name="connsiteX4" fmla="*/ 134389 w 972693"/>
                  <a:gd name="connsiteY4" fmla="*/ 560999 h 804362"/>
                  <a:gd name="connsiteX5" fmla="*/ 94575 w 972693"/>
                  <a:gd name="connsiteY5" fmla="*/ 515850 h 804362"/>
                  <a:gd name="connsiteX6" fmla="*/ 36186 w 972693"/>
                  <a:gd name="connsiteY6" fmla="*/ 365832 h 804362"/>
                  <a:gd name="connsiteX7" fmla="*/ 98575 w 972693"/>
                  <a:gd name="connsiteY7" fmla="*/ 219813 h 804362"/>
                  <a:gd name="connsiteX8" fmla="*/ 149058 w 972693"/>
                  <a:gd name="connsiteY8" fmla="*/ 161425 h 804362"/>
                  <a:gd name="connsiteX9" fmla="*/ 135818 w 972693"/>
                  <a:gd name="connsiteY9" fmla="*/ 226481 h 804362"/>
                  <a:gd name="connsiteX10" fmla="*/ 139818 w 972693"/>
                  <a:gd name="connsiteY10" fmla="*/ 303538 h 804362"/>
                  <a:gd name="connsiteX11" fmla="*/ 190301 w 972693"/>
                  <a:gd name="connsiteY11" fmla="*/ 196001 h 804362"/>
                  <a:gd name="connsiteX12" fmla="*/ 228782 w 972693"/>
                  <a:gd name="connsiteY12" fmla="*/ 210574 h 804362"/>
                  <a:gd name="connsiteX13" fmla="*/ 252690 w 972693"/>
                  <a:gd name="connsiteY13" fmla="*/ 108371 h 804362"/>
                  <a:gd name="connsiteX14" fmla="*/ 682934 w 972693"/>
                  <a:gd name="connsiteY14" fmla="*/ 354021 h 804362"/>
                  <a:gd name="connsiteX15" fmla="*/ 263358 w 972693"/>
                  <a:gd name="connsiteY15" fmla="*/ 644819 h 804362"/>
                  <a:gd name="connsiteX16" fmla="*/ 224877 w 972693"/>
                  <a:gd name="connsiteY16" fmla="*/ 538615 h 804362"/>
                  <a:gd name="connsiteX17" fmla="*/ 961540 w 972693"/>
                  <a:gd name="connsiteY17" fmla="*/ 691206 h 804362"/>
                  <a:gd name="connsiteX18" fmla="*/ 737131 w 972693"/>
                  <a:gd name="connsiteY18" fmla="*/ 384501 h 804362"/>
                  <a:gd name="connsiteX19" fmla="*/ 661407 w 972693"/>
                  <a:gd name="connsiteY19" fmla="*/ 144185 h 804362"/>
                  <a:gd name="connsiteX20" fmla="*/ 212589 w 972693"/>
                  <a:gd name="connsiteY20" fmla="*/ 41982 h 804362"/>
                  <a:gd name="connsiteX21" fmla="*/ 77144 w 972693"/>
                  <a:gd name="connsiteY21" fmla="*/ 189333 h 804362"/>
                  <a:gd name="connsiteX22" fmla="*/ 87 w 972693"/>
                  <a:gd name="connsiteY22" fmla="*/ 365927 h 804362"/>
                  <a:gd name="connsiteX23" fmla="*/ 79716 w 972693"/>
                  <a:gd name="connsiteY23" fmla="*/ 550521 h 804362"/>
                  <a:gd name="connsiteX24" fmla="*/ 318698 w 972693"/>
                  <a:gd name="connsiteY24" fmla="*/ 727115 h 804362"/>
                  <a:gd name="connsiteX25" fmla="*/ 693126 w 972693"/>
                  <a:gd name="connsiteY25" fmla="*/ 549188 h 804362"/>
                  <a:gd name="connsiteX26" fmla="*/ 771421 w 972693"/>
                  <a:gd name="connsiteY26" fmla="*/ 594336 h 804362"/>
                  <a:gd name="connsiteX27" fmla="*/ 897532 w 972693"/>
                  <a:gd name="connsiteY27" fmla="*/ 786837 h 804362"/>
                  <a:gd name="connsiteX28" fmla="*/ 908200 w 972693"/>
                  <a:gd name="connsiteY28" fmla="*/ 695206 h 804362"/>
                  <a:gd name="connsiteX29" fmla="*/ 961350 w 972693"/>
                  <a:gd name="connsiteY29" fmla="*/ 691206 h 804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2693" h="804362">
                    <a:moveTo>
                      <a:pt x="224591" y="538520"/>
                    </a:moveTo>
                    <a:cubicBezTo>
                      <a:pt x="207351" y="526614"/>
                      <a:pt x="204112" y="556522"/>
                      <a:pt x="186110" y="550426"/>
                    </a:cubicBezTo>
                    <a:cubicBezTo>
                      <a:pt x="150296" y="538520"/>
                      <a:pt x="158202" y="453462"/>
                      <a:pt x="138294" y="450795"/>
                    </a:cubicBezTo>
                    <a:cubicBezTo>
                      <a:pt x="126960" y="449271"/>
                      <a:pt x="123340" y="474798"/>
                      <a:pt x="126388" y="502611"/>
                    </a:cubicBezTo>
                    <a:cubicBezTo>
                      <a:pt x="129436" y="530328"/>
                      <a:pt x="138961" y="560332"/>
                      <a:pt x="134389" y="560999"/>
                    </a:cubicBezTo>
                    <a:cubicBezTo>
                      <a:pt x="125055" y="562332"/>
                      <a:pt x="110481" y="530424"/>
                      <a:pt x="94575" y="515850"/>
                    </a:cubicBezTo>
                    <a:cubicBezTo>
                      <a:pt x="78668" y="501277"/>
                      <a:pt x="33519" y="446794"/>
                      <a:pt x="36186" y="365832"/>
                    </a:cubicBezTo>
                    <a:cubicBezTo>
                      <a:pt x="37996" y="311349"/>
                      <a:pt x="84002" y="235720"/>
                      <a:pt x="98575" y="219813"/>
                    </a:cubicBezTo>
                    <a:cubicBezTo>
                      <a:pt x="113148" y="203907"/>
                      <a:pt x="139723" y="154758"/>
                      <a:pt x="149058" y="161425"/>
                    </a:cubicBezTo>
                    <a:cubicBezTo>
                      <a:pt x="158392" y="168093"/>
                      <a:pt x="142390" y="198573"/>
                      <a:pt x="135818" y="226481"/>
                    </a:cubicBezTo>
                    <a:cubicBezTo>
                      <a:pt x="129150" y="254389"/>
                      <a:pt x="123912" y="298204"/>
                      <a:pt x="139818" y="303538"/>
                    </a:cubicBezTo>
                    <a:cubicBezTo>
                      <a:pt x="155725" y="308872"/>
                      <a:pt x="163726" y="203907"/>
                      <a:pt x="190301" y="196001"/>
                    </a:cubicBezTo>
                    <a:cubicBezTo>
                      <a:pt x="205731" y="191334"/>
                      <a:pt x="207541" y="218575"/>
                      <a:pt x="228782" y="210574"/>
                    </a:cubicBezTo>
                    <a:cubicBezTo>
                      <a:pt x="250023" y="202573"/>
                      <a:pt x="240688" y="129612"/>
                      <a:pt x="252690" y="108371"/>
                    </a:cubicBezTo>
                    <a:cubicBezTo>
                      <a:pt x="331652" y="-31932"/>
                      <a:pt x="682934" y="96179"/>
                      <a:pt x="682934" y="354021"/>
                    </a:cubicBezTo>
                    <a:cubicBezTo>
                      <a:pt x="682934" y="670060"/>
                      <a:pt x="348416" y="735211"/>
                      <a:pt x="263358" y="644819"/>
                    </a:cubicBezTo>
                    <a:cubicBezTo>
                      <a:pt x="220876" y="599670"/>
                      <a:pt x="242117" y="550521"/>
                      <a:pt x="224877" y="538615"/>
                    </a:cubicBezTo>
                    <a:close/>
                    <a:moveTo>
                      <a:pt x="961540" y="691206"/>
                    </a:moveTo>
                    <a:cubicBezTo>
                      <a:pt x="916392" y="592908"/>
                      <a:pt x="750371" y="405741"/>
                      <a:pt x="737131" y="384501"/>
                    </a:cubicBezTo>
                    <a:cubicBezTo>
                      <a:pt x="723891" y="363260"/>
                      <a:pt x="726177" y="228672"/>
                      <a:pt x="661407" y="144185"/>
                    </a:cubicBezTo>
                    <a:cubicBezTo>
                      <a:pt x="561871" y="14073"/>
                      <a:pt x="360036" y="-46982"/>
                      <a:pt x="212589" y="41982"/>
                    </a:cubicBezTo>
                    <a:cubicBezTo>
                      <a:pt x="104100" y="107514"/>
                      <a:pt x="105052" y="166759"/>
                      <a:pt x="77144" y="189333"/>
                    </a:cubicBezTo>
                    <a:cubicBezTo>
                      <a:pt x="57427" y="205335"/>
                      <a:pt x="2849" y="275630"/>
                      <a:pt x="87" y="365927"/>
                    </a:cubicBezTo>
                    <a:cubicBezTo>
                      <a:pt x="-2580" y="456224"/>
                      <a:pt x="57141" y="535853"/>
                      <a:pt x="79716" y="550521"/>
                    </a:cubicBezTo>
                    <a:cubicBezTo>
                      <a:pt x="107338" y="568428"/>
                      <a:pt x="156773" y="707208"/>
                      <a:pt x="318698" y="727115"/>
                    </a:cubicBezTo>
                    <a:cubicBezTo>
                      <a:pt x="514341" y="751213"/>
                      <a:pt x="634452" y="659297"/>
                      <a:pt x="693126" y="549188"/>
                    </a:cubicBezTo>
                    <a:cubicBezTo>
                      <a:pt x="703794" y="529281"/>
                      <a:pt x="734274" y="521280"/>
                      <a:pt x="771421" y="594336"/>
                    </a:cubicBezTo>
                    <a:cubicBezTo>
                      <a:pt x="808569" y="667393"/>
                      <a:pt x="849717" y="721781"/>
                      <a:pt x="897532" y="786837"/>
                    </a:cubicBezTo>
                    <a:cubicBezTo>
                      <a:pt x="945348" y="851892"/>
                      <a:pt x="881625" y="716447"/>
                      <a:pt x="908200" y="695206"/>
                    </a:cubicBezTo>
                    <a:cubicBezTo>
                      <a:pt x="934775" y="673965"/>
                      <a:pt x="998497" y="772263"/>
                      <a:pt x="961350" y="691206"/>
                    </a:cubicBezTo>
                    <a:close/>
                  </a:path>
                </a:pathLst>
              </a:custGeom>
              <a:grpFill/>
              <a:ln w="9525" cap="flat">
                <a:noFill/>
                <a:prstDash val="solid"/>
                <a:miter/>
              </a:ln>
            </p:spPr>
            <p:txBody>
              <a:bodyPr rtlCol="0" anchor="ctr"/>
              <a:lstStyle/>
              <a:p>
                <a:endParaRPr lang="en-US"/>
              </a:p>
            </p:txBody>
          </p:sp>
        </p:grpSp>
        <p:grpSp>
          <p:nvGrpSpPr>
            <p:cNvPr id="57" name="Group 56">
              <a:extLst>
                <a:ext uri="{FF2B5EF4-FFF2-40B4-BE49-F238E27FC236}">
                  <a16:creationId xmlns:a16="http://schemas.microsoft.com/office/drawing/2014/main" id="{26CB0254-6E6D-8202-2B31-170AF957C59B}"/>
                </a:ext>
              </a:extLst>
            </p:cNvPr>
            <p:cNvGrpSpPr/>
            <p:nvPr/>
          </p:nvGrpSpPr>
          <p:grpSpPr>
            <a:xfrm>
              <a:off x="7271354" y="3631063"/>
              <a:ext cx="461575" cy="514087"/>
              <a:chOff x="6315681" y="3590994"/>
              <a:chExt cx="536714" cy="597774"/>
            </a:xfrm>
          </p:grpSpPr>
          <p:sp>
            <p:nvSpPr>
              <p:cNvPr id="52" name="Freeform: Shape 51">
                <a:extLst>
                  <a:ext uri="{FF2B5EF4-FFF2-40B4-BE49-F238E27FC236}">
                    <a16:creationId xmlns:a16="http://schemas.microsoft.com/office/drawing/2014/main" id="{8A24F42B-2288-B0AF-8837-D08EDC517ACA}"/>
                  </a:ext>
                </a:extLst>
              </p:cNvPr>
              <p:cNvSpPr/>
              <p:nvPr/>
            </p:nvSpPr>
            <p:spPr>
              <a:xfrm>
                <a:off x="6315681" y="3590994"/>
                <a:ext cx="536714" cy="597774"/>
              </a:xfrm>
              <a:custGeom>
                <a:avLst/>
                <a:gdLst>
                  <a:gd name="connsiteX0" fmla="*/ 112560 w 536714"/>
                  <a:gd name="connsiteY0" fmla="*/ 268517 h 597774"/>
                  <a:gd name="connsiteX1" fmla="*/ 141876 w 536714"/>
                  <a:gd name="connsiteY1" fmla="*/ 306314 h 597774"/>
                  <a:gd name="connsiteX2" fmla="*/ 111830 w 536714"/>
                  <a:gd name="connsiteY2" fmla="*/ 351804 h 597774"/>
                  <a:gd name="connsiteX3" fmla="*/ 70214 w 536714"/>
                  <a:gd name="connsiteY3" fmla="*/ 388028 h 597774"/>
                  <a:gd name="connsiteX4" fmla="*/ 12 w 536714"/>
                  <a:gd name="connsiteY4" fmla="*/ 324791 h 597774"/>
                  <a:gd name="connsiteX5" fmla="*/ 37023 w 536714"/>
                  <a:gd name="connsiteY5" fmla="*/ 271606 h 597774"/>
                  <a:gd name="connsiteX6" fmla="*/ 19276 w 536714"/>
                  <a:gd name="connsiteY6" fmla="*/ 247738 h 597774"/>
                  <a:gd name="connsiteX7" fmla="*/ 33934 w 536714"/>
                  <a:gd name="connsiteY7" fmla="*/ 221510 h 597774"/>
                  <a:gd name="connsiteX8" fmla="*/ 20848 w 536714"/>
                  <a:gd name="connsiteY8" fmla="*/ 198372 h 597774"/>
                  <a:gd name="connsiteX9" fmla="*/ 28542 w 536714"/>
                  <a:gd name="connsiteY9" fmla="*/ 174503 h 597774"/>
                  <a:gd name="connsiteX10" fmla="*/ 19276 w 536714"/>
                  <a:gd name="connsiteY10" fmla="*/ 148276 h 597774"/>
                  <a:gd name="connsiteX11" fmla="*/ 31631 w 536714"/>
                  <a:gd name="connsiteY11" fmla="*/ 120532 h 597774"/>
                  <a:gd name="connsiteX12" fmla="*/ 21634 w 536714"/>
                  <a:gd name="connsiteY12" fmla="*/ 104358 h 597774"/>
                  <a:gd name="connsiteX13" fmla="*/ 28598 w 536714"/>
                  <a:gd name="connsiteY13" fmla="*/ 83522 h 597774"/>
                  <a:gd name="connsiteX14" fmla="*/ 13940 w 536714"/>
                  <a:gd name="connsiteY14" fmla="*/ 55778 h 597774"/>
                  <a:gd name="connsiteX15" fmla="*/ 37809 w 536714"/>
                  <a:gd name="connsiteY15" fmla="*/ 27248 h 597774"/>
                  <a:gd name="connsiteX16" fmla="*/ 52467 w 536714"/>
                  <a:gd name="connsiteY16" fmla="*/ 3380 h 597774"/>
                  <a:gd name="connsiteX17" fmla="*/ 86389 w 536714"/>
                  <a:gd name="connsiteY17" fmla="*/ 4896 h 597774"/>
                  <a:gd name="connsiteX18" fmla="*/ 118737 w 536714"/>
                  <a:gd name="connsiteY18" fmla="*/ 2593 h 597774"/>
                  <a:gd name="connsiteX19" fmla="*/ 136484 w 536714"/>
                  <a:gd name="connsiteY19" fmla="*/ 23429 h 597774"/>
                  <a:gd name="connsiteX20" fmla="*/ 166531 w 536714"/>
                  <a:gd name="connsiteY20" fmla="*/ 28821 h 597774"/>
                  <a:gd name="connsiteX21" fmla="*/ 186580 w 536714"/>
                  <a:gd name="connsiteY21" fmla="*/ 52689 h 597774"/>
                  <a:gd name="connsiteX22" fmla="*/ 208146 w 536714"/>
                  <a:gd name="connsiteY22" fmla="*/ 48084 h 597774"/>
                  <a:gd name="connsiteX23" fmla="*/ 227410 w 536714"/>
                  <a:gd name="connsiteY23" fmla="*/ 60440 h 597774"/>
                  <a:gd name="connsiteX24" fmla="*/ 250548 w 536714"/>
                  <a:gd name="connsiteY24" fmla="*/ 51959 h 597774"/>
                  <a:gd name="connsiteX25" fmla="*/ 270598 w 536714"/>
                  <a:gd name="connsiteY25" fmla="*/ 60440 h 597774"/>
                  <a:gd name="connsiteX26" fmla="*/ 291434 w 536714"/>
                  <a:gd name="connsiteY26" fmla="*/ 51173 h 597774"/>
                  <a:gd name="connsiteX27" fmla="*/ 317661 w 536714"/>
                  <a:gd name="connsiteY27" fmla="*/ 55778 h 597774"/>
                  <a:gd name="connsiteX28" fmla="*/ 344618 w 536714"/>
                  <a:gd name="connsiteY28" fmla="*/ 41120 h 597774"/>
                  <a:gd name="connsiteX29" fmla="*/ 380056 w 536714"/>
                  <a:gd name="connsiteY29" fmla="*/ 44995 h 597774"/>
                  <a:gd name="connsiteX30" fmla="*/ 400106 w 536714"/>
                  <a:gd name="connsiteY30" fmla="*/ 31123 h 597774"/>
                  <a:gd name="connsiteX31" fmla="*/ 425547 w 536714"/>
                  <a:gd name="connsiteY31" fmla="*/ 26518 h 597774"/>
                  <a:gd name="connsiteX32" fmla="*/ 436330 w 536714"/>
                  <a:gd name="connsiteY32" fmla="*/ 14949 h 597774"/>
                  <a:gd name="connsiteX33" fmla="*/ 457166 w 536714"/>
                  <a:gd name="connsiteY33" fmla="*/ 12646 h 597774"/>
                  <a:gd name="connsiteX34" fmla="*/ 492604 w 536714"/>
                  <a:gd name="connsiteY34" fmla="*/ 1077 h 597774"/>
                  <a:gd name="connsiteX35" fmla="*/ 527311 w 536714"/>
                  <a:gd name="connsiteY35" fmla="*/ 44265 h 597774"/>
                  <a:gd name="connsiteX36" fmla="*/ 518045 w 536714"/>
                  <a:gd name="connsiteY36" fmla="*/ 65831 h 597774"/>
                  <a:gd name="connsiteX37" fmla="*/ 536522 w 536714"/>
                  <a:gd name="connsiteY37" fmla="*/ 95877 h 597774"/>
                  <a:gd name="connsiteX38" fmla="*/ 523436 w 536714"/>
                  <a:gd name="connsiteY38" fmla="*/ 125194 h 597774"/>
                  <a:gd name="connsiteX39" fmla="*/ 532703 w 536714"/>
                  <a:gd name="connsiteY39" fmla="*/ 140582 h 597774"/>
                  <a:gd name="connsiteX40" fmla="*/ 521920 w 536714"/>
                  <a:gd name="connsiteY40" fmla="*/ 162934 h 597774"/>
                  <a:gd name="connsiteX41" fmla="*/ 533489 w 536714"/>
                  <a:gd name="connsiteY41" fmla="*/ 197642 h 597774"/>
                  <a:gd name="connsiteX42" fmla="*/ 518831 w 536714"/>
                  <a:gd name="connsiteY42" fmla="*/ 233079 h 597774"/>
                  <a:gd name="connsiteX43" fmla="*/ 531186 w 536714"/>
                  <a:gd name="connsiteY43" fmla="*/ 248468 h 597774"/>
                  <a:gd name="connsiteX44" fmla="*/ 521920 w 536714"/>
                  <a:gd name="connsiteY44" fmla="*/ 268517 h 597774"/>
                  <a:gd name="connsiteX45" fmla="*/ 531917 w 536714"/>
                  <a:gd name="connsiteY45" fmla="*/ 294745 h 597774"/>
                  <a:gd name="connsiteX46" fmla="*/ 521920 w 536714"/>
                  <a:gd name="connsiteY46" fmla="*/ 318613 h 597774"/>
                  <a:gd name="connsiteX47" fmla="*/ 535005 w 536714"/>
                  <a:gd name="connsiteY47" fmla="*/ 349446 h 597774"/>
                  <a:gd name="connsiteX48" fmla="*/ 521920 w 536714"/>
                  <a:gd name="connsiteY48" fmla="*/ 377976 h 597774"/>
                  <a:gd name="connsiteX49" fmla="*/ 521134 w 536714"/>
                  <a:gd name="connsiteY49" fmla="*/ 421164 h 597774"/>
                  <a:gd name="connsiteX50" fmla="*/ 488785 w 536714"/>
                  <a:gd name="connsiteY50" fmla="*/ 442730 h 597774"/>
                  <a:gd name="connsiteX51" fmla="*/ 465646 w 536714"/>
                  <a:gd name="connsiteY51" fmla="*/ 469687 h 597774"/>
                  <a:gd name="connsiteX52" fmla="*/ 430208 w 536714"/>
                  <a:gd name="connsiteY52" fmla="*/ 464296 h 597774"/>
                  <a:gd name="connsiteX53" fmla="*/ 409372 w 536714"/>
                  <a:gd name="connsiteY53" fmla="*/ 477381 h 597774"/>
                  <a:gd name="connsiteX54" fmla="*/ 384718 w 536714"/>
                  <a:gd name="connsiteY54" fmla="*/ 461993 h 597774"/>
                  <a:gd name="connsiteX55" fmla="*/ 350796 w 536714"/>
                  <a:gd name="connsiteY55" fmla="*/ 469687 h 597774"/>
                  <a:gd name="connsiteX56" fmla="*/ 328444 w 536714"/>
                  <a:gd name="connsiteY56" fmla="*/ 458904 h 597774"/>
                  <a:gd name="connsiteX57" fmla="*/ 326141 w 536714"/>
                  <a:gd name="connsiteY57" fmla="*/ 470473 h 597774"/>
                  <a:gd name="connsiteX58" fmla="*/ 316875 w 536714"/>
                  <a:gd name="connsiteY58" fmla="*/ 491309 h 597774"/>
                  <a:gd name="connsiteX59" fmla="*/ 309181 w 536714"/>
                  <a:gd name="connsiteY59" fmla="*/ 560668 h 597774"/>
                  <a:gd name="connsiteX60" fmla="*/ 292220 w 536714"/>
                  <a:gd name="connsiteY60" fmla="*/ 590715 h 597774"/>
                  <a:gd name="connsiteX61" fmla="*/ 297611 w 536714"/>
                  <a:gd name="connsiteY61" fmla="*/ 596106 h 597774"/>
                  <a:gd name="connsiteX62" fmla="*/ 262904 w 536714"/>
                  <a:gd name="connsiteY62" fmla="*/ 597623 h 597774"/>
                  <a:gd name="connsiteX63" fmla="*/ 265993 w 536714"/>
                  <a:gd name="connsiteY63" fmla="*/ 591445 h 597774"/>
                  <a:gd name="connsiteX64" fmla="*/ 241338 w 536714"/>
                  <a:gd name="connsiteY64" fmla="*/ 545954 h 597774"/>
                  <a:gd name="connsiteX65" fmla="*/ 247515 w 536714"/>
                  <a:gd name="connsiteY65" fmla="*/ 492769 h 597774"/>
                  <a:gd name="connsiteX66" fmla="*/ 235160 w 536714"/>
                  <a:gd name="connsiteY66" fmla="*/ 425713 h 597774"/>
                  <a:gd name="connsiteX67" fmla="*/ 276776 w 536714"/>
                  <a:gd name="connsiteY67" fmla="*/ 371742 h 597774"/>
                  <a:gd name="connsiteX68" fmla="*/ 319177 w 536714"/>
                  <a:gd name="connsiteY68" fmla="*/ 377919 h 597774"/>
                  <a:gd name="connsiteX69" fmla="*/ 346921 w 536714"/>
                  <a:gd name="connsiteY69" fmla="*/ 370225 h 597774"/>
                  <a:gd name="connsiteX70" fmla="*/ 380056 w 536714"/>
                  <a:gd name="connsiteY70" fmla="*/ 382581 h 597774"/>
                  <a:gd name="connsiteX71" fmla="*/ 398533 w 536714"/>
                  <a:gd name="connsiteY71" fmla="*/ 372584 h 597774"/>
                  <a:gd name="connsiteX72" fmla="*/ 429366 w 536714"/>
                  <a:gd name="connsiteY72" fmla="*/ 368709 h 597774"/>
                  <a:gd name="connsiteX73" fmla="*/ 422402 w 536714"/>
                  <a:gd name="connsiteY73" fmla="*/ 347873 h 597774"/>
                  <a:gd name="connsiteX74" fmla="*/ 433971 w 536714"/>
                  <a:gd name="connsiteY74" fmla="*/ 323218 h 597774"/>
                  <a:gd name="connsiteX75" fmla="*/ 424705 w 536714"/>
                  <a:gd name="connsiteY75" fmla="*/ 296261 h 597774"/>
                  <a:gd name="connsiteX76" fmla="*/ 434701 w 536714"/>
                  <a:gd name="connsiteY76" fmla="*/ 267731 h 597774"/>
                  <a:gd name="connsiteX77" fmla="*/ 427007 w 536714"/>
                  <a:gd name="connsiteY77" fmla="*/ 253073 h 597774"/>
                  <a:gd name="connsiteX78" fmla="*/ 437004 w 536714"/>
                  <a:gd name="connsiteY78" fmla="*/ 233810 h 597774"/>
                  <a:gd name="connsiteX79" fmla="*/ 424648 w 536714"/>
                  <a:gd name="connsiteY79" fmla="*/ 198372 h 597774"/>
                  <a:gd name="connsiteX80" fmla="*/ 442395 w 536714"/>
                  <a:gd name="connsiteY80" fmla="*/ 160575 h 597774"/>
                  <a:gd name="connsiteX81" fmla="*/ 435431 w 536714"/>
                  <a:gd name="connsiteY81" fmla="*/ 135920 h 597774"/>
                  <a:gd name="connsiteX82" fmla="*/ 441609 w 536714"/>
                  <a:gd name="connsiteY82" fmla="*/ 118173 h 597774"/>
                  <a:gd name="connsiteX83" fmla="*/ 426221 w 536714"/>
                  <a:gd name="connsiteY83" fmla="*/ 122779 h 597774"/>
                  <a:gd name="connsiteX84" fmla="*/ 410046 w 536714"/>
                  <a:gd name="connsiteY84" fmla="*/ 116601 h 597774"/>
                  <a:gd name="connsiteX85" fmla="*/ 376125 w 536714"/>
                  <a:gd name="connsiteY85" fmla="*/ 137437 h 597774"/>
                  <a:gd name="connsiteX86" fmla="*/ 328332 w 536714"/>
                  <a:gd name="connsiteY86" fmla="*/ 132831 h 597774"/>
                  <a:gd name="connsiteX87" fmla="*/ 300588 w 536714"/>
                  <a:gd name="connsiteY87" fmla="*/ 147490 h 597774"/>
                  <a:gd name="connsiteX88" fmla="*/ 272844 w 536714"/>
                  <a:gd name="connsiteY88" fmla="*/ 136707 h 597774"/>
                  <a:gd name="connsiteX89" fmla="*/ 249706 w 536714"/>
                  <a:gd name="connsiteY89" fmla="*/ 144401 h 597774"/>
                  <a:gd name="connsiteX90" fmla="*/ 227354 w 536714"/>
                  <a:gd name="connsiteY90" fmla="*/ 127440 h 597774"/>
                  <a:gd name="connsiteX91" fmla="*/ 194218 w 536714"/>
                  <a:gd name="connsiteY91" fmla="*/ 131315 h 597774"/>
                  <a:gd name="connsiteX92" fmla="*/ 168777 w 536714"/>
                  <a:gd name="connsiteY92" fmla="*/ 117443 h 597774"/>
                  <a:gd name="connsiteX93" fmla="*/ 139461 w 536714"/>
                  <a:gd name="connsiteY93" fmla="*/ 118229 h 597774"/>
                  <a:gd name="connsiteX94" fmla="*/ 113234 w 536714"/>
                  <a:gd name="connsiteY94" fmla="*/ 101269 h 597774"/>
                  <a:gd name="connsiteX95" fmla="*/ 117109 w 536714"/>
                  <a:gd name="connsiteY95" fmla="*/ 113624 h 597774"/>
                  <a:gd name="connsiteX96" fmla="*/ 110145 w 536714"/>
                  <a:gd name="connsiteY96" fmla="*/ 125980 h 597774"/>
                  <a:gd name="connsiteX97" fmla="*/ 120928 w 536714"/>
                  <a:gd name="connsiteY97" fmla="*/ 143727 h 597774"/>
                  <a:gd name="connsiteX98" fmla="*/ 108572 w 536714"/>
                  <a:gd name="connsiteY98" fmla="*/ 170684 h 597774"/>
                  <a:gd name="connsiteX99" fmla="*/ 120928 w 536714"/>
                  <a:gd name="connsiteY99" fmla="*/ 197642 h 597774"/>
                  <a:gd name="connsiteX100" fmla="*/ 106270 w 536714"/>
                  <a:gd name="connsiteY100" fmla="*/ 221510 h 597774"/>
                  <a:gd name="connsiteX101" fmla="*/ 116266 w 536714"/>
                  <a:gd name="connsiteY101" fmla="*/ 244649 h 597774"/>
                  <a:gd name="connsiteX102" fmla="*/ 112391 w 536714"/>
                  <a:gd name="connsiteY102" fmla="*/ 268517 h 59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36714" h="597774">
                    <a:moveTo>
                      <a:pt x="112560" y="268517"/>
                    </a:moveTo>
                    <a:cubicBezTo>
                      <a:pt x="112560" y="273909"/>
                      <a:pt x="143392" y="282389"/>
                      <a:pt x="141876" y="306314"/>
                    </a:cubicBezTo>
                    <a:cubicBezTo>
                      <a:pt x="139910" y="337090"/>
                      <a:pt x="120310" y="344110"/>
                      <a:pt x="111830" y="351804"/>
                    </a:cubicBezTo>
                    <a:cubicBezTo>
                      <a:pt x="103349" y="359499"/>
                      <a:pt x="98688" y="386231"/>
                      <a:pt x="70214" y="388028"/>
                    </a:cubicBezTo>
                    <a:cubicBezTo>
                      <a:pt x="33934" y="390275"/>
                      <a:pt x="799" y="364834"/>
                      <a:pt x="12" y="324791"/>
                    </a:cubicBezTo>
                    <a:cubicBezTo>
                      <a:pt x="-774" y="284692"/>
                      <a:pt x="36236" y="275481"/>
                      <a:pt x="37023" y="271606"/>
                    </a:cubicBezTo>
                    <a:cubicBezTo>
                      <a:pt x="37809" y="267731"/>
                      <a:pt x="20848" y="262339"/>
                      <a:pt x="19276" y="247738"/>
                    </a:cubicBezTo>
                    <a:cubicBezTo>
                      <a:pt x="17759" y="233079"/>
                      <a:pt x="33934" y="223869"/>
                      <a:pt x="33934" y="221510"/>
                    </a:cubicBezTo>
                    <a:cubicBezTo>
                      <a:pt x="33934" y="219151"/>
                      <a:pt x="20848" y="212244"/>
                      <a:pt x="20848" y="198372"/>
                    </a:cubicBezTo>
                    <a:cubicBezTo>
                      <a:pt x="20848" y="184500"/>
                      <a:pt x="28542" y="178322"/>
                      <a:pt x="28542" y="174503"/>
                    </a:cubicBezTo>
                    <a:cubicBezTo>
                      <a:pt x="28542" y="170684"/>
                      <a:pt x="18546" y="162148"/>
                      <a:pt x="19276" y="148276"/>
                    </a:cubicBezTo>
                    <a:cubicBezTo>
                      <a:pt x="20062" y="134404"/>
                      <a:pt x="31631" y="125924"/>
                      <a:pt x="31631" y="120532"/>
                    </a:cubicBezTo>
                    <a:cubicBezTo>
                      <a:pt x="31631" y="115141"/>
                      <a:pt x="20848" y="116657"/>
                      <a:pt x="21634" y="104358"/>
                    </a:cubicBezTo>
                    <a:cubicBezTo>
                      <a:pt x="22421" y="92002"/>
                      <a:pt x="28598" y="88183"/>
                      <a:pt x="28598" y="83522"/>
                    </a:cubicBezTo>
                    <a:cubicBezTo>
                      <a:pt x="28598" y="78860"/>
                      <a:pt x="10851" y="79647"/>
                      <a:pt x="13940" y="55778"/>
                    </a:cubicBezTo>
                    <a:cubicBezTo>
                      <a:pt x="17029" y="31910"/>
                      <a:pt x="33990" y="31123"/>
                      <a:pt x="37809" y="27248"/>
                    </a:cubicBezTo>
                    <a:cubicBezTo>
                      <a:pt x="41628" y="23373"/>
                      <a:pt x="37023" y="10287"/>
                      <a:pt x="52467" y="3380"/>
                    </a:cubicBezTo>
                    <a:cubicBezTo>
                      <a:pt x="67855" y="-3584"/>
                      <a:pt x="82513" y="4896"/>
                      <a:pt x="86389" y="4896"/>
                    </a:cubicBezTo>
                    <a:cubicBezTo>
                      <a:pt x="90264" y="4896"/>
                      <a:pt x="105652" y="-4371"/>
                      <a:pt x="118737" y="2593"/>
                    </a:cubicBezTo>
                    <a:cubicBezTo>
                      <a:pt x="131823" y="9557"/>
                      <a:pt x="133396" y="21070"/>
                      <a:pt x="136484" y="23429"/>
                    </a:cubicBezTo>
                    <a:cubicBezTo>
                      <a:pt x="139573" y="25732"/>
                      <a:pt x="152659" y="21127"/>
                      <a:pt x="166531" y="28821"/>
                    </a:cubicBezTo>
                    <a:cubicBezTo>
                      <a:pt x="180403" y="36515"/>
                      <a:pt x="184278" y="52689"/>
                      <a:pt x="186580" y="52689"/>
                    </a:cubicBezTo>
                    <a:cubicBezTo>
                      <a:pt x="188883" y="52689"/>
                      <a:pt x="198767" y="46568"/>
                      <a:pt x="208146" y="48084"/>
                    </a:cubicBezTo>
                    <a:cubicBezTo>
                      <a:pt x="222804" y="50387"/>
                      <a:pt x="222804" y="60440"/>
                      <a:pt x="227410" y="60440"/>
                    </a:cubicBezTo>
                    <a:cubicBezTo>
                      <a:pt x="232015" y="60440"/>
                      <a:pt x="237406" y="51173"/>
                      <a:pt x="250548" y="51959"/>
                    </a:cubicBezTo>
                    <a:cubicBezTo>
                      <a:pt x="260545" y="52521"/>
                      <a:pt x="266723" y="60440"/>
                      <a:pt x="270598" y="60440"/>
                    </a:cubicBezTo>
                    <a:cubicBezTo>
                      <a:pt x="274473" y="60440"/>
                      <a:pt x="282223" y="53139"/>
                      <a:pt x="291434" y="51173"/>
                    </a:cubicBezTo>
                    <a:cubicBezTo>
                      <a:pt x="306092" y="48084"/>
                      <a:pt x="313786" y="56564"/>
                      <a:pt x="317661" y="55778"/>
                    </a:cubicBezTo>
                    <a:cubicBezTo>
                      <a:pt x="321536" y="54992"/>
                      <a:pt x="330016" y="43423"/>
                      <a:pt x="344618" y="41120"/>
                    </a:cubicBezTo>
                    <a:cubicBezTo>
                      <a:pt x="359277" y="38817"/>
                      <a:pt x="376967" y="45725"/>
                      <a:pt x="380056" y="44995"/>
                    </a:cubicBezTo>
                    <a:cubicBezTo>
                      <a:pt x="383145" y="44209"/>
                      <a:pt x="385448" y="36515"/>
                      <a:pt x="400106" y="31123"/>
                    </a:cubicBezTo>
                    <a:cubicBezTo>
                      <a:pt x="409485" y="27641"/>
                      <a:pt x="423244" y="27248"/>
                      <a:pt x="425547" y="26518"/>
                    </a:cubicBezTo>
                    <a:cubicBezTo>
                      <a:pt x="427850" y="25732"/>
                      <a:pt x="431612" y="17083"/>
                      <a:pt x="436330" y="14949"/>
                    </a:cubicBezTo>
                    <a:cubicBezTo>
                      <a:pt x="444810" y="11074"/>
                      <a:pt x="454077" y="14163"/>
                      <a:pt x="457166" y="12646"/>
                    </a:cubicBezTo>
                    <a:cubicBezTo>
                      <a:pt x="460255" y="11130"/>
                      <a:pt x="474913" y="-3528"/>
                      <a:pt x="492604" y="1077"/>
                    </a:cubicBezTo>
                    <a:cubicBezTo>
                      <a:pt x="510351" y="5682"/>
                      <a:pt x="528828" y="26518"/>
                      <a:pt x="527311" y="44265"/>
                    </a:cubicBezTo>
                    <a:cubicBezTo>
                      <a:pt x="525795" y="62012"/>
                      <a:pt x="517315" y="63528"/>
                      <a:pt x="518045" y="65831"/>
                    </a:cubicBezTo>
                    <a:cubicBezTo>
                      <a:pt x="518831" y="68134"/>
                      <a:pt x="538881" y="70436"/>
                      <a:pt x="536522" y="95877"/>
                    </a:cubicBezTo>
                    <a:cubicBezTo>
                      <a:pt x="534219" y="121318"/>
                      <a:pt x="523436" y="120532"/>
                      <a:pt x="523436" y="125194"/>
                    </a:cubicBezTo>
                    <a:cubicBezTo>
                      <a:pt x="523436" y="129855"/>
                      <a:pt x="533433" y="130585"/>
                      <a:pt x="532703" y="140582"/>
                    </a:cubicBezTo>
                    <a:cubicBezTo>
                      <a:pt x="531917" y="150578"/>
                      <a:pt x="521920" y="159845"/>
                      <a:pt x="521920" y="162934"/>
                    </a:cubicBezTo>
                    <a:cubicBezTo>
                      <a:pt x="521920" y="166023"/>
                      <a:pt x="533489" y="178322"/>
                      <a:pt x="533489" y="197642"/>
                    </a:cubicBezTo>
                    <a:cubicBezTo>
                      <a:pt x="533489" y="216961"/>
                      <a:pt x="518831" y="229991"/>
                      <a:pt x="518831" y="233079"/>
                    </a:cubicBezTo>
                    <a:cubicBezTo>
                      <a:pt x="518831" y="236168"/>
                      <a:pt x="531186" y="238471"/>
                      <a:pt x="531186" y="248468"/>
                    </a:cubicBezTo>
                    <a:cubicBezTo>
                      <a:pt x="531186" y="258464"/>
                      <a:pt x="522706" y="264642"/>
                      <a:pt x="521920" y="268517"/>
                    </a:cubicBezTo>
                    <a:cubicBezTo>
                      <a:pt x="521134" y="272392"/>
                      <a:pt x="531917" y="281603"/>
                      <a:pt x="531917" y="294745"/>
                    </a:cubicBezTo>
                    <a:cubicBezTo>
                      <a:pt x="531917" y="307886"/>
                      <a:pt x="521920" y="314008"/>
                      <a:pt x="521920" y="318613"/>
                    </a:cubicBezTo>
                    <a:cubicBezTo>
                      <a:pt x="521920" y="323218"/>
                      <a:pt x="535792" y="330969"/>
                      <a:pt x="535005" y="349446"/>
                    </a:cubicBezTo>
                    <a:cubicBezTo>
                      <a:pt x="534219" y="367923"/>
                      <a:pt x="522650" y="374887"/>
                      <a:pt x="521920" y="377976"/>
                    </a:cubicBezTo>
                    <a:cubicBezTo>
                      <a:pt x="521134" y="381064"/>
                      <a:pt x="531917" y="404933"/>
                      <a:pt x="521134" y="421164"/>
                    </a:cubicBezTo>
                    <a:cubicBezTo>
                      <a:pt x="510351" y="437338"/>
                      <a:pt x="491817" y="440427"/>
                      <a:pt x="488785" y="442730"/>
                    </a:cubicBezTo>
                    <a:cubicBezTo>
                      <a:pt x="485696" y="445032"/>
                      <a:pt x="481091" y="464296"/>
                      <a:pt x="465646" y="469687"/>
                    </a:cubicBezTo>
                    <a:cubicBezTo>
                      <a:pt x="450258" y="475079"/>
                      <a:pt x="434027" y="463509"/>
                      <a:pt x="430208" y="464296"/>
                    </a:cubicBezTo>
                    <a:cubicBezTo>
                      <a:pt x="426333" y="465082"/>
                      <a:pt x="421728" y="476651"/>
                      <a:pt x="409372" y="477381"/>
                    </a:cubicBezTo>
                    <a:cubicBezTo>
                      <a:pt x="397017" y="478167"/>
                      <a:pt x="388537" y="461993"/>
                      <a:pt x="384718" y="461993"/>
                    </a:cubicBezTo>
                    <a:cubicBezTo>
                      <a:pt x="380899" y="461993"/>
                      <a:pt x="368543" y="471990"/>
                      <a:pt x="350796" y="469687"/>
                    </a:cubicBezTo>
                    <a:cubicBezTo>
                      <a:pt x="333049" y="467384"/>
                      <a:pt x="329960" y="457332"/>
                      <a:pt x="328444" y="458904"/>
                    </a:cubicBezTo>
                    <a:cubicBezTo>
                      <a:pt x="326928" y="460477"/>
                      <a:pt x="329230" y="465082"/>
                      <a:pt x="326141" y="470473"/>
                    </a:cubicBezTo>
                    <a:cubicBezTo>
                      <a:pt x="323052" y="475865"/>
                      <a:pt x="319177" y="482043"/>
                      <a:pt x="316875" y="491309"/>
                    </a:cubicBezTo>
                    <a:cubicBezTo>
                      <a:pt x="314572" y="500576"/>
                      <a:pt x="318728" y="529667"/>
                      <a:pt x="309181" y="560668"/>
                    </a:cubicBezTo>
                    <a:cubicBezTo>
                      <a:pt x="303003" y="580718"/>
                      <a:pt x="290704" y="586109"/>
                      <a:pt x="292220" y="590715"/>
                    </a:cubicBezTo>
                    <a:cubicBezTo>
                      <a:pt x="293736" y="595320"/>
                      <a:pt x="294523" y="596106"/>
                      <a:pt x="297611" y="596106"/>
                    </a:cubicBezTo>
                    <a:cubicBezTo>
                      <a:pt x="300700" y="596106"/>
                      <a:pt x="266779" y="596892"/>
                      <a:pt x="262904" y="597623"/>
                    </a:cubicBezTo>
                    <a:cubicBezTo>
                      <a:pt x="259029" y="598409"/>
                      <a:pt x="264420" y="596106"/>
                      <a:pt x="265993" y="591445"/>
                    </a:cubicBezTo>
                    <a:cubicBezTo>
                      <a:pt x="267509" y="586840"/>
                      <a:pt x="252401" y="580381"/>
                      <a:pt x="241338" y="545954"/>
                    </a:cubicBezTo>
                    <a:cubicBezTo>
                      <a:pt x="234374" y="524388"/>
                      <a:pt x="248302" y="504339"/>
                      <a:pt x="247515" y="492769"/>
                    </a:cubicBezTo>
                    <a:cubicBezTo>
                      <a:pt x="246505" y="477381"/>
                      <a:pt x="229768" y="468115"/>
                      <a:pt x="235160" y="425713"/>
                    </a:cubicBezTo>
                    <a:cubicBezTo>
                      <a:pt x="238867" y="396397"/>
                      <a:pt x="252121" y="372528"/>
                      <a:pt x="276776" y="371742"/>
                    </a:cubicBezTo>
                    <a:cubicBezTo>
                      <a:pt x="293006" y="371236"/>
                      <a:pt x="312213" y="379436"/>
                      <a:pt x="319177" y="377919"/>
                    </a:cubicBezTo>
                    <a:cubicBezTo>
                      <a:pt x="326141" y="376403"/>
                      <a:pt x="332263" y="369439"/>
                      <a:pt x="346921" y="370225"/>
                    </a:cubicBezTo>
                    <a:cubicBezTo>
                      <a:pt x="361579" y="371012"/>
                      <a:pt x="375451" y="382581"/>
                      <a:pt x="380056" y="382581"/>
                    </a:cubicBezTo>
                    <a:cubicBezTo>
                      <a:pt x="384661" y="382581"/>
                      <a:pt x="390053" y="374774"/>
                      <a:pt x="398533" y="372584"/>
                    </a:cubicBezTo>
                    <a:cubicBezTo>
                      <a:pt x="416280" y="367979"/>
                      <a:pt x="427850" y="371798"/>
                      <a:pt x="429366" y="368709"/>
                    </a:cubicBezTo>
                    <a:cubicBezTo>
                      <a:pt x="430882" y="365620"/>
                      <a:pt x="423974" y="360229"/>
                      <a:pt x="422402" y="347873"/>
                    </a:cubicBezTo>
                    <a:cubicBezTo>
                      <a:pt x="420886" y="335518"/>
                      <a:pt x="433185" y="326307"/>
                      <a:pt x="433971" y="323218"/>
                    </a:cubicBezTo>
                    <a:cubicBezTo>
                      <a:pt x="434757" y="320129"/>
                      <a:pt x="425491" y="304741"/>
                      <a:pt x="424705" y="296261"/>
                    </a:cubicBezTo>
                    <a:cubicBezTo>
                      <a:pt x="423918" y="287781"/>
                      <a:pt x="434701" y="272392"/>
                      <a:pt x="434701" y="267731"/>
                    </a:cubicBezTo>
                    <a:cubicBezTo>
                      <a:pt x="434701" y="263070"/>
                      <a:pt x="427007" y="260767"/>
                      <a:pt x="427007" y="253073"/>
                    </a:cubicBezTo>
                    <a:cubicBezTo>
                      <a:pt x="427007" y="245379"/>
                      <a:pt x="436274" y="238415"/>
                      <a:pt x="437004" y="233810"/>
                    </a:cubicBezTo>
                    <a:cubicBezTo>
                      <a:pt x="437790" y="229204"/>
                      <a:pt x="424648" y="212244"/>
                      <a:pt x="424648" y="198372"/>
                    </a:cubicBezTo>
                    <a:cubicBezTo>
                      <a:pt x="424648" y="184500"/>
                      <a:pt x="443125" y="163664"/>
                      <a:pt x="442395" y="160575"/>
                    </a:cubicBezTo>
                    <a:cubicBezTo>
                      <a:pt x="441609" y="157486"/>
                      <a:pt x="435431" y="143614"/>
                      <a:pt x="435431" y="135920"/>
                    </a:cubicBezTo>
                    <a:cubicBezTo>
                      <a:pt x="435431" y="128226"/>
                      <a:pt x="443125" y="120532"/>
                      <a:pt x="441609" y="118173"/>
                    </a:cubicBezTo>
                    <a:cubicBezTo>
                      <a:pt x="440093" y="115871"/>
                      <a:pt x="431612" y="122779"/>
                      <a:pt x="426221" y="122779"/>
                    </a:cubicBezTo>
                    <a:cubicBezTo>
                      <a:pt x="420829" y="122779"/>
                      <a:pt x="412349" y="116601"/>
                      <a:pt x="410046" y="116601"/>
                    </a:cubicBezTo>
                    <a:cubicBezTo>
                      <a:pt x="407744" y="116601"/>
                      <a:pt x="396175" y="133562"/>
                      <a:pt x="376125" y="137437"/>
                    </a:cubicBezTo>
                    <a:cubicBezTo>
                      <a:pt x="356075" y="141312"/>
                      <a:pt x="332937" y="132831"/>
                      <a:pt x="328332" y="132831"/>
                    </a:cubicBezTo>
                    <a:cubicBezTo>
                      <a:pt x="323726" y="132831"/>
                      <a:pt x="312157" y="147490"/>
                      <a:pt x="300588" y="147490"/>
                    </a:cubicBezTo>
                    <a:cubicBezTo>
                      <a:pt x="289019" y="147490"/>
                      <a:pt x="275933" y="136707"/>
                      <a:pt x="272844" y="136707"/>
                    </a:cubicBezTo>
                    <a:cubicBezTo>
                      <a:pt x="269755" y="136707"/>
                      <a:pt x="259927" y="145692"/>
                      <a:pt x="249706" y="144401"/>
                    </a:cubicBezTo>
                    <a:cubicBezTo>
                      <a:pt x="233250" y="142323"/>
                      <a:pt x="231959" y="129012"/>
                      <a:pt x="227354" y="127440"/>
                    </a:cubicBezTo>
                    <a:cubicBezTo>
                      <a:pt x="222748" y="125867"/>
                      <a:pt x="208090" y="133618"/>
                      <a:pt x="194218" y="131315"/>
                    </a:cubicBezTo>
                    <a:cubicBezTo>
                      <a:pt x="180346" y="129012"/>
                      <a:pt x="173382" y="118960"/>
                      <a:pt x="168777" y="117443"/>
                    </a:cubicBezTo>
                    <a:cubicBezTo>
                      <a:pt x="164172" y="115927"/>
                      <a:pt x="152603" y="123621"/>
                      <a:pt x="139461" y="118229"/>
                    </a:cubicBezTo>
                    <a:cubicBezTo>
                      <a:pt x="126319" y="112838"/>
                      <a:pt x="114806" y="100483"/>
                      <a:pt x="113234" y="101269"/>
                    </a:cubicBezTo>
                    <a:cubicBezTo>
                      <a:pt x="111717" y="102055"/>
                      <a:pt x="117839" y="107447"/>
                      <a:pt x="117109" y="113624"/>
                    </a:cubicBezTo>
                    <a:cubicBezTo>
                      <a:pt x="116323" y="119802"/>
                      <a:pt x="110145" y="123621"/>
                      <a:pt x="110145" y="125980"/>
                    </a:cubicBezTo>
                    <a:cubicBezTo>
                      <a:pt x="110145" y="128339"/>
                      <a:pt x="120141" y="133674"/>
                      <a:pt x="120928" y="143727"/>
                    </a:cubicBezTo>
                    <a:cubicBezTo>
                      <a:pt x="121714" y="153723"/>
                      <a:pt x="107842" y="166865"/>
                      <a:pt x="108572" y="170684"/>
                    </a:cubicBezTo>
                    <a:cubicBezTo>
                      <a:pt x="109359" y="174559"/>
                      <a:pt x="120928" y="185342"/>
                      <a:pt x="120928" y="197642"/>
                    </a:cubicBezTo>
                    <a:cubicBezTo>
                      <a:pt x="120928" y="209941"/>
                      <a:pt x="106270" y="217691"/>
                      <a:pt x="106270" y="221510"/>
                    </a:cubicBezTo>
                    <a:cubicBezTo>
                      <a:pt x="106270" y="225329"/>
                      <a:pt x="115536" y="229991"/>
                      <a:pt x="116266" y="244649"/>
                    </a:cubicBezTo>
                    <a:cubicBezTo>
                      <a:pt x="117053" y="259307"/>
                      <a:pt x="112391" y="264698"/>
                      <a:pt x="112391" y="268517"/>
                    </a:cubicBezTo>
                    <a:close/>
                  </a:path>
                </a:pathLst>
              </a:custGeom>
              <a:solidFill>
                <a:schemeClr val="accent1"/>
              </a:solidFill>
              <a:ln w="5556" cap="flat">
                <a:noFill/>
                <a:prstDash val="solid"/>
                <a:miter/>
              </a:ln>
            </p:spPr>
            <p:txBody>
              <a:bodyPr rtlCol="0" anchor="ctr"/>
              <a:lstStyle/>
              <a:p>
                <a:endParaRPr lang="en-US"/>
              </a:p>
            </p:txBody>
          </p:sp>
          <p:grpSp>
            <p:nvGrpSpPr>
              <p:cNvPr id="53" name="Graphic 49">
                <a:extLst>
                  <a:ext uri="{FF2B5EF4-FFF2-40B4-BE49-F238E27FC236}">
                    <a16:creationId xmlns:a16="http://schemas.microsoft.com/office/drawing/2014/main" id="{FAD07D3E-2790-5567-4107-DC53BCD3185E}"/>
                  </a:ext>
                </a:extLst>
              </p:cNvPr>
              <p:cNvGrpSpPr/>
              <p:nvPr/>
            </p:nvGrpSpPr>
            <p:grpSpPr>
              <a:xfrm>
                <a:off x="6441179" y="3720062"/>
                <a:ext cx="292727" cy="261992"/>
                <a:chOff x="6441179" y="3720062"/>
                <a:chExt cx="292727" cy="261992"/>
              </a:xfrm>
            </p:grpSpPr>
            <p:sp>
              <p:nvSpPr>
                <p:cNvPr id="54" name="Freeform: Shape 53">
                  <a:extLst>
                    <a:ext uri="{FF2B5EF4-FFF2-40B4-BE49-F238E27FC236}">
                      <a16:creationId xmlns:a16="http://schemas.microsoft.com/office/drawing/2014/main" id="{C4E2AE5E-933A-4B45-FFDA-63466377A65B}"/>
                    </a:ext>
                  </a:extLst>
                </p:cNvPr>
                <p:cNvSpPr/>
                <p:nvPr/>
              </p:nvSpPr>
              <p:spPr>
                <a:xfrm>
                  <a:off x="6624693" y="3832441"/>
                  <a:ext cx="5616" cy="5616"/>
                </a:xfrm>
                <a:custGeom>
                  <a:avLst/>
                  <a:gdLst>
                    <a:gd name="connsiteX0" fmla="*/ 0 w 5616"/>
                    <a:gd name="connsiteY0" fmla="*/ 0 h 5616"/>
                    <a:gd name="connsiteX1" fmla="*/ 0 w 5616"/>
                    <a:gd name="connsiteY1" fmla="*/ 0 h 5616"/>
                    <a:gd name="connsiteX2" fmla="*/ 0 w 5616"/>
                    <a:gd name="connsiteY2" fmla="*/ 0 h 5616"/>
                    <a:gd name="connsiteX3" fmla="*/ 0 w 5616"/>
                    <a:gd name="connsiteY3" fmla="*/ 0 h 5616"/>
                  </a:gdLst>
                  <a:ahLst/>
                  <a:cxnLst>
                    <a:cxn ang="0">
                      <a:pos x="connsiteX0" y="connsiteY0"/>
                    </a:cxn>
                    <a:cxn ang="0">
                      <a:pos x="connsiteX1" y="connsiteY1"/>
                    </a:cxn>
                    <a:cxn ang="0">
                      <a:pos x="connsiteX2" y="connsiteY2"/>
                    </a:cxn>
                    <a:cxn ang="0">
                      <a:pos x="connsiteX3" y="connsiteY3"/>
                    </a:cxn>
                  </a:cxnLst>
                  <a:rect l="l" t="t" r="r" b="b"/>
                  <a:pathLst>
                    <a:path w="5616" h="5616">
                      <a:moveTo>
                        <a:pt x="0" y="0"/>
                      </a:moveTo>
                      <a:lnTo>
                        <a:pt x="0" y="0"/>
                      </a:lnTo>
                      <a:lnTo>
                        <a:pt x="0" y="0"/>
                      </a:lnTo>
                      <a:lnTo>
                        <a:pt x="0" y="0"/>
                      </a:lnTo>
                      <a:close/>
                    </a:path>
                  </a:pathLst>
                </a:custGeom>
                <a:solidFill>
                  <a:srgbClr val="FFD690"/>
                </a:solidFill>
                <a:ln w="5556"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2EA29AF-4D81-C857-96B3-013F088729DE}"/>
                    </a:ext>
                  </a:extLst>
                </p:cNvPr>
                <p:cNvSpPr/>
                <p:nvPr/>
              </p:nvSpPr>
              <p:spPr>
                <a:xfrm>
                  <a:off x="6441179" y="3720062"/>
                  <a:ext cx="292727" cy="261992"/>
                </a:xfrm>
                <a:custGeom>
                  <a:avLst/>
                  <a:gdLst>
                    <a:gd name="connsiteX0" fmla="*/ 132071 w 292727"/>
                    <a:gd name="connsiteY0" fmla="*/ 127430 h 261992"/>
                    <a:gd name="connsiteX1" fmla="*/ 138192 w 292727"/>
                    <a:gd name="connsiteY1" fmla="*/ 122713 h 261992"/>
                    <a:gd name="connsiteX2" fmla="*/ 149649 w 292727"/>
                    <a:gd name="connsiteY2" fmla="*/ 114064 h 261992"/>
                    <a:gd name="connsiteX3" fmla="*/ 150211 w 292727"/>
                    <a:gd name="connsiteY3" fmla="*/ 114064 h 261992"/>
                    <a:gd name="connsiteX4" fmla="*/ 158354 w 292727"/>
                    <a:gd name="connsiteY4" fmla="*/ 130519 h 261992"/>
                    <a:gd name="connsiteX5" fmla="*/ 171608 w 292727"/>
                    <a:gd name="connsiteY5" fmla="*/ 145458 h 261992"/>
                    <a:gd name="connsiteX6" fmla="*/ 182784 w 292727"/>
                    <a:gd name="connsiteY6" fmla="*/ 148097 h 261992"/>
                    <a:gd name="connsiteX7" fmla="*/ 209742 w 292727"/>
                    <a:gd name="connsiteY7" fmla="*/ 128104 h 261992"/>
                    <a:gd name="connsiteX8" fmla="*/ 211034 w 292727"/>
                    <a:gd name="connsiteY8" fmla="*/ 125352 h 261992"/>
                    <a:gd name="connsiteX9" fmla="*/ 226310 w 292727"/>
                    <a:gd name="connsiteY9" fmla="*/ 104966 h 261992"/>
                    <a:gd name="connsiteX10" fmla="*/ 229735 w 292727"/>
                    <a:gd name="connsiteY10" fmla="*/ 105639 h 261992"/>
                    <a:gd name="connsiteX11" fmla="*/ 250515 w 292727"/>
                    <a:gd name="connsiteY11" fmla="*/ 123162 h 261992"/>
                    <a:gd name="connsiteX12" fmla="*/ 262983 w 292727"/>
                    <a:gd name="connsiteY12" fmla="*/ 125801 h 261992"/>
                    <a:gd name="connsiteX13" fmla="*/ 279831 w 292727"/>
                    <a:gd name="connsiteY13" fmla="*/ 121028 h 261992"/>
                    <a:gd name="connsiteX14" fmla="*/ 289323 w 292727"/>
                    <a:gd name="connsiteY14" fmla="*/ 86432 h 261992"/>
                    <a:gd name="connsiteX15" fmla="*/ 283875 w 292727"/>
                    <a:gd name="connsiteY15" fmla="*/ 57958 h 261992"/>
                    <a:gd name="connsiteX16" fmla="*/ 285279 w 292727"/>
                    <a:gd name="connsiteY16" fmla="*/ 54252 h 261992"/>
                    <a:gd name="connsiteX17" fmla="*/ 289154 w 292727"/>
                    <a:gd name="connsiteY17" fmla="*/ 36842 h 261992"/>
                    <a:gd name="connsiteX18" fmla="*/ 272530 w 292727"/>
                    <a:gd name="connsiteY18" fmla="*/ 14995 h 261992"/>
                    <a:gd name="connsiteX19" fmla="*/ 256974 w 292727"/>
                    <a:gd name="connsiteY19" fmla="*/ 12019 h 261992"/>
                    <a:gd name="connsiteX20" fmla="*/ 213561 w 292727"/>
                    <a:gd name="connsiteY20" fmla="*/ 27631 h 261992"/>
                    <a:gd name="connsiteX21" fmla="*/ 197499 w 292727"/>
                    <a:gd name="connsiteY21" fmla="*/ 40436 h 261992"/>
                    <a:gd name="connsiteX22" fmla="*/ 179976 w 292727"/>
                    <a:gd name="connsiteY22" fmla="*/ 51612 h 261992"/>
                    <a:gd name="connsiteX23" fmla="*/ 175484 w 292727"/>
                    <a:gd name="connsiteY23" fmla="*/ 50658 h 261992"/>
                    <a:gd name="connsiteX24" fmla="*/ 164195 w 292727"/>
                    <a:gd name="connsiteY24" fmla="*/ 42683 h 261992"/>
                    <a:gd name="connsiteX25" fmla="*/ 161892 w 292727"/>
                    <a:gd name="connsiteY25" fmla="*/ 39650 h 261992"/>
                    <a:gd name="connsiteX26" fmla="*/ 138586 w 292727"/>
                    <a:gd name="connsiteY26" fmla="*/ 23700 h 261992"/>
                    <a:gd name="connsiteX27" fmla="*/ 135328 w 292727"/>
                    <a:gd name="connsiteY27" fmla="*/ 23532 h 261992"/>
                    <a:gd name="connsiteX28" fmla="*/ 98093 w 292727"/>
                    <a:gd name="connsiteY28" fmla="*/ 59419 h 261992"/>
                    <a:gd name="connsiteX29" fmla="*/ 90624 w 292727"/>
                    <a:gd name="connsiteY29" fmla="*/ 78064 h 261992"/>
                    <a:gd name="connsiteX30" fmla="*/ 89051 w 292727"/>
                    <a:gd name="connsiteY30" fmla="*/ 78345 h 261992"/>
                    <a:gd name="connsiteX31" fmla="*/ 84053 w 292727"/>
                    <a:gd name="connsiteY31" fmla="*/ 66607 h 261992"/>
                    <a:gd name="connsiteX32" fmla="*/ 80571 w 292727"/>
                    <a:gd name="connsiteY32" fmla="*/ 41616 h 261992"/>
                    <a:gd name="connsiteX33" fmla="*/ 79504 w 292727"/>
                    <a:gd name="connsiteY33" fmla="*/ 31731 h 261992"/>
                    <a:gd name="connsiteX34" fmla="*/ 56253 w 292727"/>
                    <a:gd name="connsiteY34" fmla="*/ 2246 h 261992"/>
                    <a:gd name="connsiteX35" fmla="*/ 43111 w 292727"/>
                    <a:gd name="connsiteY35" fmla="*/ 0 h 261992"/>
                    <a:gd name="connsiteX36" fmla="*/ 12840 w 292727"/>
                    <a:gd name="connsiteY36" fmla="*/ 11906 h 261992"/>
                    <a:gd name="connsiteX37" fmla="*/ 11380 w 292727"/>
                    <a:gd name="connsiteY37" fmla="*/ 61272 h 261992"/>
                    <a:gd name="connsiteX38" fmla="*/ 16041 w 292727"/>
                    <a:gd name="connsiteY38" fmla="*/ 72167 h 261992"/>
                    <a:gd name="connsiteX39" fmla="*/ 11605 w 292727"/>
                    <a:gd name="connsiteY39" fmla="*/ 85983 h 261992"/>
                    <a:gd name="connsiteX40" fmla="*/ 3068 w 292727"/>
                    <a:gd name="connsiteY40" fmla="*/ 100697 h 261992"/>
                    <a:gd name="connsiteX41" fmla="*/ 2956 w 292727"/>
                    <a:gd name="connsiteY41" fmla="*/ 128441 h 261992"/>
                    <a:gd name="connsiteX42" fmla="*/ 23511 w 292727"/>
                    <a:gd name="connsiteY42" fmla="*/ 143211 h 261992"/>
                    <a:gd name="connsiteX43" fmla="*/ 25140 w 292727"/>
                    <a:gd name="connsiteY43" fmla="*/ 143211 h 261992"/>
                    <a:gd name="connsiteX44" fmla="*/ 39461 w 292727"/>
                    <a:gd name="connsiteY44" fmla="*/ 140066 h 261992"/>
                    <a:gd name="connsiteX45" fmla="*/ 43336 w 292727"/>
                    <a:gd name="connsiteY45" fmla="*/ 138775 h 261992"/>
                    <a:gd name="connsiteX46" fmla="*/ 45077 w 292727"/>
                    <a:gd name="connsiteY46" fmla="*/ 140965 h 261992"/>
                    <a:gd name="connsiteX47" fmla="*/ 30812 w 292727"/>
                    <a:gd name="connsiteY47" fmla="*/ 171180 h 261992"/>
                    <a:gd name="connsiteX48" fmla="*/ 17782 w 292727"/>
                    <a:gd name="connsiteY48" fmla="*/ 194936 h 261992"/>
                    <a:gd name="connsiteX49" fmla="*/ 24578 w 292727"/>
                    <a:gd name="connsiteY49" fmla="*/ 234530 h 261992"/>
                    <a:gd name="connsiteX50" fmla="*/ 58219 w 292727"/>
                    <a:gd name="connsiteY50" fmla="*/ 252951 h 261992"/>
                    <a:gd name="connsiteX51" fmla="*/ 67654 w 292727"/>
                    <a:gd name="connsiteY51" fmla="*/ 256489 h 261992"/>
                    <a:gd name="connsiteX52" fmla="*/ 91522 w 292727"/>
                    <a:gd name="connsiteY52" fmla="*/ 261993 h 261992"/>
                    <a:gd name="connsiteX53" fmla="*/ 91522 w 292727"/>
                    <a:gd name="connsiteY53" fmla="*/ 261993 h 261992"/>
                    <a:gd name="connsiteX54" fmla="*/ 116907 w 292727"/>
                    <a:gd name="connsiteY54" fmla="*/ 250255 h 261992"/>
                    <a:gd name="connsiteX55" fmla="*/ 117469 w 292727"/>
                    <a:gd name="connsiteY55" fmla="*/ 220321 h 261992"/>
                    <a:gd name="connsiteX56" fmla="*/ 117469 w 292727"/>
                    <a:gd name="connsiteY56" fmla="*/ 220265 h 261992"/>
                    <a:gd name="connsiteX57" fmla="*/ 129880 w 292727"/>
                    <a:gd name="connsiteY57" fmla="*/ 221556 h 261992"/>
                    <a:gd name="connsiteX58" fmla="*/ 133138 w 292727"/>
                    <a:gd name="connsiteY58" fmla="*/ 221444 h 261992"/>
                    <a:gd name="connsiteX59" fmla="*/ 137743 w 292727"/>
                    <a:gd name="connsiteY59" fmla="*/ 221276 h 261992"/>
                    <a:gd name="connsiteX60" fmla="*/ 160882 w 292727"/>
                    <a:gd name="connsiteY60" fmla="*/ 228520 h 261992"/>
                    <a:gd name="connsiteX61" fmla="*/ 185143 w 292727"/>
                    <a:gd name="connsiteY61" fmla="*/ 239753 h 261992"/>
                    <a:gd name="connsiteX62" fmla="*/ 186210 w 292727"/>
                    <a:gd name="connsiteY62" fmla="*/ 239753 h 261992"/>
                    <a:gd name="connsiteX63" fmla="*/ 211427 w 292727"/>
                    <a:gd name="connsiteY63" fmla="*/ 231722 h 261992"/>
                    <a:gd name="connsiteX64" fmla="*/ 220244 w 292727"/>
                    <a:gd name="connsiteY64" fmla="*/ 227734 h 261992"/>
                    <a:gd name="connsiteX65" fmla="*/ 229567 w 292727"/>
                    <a:gd name="connsiteY65" fmla="*/ 226218 h 261992"/>
                    <a:gd name="connsiteX66" fmla="*/ 238834 w 292727"/>
                    <a:gd name="connsiteY66" fmla="*/ 227734 h 261992"/>
                    <a:gd name="connsiteX67" fmla="*/ 241080 w 292727"/>
                    <a:gd name="connsiteY67" fmla="*/ 228577 h 261992"/>
                    <a:gd name="connsiteX68" fmla="*/ 256524 w 292727"/>
                    <a:gd name="connsiteY68" fmla="*/ 232002 h 261992"/>
                    <a:gd name="connsiteX69" fmla="*/ 267420 w 292727"/>
                    <a:gd name="connsiteY69" fmla="*/ 229587 h 261992"/>
                    <a:gd name="connsiteX70" fmla="*/ 283145 w 292727"/>
                    <a:gd name="connsiteY70" fmla="*/ 207853 h 261992"/>
                    <a:gd name="connsiteX71" fmla="*/ 277304 w 292727"/>
                    <a:gd name="connsiteY71" fmla="*/ 152759 h 261992"/>
                    <a:gd name="connsiteX72" fmla="*/ 259669 w 292727"/>
                    <a:gd name="connsiteY72" fmla="*/ 132597 h 261992"/>
                    <a:gd name="connsiteX73" fmla="*/ 242203 w 292727"/>
                    <a:gd name="connsiteY73" fmla="*/ 128160 h 261992"/>
                    <a:gd name="connsiteX74" fmla="*/ 214066 w 292727"/>
                    <a:gd name="connsiteY74" fmla="*/ 138662 h 261992"/>
                    <a:gd name="connsiteX75" fmla="*/ 200588 w 292727"/>
                    <a:gd name="connsiteY75" fmla="*/ 155960 h 261992"/>
                    <a:gd name="connsiteX76" fmla="*/ 191658 w 292727"/>
                    <a:gd name="connsiteY76" fmla="*/ 168259 h 261992"/>
                    <a:gd name="connsiteX77" fmla="*/ 189580 w 292727"/>
                    <a:gd name="connsiteY77" fmla="*/ 165395 h 261992"/>
                    <a:gd name="connsiteX78" fmla="*/ 183739 w 292727"/>
                    <a:gd name="connsiteY78" fmla="*/ 157982 h 261992"/>
                    <a:gd name="connsiteX79" fmla="*/ 157680 w 292727"/>
                    <a:gd name="connsiteY79" fmla="*/ 146750 h 261992"/>
                    <a:gd name="connsiteX80" fmla="*/ 134205 w 292727"/>
                    <a:gd name="connsiteY80" fmla="*/ 151411 h 261992"/>
                    <a:gd name="connsiteX81" fmla="*/ 121512 w 292727"/>
                    <a:gd name="connsiteY81" fmla="*/ 154500 h 261992"/>
                    <a:gd name="connsiteX82" fmla="*/ 120839 w 292727"/>
                    <a:gd name="connsiteY82" fmla="*/ 154500 h 261992"/>
                    <a:gd name="connsiteX83" fmla="*/ 114268 w 292727"/>
                    <a:gd name="connsiteY83" fmla="*/ 151355 h 261992"/>
                    <a:gd name="connsiteX84" fmla="*/ 115166 w 292727"/>
                    <a:gd name="connsiteY84" fmla="*/ 142369 h 261992"/>
                    <a:gd name="connsiteX85" fmla="*/ 132127 w 292727"/>
                    <a:gd name="connsiteY85" fmla="*/ 127318 h 261992"/>
                    <a:gd name="connsiteX86" fmla="*/ 183515 w 292727"/>
                    <a:gd name="connsiteY86" fmla="*/ 112379 h 261992"/>
                    <a:gd name="connsiteX87" fmla="*/ 183515 w 292727"/>
                    <a:gd name="connsiteY87" fmla="*/ 112379 h 261992"/>
                    <a:gd name="connsiteX88" fmla="*/ 183346 w 292727"/>
                    <a:gd name="connsiteY88" fmla="*/ 111593 h 261992"/>
                    <a:gd name="connsiteX89" fmla="*/ 165992 w 292727"/>
                    <a:gd name="connsiteY89" fmla="*/ 85084 h 261992"/>
                    <a:gd name="connsiteX90" fmla="*/ 153805 w 292727"/>
                    <a:gd name="connsiteY90" fmla="*/ 82164 h 261992"/>
                    <a:gd name="connsiteX91" fmla="*/ 119154 w 292727"/>
                    <a:gd name="connsiteY91" fmla="*/ 98956 h 261992"/>
                    <a:gd name="connsiteX92" fmla="*/ 114605 w 292727"/>
                    <a:gd name="connsiteY92" fmla="*/ 102494 h 261992"/>
                    <a:gd name="connsiteX93" fmla="*/ 89276 w 292727"/>
                    <a:gd name="connsiteY93" fmla="*/ 126475 h 261992"/>
                    <a:gd name="connsiteX94" fmla="*/ 88040 w 292727"/>
                    <a:gd name="connsiteY94" fmla="*/ 167024 h 261992"/>
                    <a:gd name="connsiteX95" fmla="*/ 120839 w 292727"/>
                    <a:gd name="connsiteY95" fmla="*/ 185108 h 261992"/>
                    <a:gd name="connsiteX96" fmla="*/ 123085 w 292727"/>
                    <a:gd name="connsiteY96" fmla="*/ 185052 h 261992"/>
                    <a:gd name="connsiteX97" fmla="*/ 143303 w 292727"/>
                    <a:gd name="connsiteY97" fmla="*/ 180559 h 261992"/>
                    <a:gd name="connsiteX98" fmla="*/ 157175 w 292727"/>
                    <a:gd name="connsiteY98" fmla="*/ 177301 h 261992"/>
                    <a:gd name="connsiteX99" fmla="*/ 161668 w 292727"/>
                    <a:gd name="connsiteY99" fmla="*/ 179098 h 261992"/>
                    <a:gd name="connsiteX100" fmla="*/ 164644 w 292727"/>
                    <a:gd name="connsiteY100" fmla="*/ 182974 h 261992"/>
                    <a:gd name="connsiteX101" fmla="*/ 184582 w 292727"/>
                    <a:gd name="connsiteY101" fmla="*/ 198530 h 261992"/>
                    <a:gd name="connsiteX102" fmla="*/ 191377 w 292727"/>
                    <a:gd name="connsiteY102" fmla="*/ 199317 h 261992"/>
                    <a:gd name="connsiteX103" fmla="*/ 226366 w 292727"/>
                    <a:gd name="connsiteY103" fmla="*/ 172134 h 261992"/>
                    <a:gd name="connsiteX104" fmla="*/ 233386 w 292727"/>
                    <a:gd name="connsiteY104" fmla="*/ 162250 h 261992"/>
                    <a:gd name="connsiteX105" fmla="*/ 242203 w 292727"/>
                    <a:gd name="connsiteY105" fmla="*/ 158712 h 261992"/>
                    <a:gd name="connsiteX106" fmla="*/ 244674 w 292727"/>
                    <a:gd name="connsiteY106" fmla="*/ 159274 h 261992"/>
                    <a:gd name="connsiteX107" fmla="*/ 249841 w 292727"/>
                    <a:gd name="connsiteY107" fmla="*/ 166238 h 261992"/>
                    <a:gd name="connsiteX108" fmla="*/ 256131 w 292727"/>
                    <a:gd name="connsiteY108" fmla="*/ 195666 h 261992"/>
                    <a:gd name="connsiteX109" fmla="*/ 247202 w 292727"/>
                    <a:gd name="connsiteY109" fmla="*/ 199822 h 261992"/>
                    <a:gd name="connsiteX110" fmla="*/ 237710 w 292727"/>
                    <a:gd name="connsiteY110" fmla="*/ 198755 h 261992"/>
                    <a:gd name="connsiteX111" fmla="*/ 222491 w 292727"/>
                    <a:gd name="connsiteY111" fmla="*/ 197239 h 261992"/>
                    <a:gd name="connsiteX112" fmla="*/ 210135 w 292727"/>
                    <a:gd name="connsiteY112" fmla="*/ 199204 h 261992"/>
                    <a:gd name="connsiteX113" fmla="*/ 197667 w 292727"/>
                    <a:gd name="connsiteY113" fmla="*/ 204708 h 261992"/>
                    <a:gd name="connsiteX114" fmla="*/ 186660 w 292727"/>
                    <a:gd name="connsiteY114" fmla="*/ 208022 h 261992"/>
                    <a:gd name="connsiteX115" fmla="*/ 167228 w 292727"/>
                    <a:gd name="connsiteY115" fmla="*/ 197407 h 261992"/>
                    <a:gd name="connsiteX116" fmla="*/ 139765 w 292727"/>
                    <a:gd name="connsiteY116" fmla="*/ 191005 h 261992"/>
                    <a:gd name="connsiteX117" fmla="*/ 130948 w 292727"/>
                    <a:gd name="connsiteY117" fmla="*/ 191342 h 261992"/>
                    <a:gd name="connsiteX118" fmla="*/ 129544 w 292727"/>
                    <a:gd name="connsiteY118" fmla="*/ 191342 h 261992"/>
                    <a:gd name="connsiteX119" fmla="*/ 113257 w 292727"/>
                    <a:gd name="connsiteY119" fmla="*/ 188028 h 261992"/>
                    <a:gd name="connsiteX120" fmla="*/ 88658 w 292727"/>
                    <a:gd name="connsiteY120" fmla="*/ 183479 h 261992"/>
                    <a:gd name="connsiteX121" fmla="*/ 88153 w 292727"/>
                    <a:gd name="connsiteY121" fmla="*/ 183479 h 261992"/>
                    <a:gd name="connsiteX122" fmla="*/ 68159 w 292727"/>
                    <a:gd name="connsiteY122" fmla="*/ 196452 h 261992"/>
                    <a:gd name="connsiteX123" fmla="*/ 78268 w 292727"/>
                    <a:gd name="connsiteY123" fmla="*/ 223747 h 261992"/>
                    <a:gd name="connsiteX124" fmla="*/ 86187 w 292727"/>
                    <a:gd name="connsiteY124" fmla="*/ 230823 h 261992"/>
                    <a:gd name="connsiteX125" fmla="*/ 68103 w 292727"/>
                    <a:gd name="connsiteY125" fmla="*/ 224421 h 261992"/>
                    <a:gd name="connsiteX126" fmla="*/ 47099 w 292727"/>
                    <a:gd name="connsiteY126" fmla="*/ 214536 h 261992"/>
                    <a:gd name="connsiteX127" fmla="*/ 46481 w 292727"/>
                    <a:gd name="connsiteY127" fmla="*/ 204427 h 261992"/>
                    <a:gd name="connsiteX128" fmla="*/ 56028 w 292727"/>
                    <a:gd name="connsiteY128" fmla="*/ 187972 h 261992"/>
                    <a:gd name="connsiteX129" fmla="*/ 74449 w 292727"/>
                    <a:gd name="connsiteY129" fmla="*/ 134169 h 261992"/>
                    <a:gd name="connsiteX130" fmla="*/ 57039 w 292727"/>
                    <a:gd name="connsiteY130" fmla="*/ 111761 h 261992"/>
                    <a:gd name="connsiteX131" fmla="*/ 44178 w 292727"/>
                    <a:gd name="connsiteY131" fmla="*/ 108279 h 261992"/>
                    <a:gd name="connsiteX132" fmla="*/ 31879 w 292727"/>
                    <a:gd name="connsiteY132" fmla="*/ 110582 h 261992"/>
                    <a:gd name="connsiteX133" fmla="*/ 36428 w 292727"/>
                    <a:gd name="connsiteY133" fmla="*/ 103449 h 261992"/>
                    <a:gd name="connsiteX134" fmla="*/ 45695 w 292727"/>
                    <a:gd name="connsiteY134" fmla="*/ 66383 h 261992"/>
                    <a:gd name="connsiteX135" fmla="*/ 38506 w 292727"/>
                    <a:gd name="connsiteY135" fmla="*/ 47906 h 261992"/>
                    <a:gd name="connsiteX136" fmla="*/ 34350 w 292727"/>
                    <a:gd name="connsiteY136" fmla="*/ 33472 h 261992"/>
                    <a:gd name="connsiteX137" fmla="*/ 42381 w 292727"/>
                    <a:gd name="connsiteY137" fmla="*/ 30552 h 261992"/>
                    <a:gd name="connsiteX138" fmla="*/ 45751 w 292727"/>
                    <a:gd name="connsiteY138" fmla="*/ 31057 h 261992"/>
                    <a:gd name="connsiteX139" fmla="*/ 49233 w 292727"/>
                    <a:gd name="connsiteY139" fmla="*/ 36280 h 261992"/>
                    <a:gd name="connsiteX140" fmla="*/ 50075 w 292727"/>
                    <a:gd name="connsiteY140" fmla="*/ 44536 h 261992"/>
                    <a:gd name="connsiteX141" fmla="*/ 71866 w 292727"/>
                    <a:gd name="connsiteY141" fmla="*/ 103786 h 261992"/>
                    <a:gd name="connsiteX142" fmla="*/ 88770 w 292727"/>
                    <a:gd name="connsiteY142" fmla="*/ 108953 h 261992"/>
                    <a:gd name="connsiteX143" fmla="*/ 98936 w 292727"/>
                    <a:gd name="connsiteY143" fmla="*/ 107437 h 261992"/>
                    <a:gd name="connsiteX144" fmla="*/ 123085 w 292727"/>
                    <a:gd name="connsiteY144" fmla="*/ 84916 h 261992"/>
                    <a:gd name="connsiteX145" fmla="*/ 132015 w 292727"/>
                    <a:gd name="connsiteY145" fmla="*/ 55993 h 261992"/>
                    <a:gd name="connsiteX146" fmla="*/ 132464 w 292727"/>
                    <a:gd name="connsiteY146" fmla="*/ 55881 h 261992"/>
                    <a:gd name="connsiteX147" fmla="*/ 164644 w 292727"/>
                    <a:gd name="connsiteY147" fmla="*/ 79300 h 261992"/>
                    <a:gd name="connsiteX148" fmla="*/ 179864 w 292727"/>
                    <a:gd name="connsiteY148" fmla="*/ 82220 h 261992"/>
                    <a:gd name="connsiteX149" fmla="*/ 217829 w 292727"/>
                    <a:gd name="connsiteY149" fmla="*/ 63069 h 261992"/>
                    <a:gd name="connsiteX150" fmla="*/ 229342 w 292727"/>
                    <a:gd name="connsiteY150" fmla="*/ 53690 h 261992"/>
                    <a:gd name="connsiteX151" fmla="*/ 252425 w 292727"/>
                    <a:gd name="connsiteY151" fmla="*/ 42963 h 261992"/>
                    <a:gd name="connsiteX152" fmla="*/ 254840 w 292727"/>
                    <a:gd name="connsiteY152" fmla="*/ 48467 h 261992"/>
                    <a:gd name="connsiteX153" fmla="*/ 253267 w 292727"/>
                    <a:gd name="connsiteY153" fmla="*/ 76323 h 261992"/>
                    <a:gd name="connsiteX154" fmla="*/ 258658 w 292727"/>
                    <a:gd name="connsiteY154" fmla="*/ 94632 h 261992"/>
                    <a:gd name="connsiteX155" fmla="*/ 257198 w 292727"/>
                    <a:gd name="connsiteY155" fmla="*/ 94913 h 261992"/>
                    <a:gd name="connsiteX156" fmla="*/ 255907 w 292727"/>
                    <a:gd name="connsiteY156" fmla="*/ 94351 h 261992"/>
                    <a:gd name="connsiteX157" fmla="*/ 254896 w 292727"/>
                    <a:gd name="connsiteY157" fmla="*/ 91374 h 261992"/>
                    <a:gd name="connsiteX158" fmla="*/ 241417 w 292727"/>
                    <a:gd name="connsiteY158" fmla="*/ 72223 h 261992"/>
                    <a:gd name="connsiteX159" fmla="*/ 227545 w 292727"/>
                    <a:gd name="connsiteY159" fmla="*/ 68517 h 261992"/>
                    <a:gd name="connsiteX160" fmla="*/ 218952 w 292727"/>
                    <a:gd name="connsiteY160" fmla="*/ 69865 h 261992"/>
                    <a:gd name="connsiteX161" fmla="*/ 183290 w 292727"/>
                    <a:gd name="connsiteY161" fmla="*/ 112379 h 261992"/>
                    <a:gd name="connsiteX162" fmla="*/ 183290 w 292727"/>
                    <a:gd name="connsiteY162" fmla="*/ 112491 h 261992"/>
                    <a:gd name="connsiteX163" fmla="*/ 185312 w 292727"/>
                    <a:gd name="connsiteY163" fmla="*/ 113390 h 261992"/>
                    <a:gd name="connsiteX164" fmla="*/ 185312 w 292727"/>
                    <a:gd name="connsiteY164" fmla="*/ 113390 h 261992"/>
                    <a:gd name="connsiteX165" fmla="*/ 183290 w 292727"/>
                    <a:gd name="connsiteY165" fmla="*/ 112435 h 261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Lst>
                  <a:rect l="l" t="t" r="r" b="b"/>
                  <a:pathLst>
                    <a:path w="292727" h="261992">
                      <a:moveTo>
                        <a:pt x="132071" y="127430"/>
                      </a:moveTo>
                      <a:cubicBezTo>
                        <a:pt x="133980" y="126082"/>
                        <a:pt x="136058" y="124453"/>
                        <a:pt x="138192" y="122713"/>
                      </a:cubicBezTo>
                      <a:cubicBezTo>
                        <a:pt x="141113" y="120354"/>
                        <a:pt x="145830" y="114681"/>
                        <a:pt x="149649" y="114064"/>
                      </a:cubicBezTo>
                      <a:cubicBezTo>
                        <a:pt x="149874" y="114064"/>
                        <a:pt x="150042" y="114064"/>
                        <a:pt x="150211" y="114064"/>
                      </a:cubicBezTo>
                      <a:cubicBezTo>
                        <a:pt x="155546" y="114064"/>
                        <a:pt x="156894" y="126925"/>
                        <a:pt x="158354" y="130519"/>
                      </a:cubicBezTo>
                      <a:cubicBezTo>
                        <a:pt x="161050" y="136921"/>
                        <a:pt x="165262" y="142425"/>
                        <a:pt x="171608" y="145458"/>
                      </a:cubicBezTo>
                      <a:cubicBezTo>
                        <a:pt x="175315" y="147255"/>
                        <a:pt x="179078" y="148097"/>
                        <a:pt x="182784" y="148097"/>
                      </a:cubicBezTo>
                      <a:cubicBezTo>
                        <a:pt x="193455" y="148097"/>
                        <a:pt x="203508" y="140965"/>
                        <a:pt x="209742" y="128104"/>
                      </a:cubicBezTo>
                      <a:cubicBezTo>
                        <a:pt x="210135" y="127318"/>
                        <a:pt x="210584" y="126363"/>
                        <a:pt x="211034" y="125352"/>
                      </a:cubicBezTo>
                      <a:cubicBezTo>
                        <a:pt x="214459" y="118107"/>
                        <a:pt x="217998" y="104966"/>
                        <a:pt x="226310" y="104966"/>
                      </a:cubicBezTo>
                      <a:cubicBezTo>
                        <a:pt x="227377" y="104966"/>
                        <a:pt x="228500" y="105190"/>
                        <a:pt x="229735" y="105639"/>
                      </a:cubicBezTo>
                      <a:cubicBezTo>
                        <a:pt x="238216" y="108841"/>
                        <a:pt x="242316" y="119624"/>
                        <a:pt x="250515" y="123162"/>
                      </a:cubicBezTo>
                      <a:cubicBezTo>
                        <a:pt x="254671" y="124959"/>
                        <a:pt x="258827" y="125801"/>
                        <a:pt x="262983" y="125801"/>
                      </a:cubicBezTo>
                      <a:cubicBezTo>
                        <a:pt x="268768" y="125801"/>
                        <a:pt x="274440" y="124117"/>
                        <a:pt x="279831" y="121028"/>
                      </a:cubicBezTo>
                      <a:cubicBezTo>
                        <a:pt x="292411" y="113783"/>
                        <a:pt x="296230" y="99855"/>
                        <a:pt x="289323" y="86432"/>
                      </a:cubicBezTo>
                      <a:cubicBezTo>
                        <a:pt x="282976" y="74077"/>
                        <a:pt x="281348" y="65540"/>
                        <a:pt x="283875" y="57958"/>
                      </a:cubicBezTo>
                      <a:cubicBezTo>
                        <a:pt x="284212" y="56891"/>
                        <a:pt x="284717" y="55600"/>
                        <a:pt x="285279" y="54252"/>
                      </a:cubicBezTo>
                      <a:cubicBezTo>
                        <a:pt x="287132" y="49478"/>
                        <a:pt x="289491" y="43525"/>
                        <a:pt x="289154" y="36842"/>
                      </a:cubicBezTo>
                      <a:cubicBezTo>
                        <a:pt x="288873" y="31113"/>
                        <a:pt x="286346" y="20667"/>
                        <a:pt x="272530" y="14995"/>
                      </a:cubicBezTo>
                      <a:cubicBezTo>
                        <a:pt x="267420" y="12861"/>
                        <a:pt x="262140" y="12019"/>
                        <a:pt x="256974" y="12019"/>
                      </a:cubicBezTo>
                      <a:cubicBezTo>
                        <a:pt x="239002" y="12019"/>
                        <a:pt x="221929" y="22521"/>
                        <a:pt x="213561" y="27631"/>
                      </a:cubicBezTo>
                      <a:cubicBezTo>
                        <a:pt x="207439" y="31394"/>
                        <a:pt x="202160" y="36224"/>
                        <a:pt x="197499" y="40436"/>
                      </a:cubicBezTo>
                      <a:cubicBezTo>
                        <a:pt x="188794" y="48355"/>
                        <a:pt x="184469" y="51612"/>
                        <a:pt x="179976" y="51612"/>
                      </a:cubicBezTo>
                      <a:cubicBezTo>
                        <a:pt x="178572" y="51612"/>
                        <a:pt x="177112" y="51275"/>
                        <a:pt x="175484" y="50658"/>
                      </a:cubicBezTo>
                      <a:cubicBezTo>
                        <a:pt x="171215" y="49085"/>
                        <a:pt x="167115" y="46165"/>
                        <a:pt x="164195" y="42683"/>
                      </a:cubicBezTo>
                      <a:cubicBezTo>
                        <a:pt x="163521" y="41840"/>
                        <a:pt x="162735" y="40773"/>
                        <a:pt x="161892" y="39650"/>
                      </a:cubicBezTo>
                      <a:cubicBezTo>
                        <a:pt x="158017" y="34258"/>
                        <a:pt x="151503" y="25216"/>
                        <a:pt x="138586" y="23700"/>
                      </a:cubicBezTo>
                      <a:cubicBezTo>
                        <a:pt x="137462" y="23588"/>
                        <a:pt x="136395" y="23532"/>
                        <a:pt x="135328" y="23532"/>
                      </a:cubicBezTo>
                      <a:cubicBezTo>
                        <a:pt x="116626" y="23532"/>
                        <a:pt x="100227" y="42009"/>
                        <a:pt x="98093" y="59419"/>
                      </a:cubicBezTo>
                      <a:cubicBezTo>
                        <a:pt x="96577" y="71550"/>
                        <a:pt x="94443" y="76941"/>
                        <a:pt x="90624" y="78064"/>
                      </a:cubicBezTo>
                      <a:cubicBezTo>
                        <a:pt x="89781" y="78289"/>
                        <a:pt x="89276" y="78345"/>
                        <a:pt x="89051" y="78345"/>
                      </a:cubicBezTo>
                      <a:cubicBezTo>
                        <a:pt x="88490" y="77840"/>
                        <a:pt x="86131" y="75200"/>
                        <a:pt x="84053" y="66607"/>
                      </a:cubicBezTo>
                      <a:cubicBezTo>
                        <a:pt x="82087" y="58576"/>
                        <a:pt x="81245" y="49197"/>
                        <a:pt x="80571" y="41616"/>
                      </a:cubicBezTo>
                      <a:cubicBezTo>
                        <a:pt x="80234" y="37797"/>
                        <a:pt x="79897" y="34483"/>
                        <a:pt x="79504" y="31731"/>
                      </a:cubicBezTo>
                      <a:cubicBezTo>
                        <a:pt x="77426" y="17579"/>
                        <a:pt x="68945" y="6852"/>
                        <a:pt x="56253" y="2246"/>
                      </a:cubicBezTo>
                      <a:cubicBezTo>
                        <a:pt x="52041" y="730"/>
                        <a:pt x="47604" y="0"/>
                        <a:pt x="43111" y="0"/>
                      </a:cubicBezTo>
                      <a:cubicBezTo>
                        <a:pt x="32384" y="0"/>
                        <a:pt x="21433" y="4156"/>
                        <a:pt x="12840" y="11906"/>
                      </a:cubicBezTo>
                      <a:cubicBezTo>
                        <a:pt x="-5075" y="28081"/>
                        <a:pt x="5652" y="49647"/>
                        <a:pt x="11380" y="61272"/>
                      </a:cubicBezTo>
                      <a:cubicBezTo>
                        <a:pt x="13346" y="65203"/>
                        <a:pt x="15536" y="69640"/>
                        <a:pt x="16041" y="72167"/>
                      </a:cubicBezTo>
                      <a:cubicBezTo>
                        <a:pt x="17165" y="77896"/>
                        <a:pt x="16041" y="79637"/>
                        <a:pt x="11605" y="85983"/>
                      </a:cubicBezTo>
                      <a:cubicBezTo>
                        <a:pt x="8965" y="89802"/>
                        <a:pt x="5708" y="94520"/>
                        <a:pt x="3068" y="100697"/>
                      </a:cubicBezTo>
                      <a:cubicBezTo>
                        <a:pt x="-975" y="110132"/>
                        <a:pt x="-1032" y="120241"/>
                        <a:pt x="2956" y="128441"/>
                      </a:cubicBezTo>
                      <a:cubicBezTo>
                        <a:pt x="8740" y="140516"/>
                        <a:pt x="18344" y="142874"/>
                        <a:pt x="23511" y="143211"/>
                      </a:cubicBezTo>
                      <a:cubicBezTo>
                        <a:pt x="24072" y="143211"/>
                        <a:pt x="24578" y="143211"/>
                        <a:pt x="25140" y="143211"/>
                      </a:cubicBezTo>
                      <a:cubicBezTo>
                        <a:pt x="30643" y="143211"/>
                        <a:pt x="35473" y="141470"/>
                        <a:pt x="39461" y="140066"/>
                      </a:cubicBezTo>
                      <a:cubicBezTo>
                        <a:pt x="40640" y="139673"/>
                        <a:pt x="42213" y="139112"/>
                        <a:pt x="43336" y="138775"/>
                      </a:cubicBezTo>
                      <a:cubicBezTo>
                        <a:pt x="44347" y="139561"/>
                        <a:pt x="44908" y="140291"/>
                        <a:pt x="45077" y="140965"/>
                      </a:cubicBezTo>
                      <a:cubicBezTo>
                        <a:pt x="46537" y="147086"/>
                        <a:pt x="36653" y="162194"/>
                        <a:pt x="30812" y="171180"/>
                      </a:cubicBezTo>
                      <a:cubicBezTo>
                        <a:pt x="25364" y="179548"/>
                        <a:pt x="20197" y="187467"/>
                        <a:pt x="17782" y="194936"/>
                      </a:cubicBezTo>
                      <a:cubicBezTo>
                        <a:pt x="13121" y="209369"/>
                        <a:pt x="15761" y="224533"/>
                        <a:pt x="24578" y="234530"/>
                      </a:cubicBezTo>
                      <a:cubicBezTo>
                        <a:pt x="33002" y="244021"/>
                        <a:pt x="46369" y="248795"/>
                        <a:pt x="58219" y="252951"/>
                      </a:cubicBezTo>
                      <a:cubicBezTo>
                        <a:pt x="61757" y="254186"/>
                        <a:pt x="65126" y="255422"/>
                        <a:pt x="67654" y="256489"/>
                      </a:cubicBezTo>
                      <a:cubicBezTo>
                        <a:pt x="76134" y="260195"/>
                        <a:pt x="84221" y="261993"/>
                        <a:pt x="91522" y="261993"/>
                      </a:cubicBezTo>
                      <a:lnTo>
                        <a:pt x="91522" y="261993"/>
                      </a:lnTo>
                      <a:cubicBezTo>
                        <a:pt x="102305" y="261993"/>
                        <a:pt x="111291" y="258005"/>
                        <a:pt x="116907" y="250255"/>
                      </a:cubicBezTo>
                      <a:cubicBezTo>
                        <a:pt x="122973" y="241831"/>
                        <a:pt x="123197" y="230093"/>
                        <a:pt x="117469" y="220321"/>
                      </a:cubicBezTo>
                      <a:cubicBezTo>
                        <a:pt x="117469" y="220321"/>
                        <a:pt x="117469" y="220321"/>
                        <a:pt x="117469" y="220265"/>
                      </a:cubicBezTo>
                      <a:cubicBezTo>
                        <a:pt x="121400" y="221051"/>
                        <a:pt x="125500" y="221556"/>
                        <a:pt x="129880" y="221556"/>
                      </a:cubicBezTo>
                      <a:cubicBezTo>
                        <a:pt x="130948" y="221556"/>
                        <a:pt x="132015" y="221556"/>
                        <a:pt x="133138" y="221444"/>
                      </a:cubicBezTo>
                      <a:cubicBezTo>
                        <a:pt x="134767" y="221332"/>
                        <a:pt x="136283" y="221276"/>
                        <a:pt x="137743" y="221276"/>
                      </a:cubicBezTo>
                      <a:cubicBezTo>
                        <a:pt x="146448" y="221276"/>
                        <a:pt x="152963" y="223129"/>
                        <a:pt x="160882" y="228520"/>
                      </a:cubicBezTo>
                      <a:cubicBezTo>
                        <a:pt x="168463" y="233687"/>
                        <a:pt x="175540" y="239753"/>
                        <a:pt x="185143" y="239753"/>
                      </a:cubicBezTo>
                      <a:cubicBezTo>
                        <a:pt x="185480" y="239753"/>
                        <a:pt x="185873" y="239753"/>
                        <a:pt x="186210" y="239753"/>
                      </a:cubicBezTo>
                      <a:cubicBezTo>
                        <a:pt x="196207" y="239303"/>
                        <a:pt x="204294" y="235260"/>
                        <a:pt x="211427" y="231722"/>
                      </a:cubicBezTo>
                      <a:cubicBezTo>
                        <a:pt x="214572" y="230149"/>
                        <a:pt x="217548" y="228689"/>
                        <a:pt x="220244" y="227734"/>
                      </a:cubicBezTo>
                      <a:cubicBezTo>
                        <a:pt x="223221" y="226723"/>
                        <a:pt x="226366" y="226218"/>
                        <a:pt x="229567" y="226218"/>
                      </a:cubicBezTo>
                      <a:cubicBezTo>
                        <a:pt x="232768" y="226218"/>
                        <a:pt x="235913" y="226723"/>
                        <a:pt x="238834" y="227734"/>
                      </a:cubicBezTo>
                      <a:cubicBezTo>
                        <a:pt x="239564" y="228015"/>
                        <a:pt x="240350" y="228296"/>
                        <a:pt x="241080" y="228577"/>
                      </a:cubicBezTo>
                      <a:cubicBezTo>
                        <a:pt x="244899" y="229981"/>
                        <a:pt x="250347" y="232002"/>
                        <a:pt x="256524" y="232002"/>
                      </a:cubicBezTo>
                      <a:cubicBezTo>
                        <a:pt x="260006" y="232002"/>
                        <a:pt x="263657" y="231385"/>
                        <a:pt x="267420" y="229587"/>
                      </a:cubicBezTo>
                      <a:cubicBezTo>
                        <a:pt x="275226" y="225881"/>
                        <a:pt x="280505" y="218580"/>
                        <a:pt x="283145" y="207853"/>
                      </a:cubicBezTo>
                      <a:cubicBezTo>
                        <a:pt x="287694" y="189376"/>
                        <a:pt x="285616" y="169832"/>
                        <a:pt x="277304" y="152759"/>
                      </a:cubicBezTo>
                      <a:cubicBezTo>
                        <a:pt x="272699" y="143268"/>
                        <a:pt x="266914" y="136697"/>
                        <a:pt x="259669" y="132597"/>
                      </a:cubicBezTo>
                      <a:cubicBezTo>
                        <a:pt x="254390" y="129620"/>
                        <a:pt x="248381" y="128160"/>
                        <a:pt x="242203" y="128160"/>
                      </a:cubicBezTo>
                      <a:cubicBezTo>
                        <a:pt x="232487" y="128160"/>
                        <a:pt x="222434" y="131754"/>
                        <a:pt x="214066" y="138662"/>
                      </a:cubicBezTo>
                      <a:cubicBezTo>
                        <a:pt x="208506" y="143268"/>
                        <a:pt x="204463" y="149726"/>
                        <a:pt x="200588" y="155960"/>
                      </a:cubicBezTo>
                      <a:cubicBezTo>
                        <a:pt x="198285" y="159667"/>
                        <a:pt x="194241" y="166181"/>
                        <a:pt x="191658" y="168259"/>
                      </a:cubicBezTo>
                      <a:cubicBezTo>
                        <a:pt x="190984" y="167417"/>
                        <a:pt x="190198" y="166294"/>
                        <a:pt x="189580" y="165395"/>
                      </a:cubicBezTo>
                      <a:cubicBezTo>
                        <a:pt x="187951" y="163092"/>
                        <a:pt x="186154" y="160509"/>
                        <a:pt x="183739" y="157982"/>
                      </a:cubicBezTo>
                      <a:cubicBezTo>
                        <a:pt x="175540" y="149445"/>
                        <a:pt x="166442" y="146750"/>
                        <a:pt x="157680" y="146750"/>
                      </a:cubicBezTo>
                      <a:cubicBezTo>
                        <a:pt x="148919" y="146750"/>
                        <a:pt x="140776" y="149333"/>
                        <a:pt x="134205" y="151411"/>
                      </a:cubicBezTo>
                      <a:cubicBezTo>
                        <a:pt x="129375" y="152927"/>
                        <a:pt x="124826" y="154331"/>
                        <a:pt x="121512" y="154500"/>
                      </a:cubicBezTo>
                      <a:cubicBezTo>
                        <a:pt x="121288" y="154500"/>
                        <a:pt x="121063" y="154500"/>
                        <a:pt x="120839" y="154500"/>
                      </a:cubicBezTo>
                      <a:cubicBezTo>
                        <a:pt x="117750" y="154500"/>
                        <a:pt x="115447" y="153377"/>
                        <a:pt x="114268" y="151355"/>
                      </a:cubicBezTo>
                      <a:cubicBezTo>
                        <a:pt x="112864" y="148940"/>
                        <a:pt x="113144" y="145570"/>
                        <a:pt x="115166" y="142369"/>
                      </a:cubicBezTo>
                      <a:cubicBezTo>
                        <a:pt x="118704" y="136697"/>
                        <a:pt x="125500" y="131923"/>
                        <a:pt x="132127" y="127318"/>
                      </a:cubicBezTo>
                      <a:close/>
                      <a:moveTo>
                        <a:pt x="183515" y="112379"/>
                      </a:moveTo>
                      <a:cubicBezTo>
                        <a:pt x="183515" y="112379"/>
                        <a:pt x="183515" y="112379"/>
                        <a:pt x="183515" y="112379"/>
                      </a:cubicBezTo>
                      <a:cubicBezTo>
                        <a:pt x="183458" y="112098"/>
                        <a:pt x="183402" y="111817"/>
                        <a:pt x="183346" y="111593"/>
                      </a:cubicBezTo>
                      <a:cubicBezTo>
                        <a:pt x="181493" y="103561"/>
                        <a:pt x="178629" y="91431"/>
                        <a:pt x="165992" y="85084"/>
                      </a:cubicBezTo>
                      <a:cubicBezTo>
                        <a:pt x="161892" y="83006"/>
                        <a:pt x="157793" y="82164"/>
                        <a:pt x="153805" y="82164"/>
                      </a:cubicBezTo>
                      <a:cubicBezTo>
                        <a:pt x="140102" y="82164"/>
                        <a:pt x="127466" y="92273"/>
                        <a:pt x="119154" y="98956"/>
                      </a:cubicBezTo>
                      <a:cubicBezTo>
                        <a:pt x="117413" y="100360"/>
                        <a:pt x="115728" y="101708"/>
                        <a:pt x="114605" y="102494"/>
                      </a:cubicBezTo>
                      <a:cubicBezTo>
                        <a:pt x="106349" y="108279"/>
                        <a:pt x="96071" y="115468"/>
                        <a:pt x="89276" y="126475"/>
                      </a:cubicBezTo>
                      <a:cubicBezTo>
                        <a:pt x="81301" y="139280"/>
                        <a:pt x="80852" y="154837"/>
                        <a:pt x="88040" y="167024"/>
                      </a:cubicBezTo>
                      <a:cubicBezTo>
                        <a:pt x="94780" y="178481"/>
                        <a:pt x="106910" y="185108"/>
                        <a:pt x="120839" y="185108"/>
                      </a:cubicBezTo>
                      <a:cubicBezTo>
                        <a:pt x="121569" y="185108"/>
                        <a:pt x="122355" y="185108"/>
                        <a:pt x="123085" y="185052"/>
                      </a:cubicBezTo>
                      <a:cubicBezTo>
                        <a:pt x="130274" y="184658"/>
                        <a:pt x="136901" y="182580"/>
                        <a:pt x="143303" y="180559"/>
                      </a:cubicBezTo>
                      <a:cubicBezTo>
                        <a:pt x="150323" y="178368"/>
                        <a:pt x="154423" y="177301"/>
                        <a:pt x="157175" y="177301"/>
                      </a:cubicBezTo>
                      <a:cubicBezTo>
                        <a:pt x="159309" y="177301"/>
                        <a:pt x="160545" y="177919"/>
                        <a:pt x="161668" y="179098"/>
                      </a:cubicBezTo>
                      <a:cubicBezTo>
                        <a:pt x="162510" y="179941"/>
                        <a:pt x="163521" y="181401"/>
                        <a:pt x="164644" y="182974"/>
                      </a:cubicBezTo>
                      <a:cubicBezTo>
                        <a:pt x="168351" y="188253"/>
                        <a:pt x="173967" y="196228"/>
                        <a:pt x="184582" y="198530"/>
                      </a:cubicBezTo>
                      <a:cubicBezTo>
                        <a:pt x="186997" y="199036"/>
                        <a:pt x="189243" y="199317"/>
                        <a:pt x="191377" y="199317"/>
                      </a:cubicBezTo>
                      <a:cubicBezTo>
                        <a:pt x="209461" y="199317"/>
                        <a:pt x="219851" y="182580"/>
                        <a:pt x="226366" y="172134"/>
                      </a:cubicBezTo>
                      <a:cubicBezTo>
                        <a:pt x="228612" y="168540"/>
                        <a:pt x="231645" y="163654"/>
                        <a:pt x="233386" y="162250"/>
                      </a:cubicBezTo>
                      <a:cubicBezTo>
                        <a:pt x="236082" y="160060"/>
                        <a:pt x="239564" y="158712"/>
                        <a:pt x="242203" y="158712"/>
                      </a:cubicBezTo>
                      <a:cubicBezTo>
                        <a:pt x="243158" y="158712"/>
                        <a:pt x="244000" y="158880"/>
                        <a:pt x="244674" y="159274"/>
                      </a:cubicBezTo>
                      <a:cubicBezTo>
                        <a:pt x="245573" y="159779"/>
                        <a:pt x="247482" y="161408"/>
                        <a:pt x="249841" y="166238"/>
                      </a:cubicBezTo>
                      <a:cubicBezTo>
                        <a:pt x="252705" y="172134"/>
                        <a:pt x="259220" y="189264"/>
                        <a:pt x="256131" y="195666"/>
                      </a:cubicBezTo>
                      <a:cubicBezTo>
                        <a:pt x="254559" y="198923"/>
                        <a:pt x="251021" y="199822"/>
                        <a:pt x="247202" y="199822"/>
                      </a:cubicBezTo>
                      <a:cubicBezTo>
                        <a:pt x="243832" y="199822"/>
                        <a:pt x="240238" y="199092"/>
                        <a:pt x="237710" y="198755"/>
                      </a:cubicBezTo>
                      <a:cubicBezTo>
                        <a:pt x="232543" y="197969"/>
                        <a:pt x="227489" y="197239"/>
                        <a:pt x="222491" y="197239"/>
                      </a:cubicBezTo>
                      <a:cubicBezTo>
                        <a:pt x="218391" y="197239"/>
                        <a:pt x="214347" y="197744"/>
                        <a:pt x="210135" y="199204"/>
                      </a:cubicBezTo>
                      <a:cubicBezTo>
                        <a:pt x="205586" y="200777"/>
                        <a:pt x="201374" y="202855"/>
                        <a:pt x="197667" y="204708"/>
                      </a:cubicBezTo>
                      <a:cubicBezTo>
                        <a:pt x="192950" y="207067"/>
                        <a:pt x="189524" y="208022"/>
                        <a:pt x="186660" y="208022"/>
                      </a:cubicBezTo>
                      <a:cubicBezTo>
                        <a:pt x="180033" y="208022"/>
                        <a:pt x="176551" y="202742"/>
                        <a:pt x="167228" y="197407"/>
                      </a:cubicBezTo>
                      <a:cubicBezTo>
                        <a:pt x="158186" y="192240"/>
                        <a:pt x="148695" y="191005"/>
                        <a:pt x="139765" y="191005"/>
                      </a:cubicBezTo>
                      <a:cubicBezTo>
                        <a:pt x="136732" y="191005"/>
                        <a:pt x="133812" y="191117"/>
                        <a:pt x="130948" y="191342"/>
                      </a:cubicBezTo>
                      <a:cubicBezTo>
                        <a:pt x="130498" y="191342"/>
                        <a:pt x="130049" y="191342"/>
                        <a:pt x="129544" y="191342"/>
                      </a:cubicBezTo>
                      <a:cubicBezTo>
                        <a:pt x="124601" y="191342"/>
                        <a:pt x="119266" y="189769"/>
                        <a:pt x="113257" y="188028"/>
                      </a:cubicBezTo>
                      <a:cubicBezTo>
                        <a:pt x="106012" y="185894"/>
                        <a:pt x="97812" y="183479"/>
                        <a:pt x="88658" y="183479"/>
                      </a:cubicBezTo>
                      <a:cubicBezTo>
                        <a:pt x="88490" y="183479"/>
                        <a:pt x="88321" y="183479"/>
                        <a:pt x="88153" y="183479"/>
                      </a:cubicBezTo>
                      <a:cubicBezTo>
                        <a:pt x="73719" y="183648"/>
                        <a:pt x="69170" y="193476"/>
                        <a:pt x="68159" y="196452"/>
                      </a:cubicBezTo>
                      <a:cubicBezTo>
                        <a:pt x="64059" y="208415"/>
                        <a:pt x="72989" y="219535"/>
                        <a:pt x="78268" y="223747"/>
                      </a:cubicBezTo>
                      <a:cubicBezTo>
                        <a:pt x="81076" y="225881"/>
                        <a:pt x="83941" y="228240"/>
                        <a:pt x="86187" y="230823"/>
                      </a:cubicBezTo>
                      <a:cubicBezTo>
                        <a:pt x="79897" y="229587"/>
                        <a:pt x="74112" y="226555"/>
                        <a:pt x="68103" y="224421"/>
                      </a:cubicBezTo>
                      <a:cubicBezTo>
                        <a:pt x="61027" y="221893"/>
                        <a:pt x="50300" y="218131"/>
                        <a:pt x="47099" y="214536"/>
                      </a:cubicBezTo>
                      <a:cubicBezTo>
                        <a:pt x="45470" y="212739"/>
                        <a:pt x="45245" y="208359"/>
                        <a:pt x="46481" y="204427"/>
                      </a:cubicBezTo>
                      <a:cubicBezTo>
                        <a:pt x="47660" y="200833"/>
                        <a:pt x="52097" y="194037"/>
                        <a:pt x="56028" y="187972"/>
                      </a:cubicBezTo>
                      <a:cubicBezTo>
                        <a:pt x="66699" y="171573"/>
                        <a:pt x="78830" y="152983"/>
                        <a:pt x="74449" y="134169"/>
                      </a:cubicBezTo>
                      <a:cubicBezTo>
                        <a:pt x="72933" y="127711"/>
                        <a:pt x="68721" y="118613"/>
                        <a:pt x="57039" y="111761"/>
                      </a:cubicBezTo>
                      <a:cubicBezTo>
                        <a:pt x="52659" y="109178"/>
                        <a:pt x="48278" y="108279"/>
                        <a:pt x="44178" y="108279"/>
                      </a:cubicBezTo>
                      <a:cubicBezTo>
                        <a:pt x="39573" y="108279"/>
                        <a:pt x="35305" y="109402"/>
                        <a:pt x="31879" y="110582"/>
                      </a:cubicBezTo>
                      <a:cubicBezTo>
                        <a:pt x="33171" y="108111"/>
                        <a:pt x="34743" y="105808"/>
                        <a:pt x="36428" y="103449"/>
                      </a:cubicBezTo>
                      <a:cubicBezTo>
                        <a:pt x="41876" y="95587"/>
                        <a:pt x="49345" y="84747"/>
                        <a:pt x="45695" y="66383"/>
                      </a:cubicBezTo>
                      <a:cubicBezTo>
                        <a:pt x="44403" y="59868"/>
                        <a:pt x="41370" y="53803"/>
                        <a:pt x="38506" y="47906"/>
                      </a:cubicBezTo>
                      <a:cubicBezTo>
                        <a:pt x="36765" y="44367"/>
                        <a:pt x="31598" y="37460"/>
                        <a:pt x="34350" y="33472"/>
                      </a:cubicBezTo>
                      <a:cubicBezTo>
                        <a:pt x="35754" y="31450"/>
                        <a:pt x="39292" y="30552"/>
                        <a:pt x="42381" y="30552"/>
                      </a:cubicBezTo>
                      <a:cubicBezTo>
                        <a:pt x="43673" y="30552"/>
                        <a:pt x="44852" y="30720"/>
                        <a:pt x="45751" y="31057"/>
                      </a:cubicBezTo>
                      <a:cubicBezTo>
                        <a:pt x="46706" y="31394"/>
                        <a:pt x="48615" y="32068"/>
                        <a:pt x="49233" y="36280"/>
                      </a:cubicBezTo>
                      <a:cubicBezTo>
                        <a:pt x="49514" y="38246"/>
                        <a:pt x="49794" y="41166"/>
                        <a:pt x="50075" y="44536"/>
                      </a:cubicBezTo>
                      <a:cubicBezTo>
                        <a:pt x="51816" y="63350"/>
                        <a:pt x="54400" y="91824"/>
                        <a:pt x="71866" y="103786"/>
                      </a:cubicBezTo>
                      <a:cubicBezTo>
                        <a:pt x="75685" y="106370"/>
                        <a:pt x="81357" y="108953"/>
                        <a:pt x="88770" y="108953"/>
                      </a:cubicBezTo>
                      <a:cubicBezTo>
                        <a:pt x="91859" y="108953"/>
                        <a:pt x="95229" y="108504"/>
                        <a:pt x="98936" y="107437"/>
                      </a:cubicBezTo>
                      <a:cubicBezTo>
                        <a:pt x="110392" y="104123"/>
                        <a:pt x="118536" y="95755"/>
                        <a:pt x="123085" y="84916"/>
                      </a:cubicBezTo>
                      <a:cubicBezTo>
                        <a:pt x="126511" y="76716"/>
                        <a:pt x="124264" y="61946"/>
                        <a:pt x="132015" y="55993"/>
                      </a:cubicBezTo>
                      <a:cubicBezTo>
                        <a:pt x="132127" y="55881"/>
                        <a:pt x="132295" y="55881"/>
                        <a:pt x="132464" y="55881"/>
                      </a:cubicBezTo>
                      <a:cubicBezTo>
                        <a:pt x="136732" y="55881"/>
                        <a:pt x="158747" y="77109"/>
                        <a:pt x="164644" y="79300"/>
                      </a:cubicBezTo>
                      <a:cubicBezTo>
                        <a:pt x="170092" y="81322"/>
                        <a:pt x="175147" y="82220"/>
                        <a:pt x="179864" y="82220"/>
                      </a:cubicBezTo>
                      <a:cubicBezTo>
                        <a:pt x="196769" y="82220"/>
                        <a:pt x="209068" y="71044"/>
                        <a:pt x="217829" y="63069"/>
                      </a:cubicBezTo>
                      <a:cubicBezTo>
                        <a:pt x="221873" y="59419"/>
                        <a:pt x="225636" y="55937"/>
                        <a:pt x="229342" y="53690"/>
                      </a:cubicBezTo>
                      <a:cubicBezTo>
                        <a:pt x="232206" y="51893"/>
                        <a:pt x="246247" y="42963"/>
                        <a:pt x="252425" y="42963"/>
                      </a:cubicBezTo>
                      <a:cubicBezTo>
                        <a:pt x="254952" y="42963"/>
                        <a:pt x="256187" y="44424"/>
                        <a:pt x="254840" y="48467"/>
                      </a:cubicBezTo>
                      <a:cubicBezTo>
                        <a:pt x="251863" y="57453"/>
                        <a:pt x="251526" y="67057"/>
                        <a:pt x="253267" y="76323"/>
                      </a:cubicBezTo>
                      <a:cubicBezTo>
                        <a:pt x="253492" y="77615"/>
                        <a:pt x="259052" y="94407"/>
                        <a:pt x="258658" y="94632"/>
                      </a:cubicBezTo>
                      <a:cubicBezTo>
                        <a:pt x="258378" y="94800"/>
                        <a:pt x="257760" y="94913"/>
                        <a:pt x="257198" y="94913"/>
                      </a:cubicBezTo>
                      <a:cubicBezTo>
                        <a:pt x="256637" y="94913"/>
                        <a:pt x="256075" y="94744"/>
                        <a:pt x="255907" y="94351"/>
                      </a:cubicBezTo>
                      <a:cubicBezTo>
                        <a:pt x="255626" y="93621"/>
                        <a:pt x="255176" y="92329"/>
                        <a:pt x="254896" y="91374"/>
                      </a:cubicBezTo>
                      <a:cubicBezTo>
                        <a:pt x="253267" y="86095"/>
                        <a:pt x="250515" y="77278"/>
                        <a:pt x="241417" y="72223"/>
                      </a:cubicBezTo>
                      <a:cubicBezTo>
                        <a:pt x="236980" y="69752"/>
                        <a:pt x="232319" y="68517"/>
                        <a:pt x="227545" y="68517"/>
                      </a:cubicBezTo>
                      <a:cubicBezTo>
                        <a:pt x="224681" y="68517"/>
                        <a:pt x="221817" y="68966"/>
                        <a:pt x="218952" y="69865"/>
                      </a:cubicBezTo>
                      <a:cubicBezTo>
                        <a:pt x="200644" y="75705"/>
                        <a:pt x="189355" y="99574"/>
                        <a:pt x="183290" y="112379"/>
                      </a:cubicBezTo>
                      <a:cubicBezTo>
                        <a:pt x="183290" y="112379"/>
                        <a:pt x="183290" y="112435"/>
                        <a:pt x="183290" y="112491"/>
                      </a:cubicBezTo>
                      <a:lnTo>
                        <a:pt x="185312" y="113390"/>
                      </a:lnTo>
                      <a:cubicBezTo>
                        <a:pt x="185312" y="113390"/>
                        <a:pt x="185312" y="113390"/>
                        <a:pt x="185312" y="113390"/>
                      </a:cubicBezTo>
                      <a:lnTo>
                        <a:pt x="183290" y="112435"/>
                      </a:lnTo>
                      <a:close/>
                    </a:path>
                  </a:pathLst>
                </a:custGeom>
                <a:solidFill>
                  <a:schemeClr val="accent1"/>
                </a:solidFill>
                <a:ln w="5556" cap="flat">
                  <a:noFill/>
                  <a:prstDash val="solid"/>
                  <a:miter/>
                </a:ln>
              </p:spPr>
              <p:txBody>
                <a:bodyPr rtlCol="0" anchor="ctr"/>
                <a:lstStyle/>
                <a:p>
                  <a:endParaRPr lang="en-US"/>
                </a:p>
              </p:txBody>
            </p:sp>
          </p:grpSp>
          <p:sp>
            <p:nvSpPr>
              <p:cNvPr id="56" name="Freeform: Shape 55">
                <a:extLst>
                  <a:ext uri="{FF2B5EF4-FFF2-40B4-BE49-F238E27FC236}">
                    <a16:creationId xmlns:a16="http://schemas.microsoft.com/office/drawing/2014/main" id="{AE8F4952-9B3B-7080-233C-CC70C72C7F80}"/>
                  </a:ext>
                </a:extLst>
              </p:cNvPr>
              <p:cNvSpPr/>
              <p:nvPr/>
            </p:nvSpPr>
            <p:spPr>
              <a:xfrm>
                <a:off x="6370566" y="3634023"/>
                <a:ext cx="448046" cy="423400"/>
              </a:xfrm>
              <a:custGeom>
                <a:avLst/>
                <a:gdLst>
                  <a:gd name="connsiteX0" fmla="*/ 437550 w 448046"/>
                  <a:gd name="connsiteY0" fmla="*/ 123892 h 423400"/>
                  <a:gd name="connsiteX1" fmla="*/ 445581 w 448046"/>
                  <a:gd name="connsiteY1" fmla="*/ 64642 h 423400"/>
                  <a:gd name="connsiteX2" fmla="*/ 436876 w 448046"/>
                  <a:gd name="connsiteY2" fmla="*/ 13591 h 423400"/>
                  <a:gd name="connsiteX3" fmla="*/ 413232 w 448046"/>
                  <a:gd name="connsiteY3" fmla="*/ 3594 h 423400"/>
                  <a:gd name="connsiteX4" fmla="*/ 374312 w 448046"/>
                  <a:gd name="connsiteY4" fmla="*/ 14714 h 423400"/>
                  <a:gd name="connsiteX5" fmla="*/ 238907 w 448046"/>
                  <a:gd name="connsiteY5" fmla="*/ 45210 h 423400"/>
                  <a:gd name="connsiteX6" fmla="*/ 214645 w 448046"/>
                  <a:gd name="connsiteY6" fmla="*/ 46108 h 423400"/>
                  <a:gd name="connsiteX7" fmla="*/ 107433 w 448046"/>
                  <a:gd name="connsiteY7" fmla="*/ 28137 h 423400"/>
                  <a:gd name="connsiteX8" fmla="*/ 82161 w 448046"/>
                  <a:gd name="connsiteY8" fmla="*/ 16174 h 423400"/>
                  <a:gd name="connsiteX9" fmla="*/ 46667 w 448046"/>
                  <a:gd name="connsiteY9" fmla="*/ 1067 h 423400"/>
                  <a:gd name="connsiteX10" fmla="*/ 37232 w 448046"/>
                  <a:gd name="connsiteY10" fmla="*/ 0 h 423400"/>
                  <a:gd name="connsiteX11" fmla="*/ 5388 w 448046"/>
                  <a:gd name="connsiteY11" fmla="*/ 21341 h 423400"/>
                  <a:gd name="connsiteX12" fmla="*/ 1625 w 448046"/>
                  <a:gd name="connsiteY12" fmla="*/ 81715 h 423400"/>
                  <a:gd name="connsiteX13" fmla="*/ 2917 w 448046"/>
                  <a:gd name="connsiteY13" fmla="*/ 99293 h 423400"/>
                  <a:gd name="connsiteX14" fmla="*/ 3928 w 448046"/>
                  <a:gd name="connsiteY14" fmla="*/ 126082 h 423400"/>
                  <a:gd name="connsiteX15" fmla="*/ 6231 w 448046"/>
                  <a:gd name="connsiteY15" fmla="*/ 181176 h 423400"/>
                  <a:gd name="connsiteX16" fmla="*/ 7129 w 448046"/>
                  <a:gd name="connsiteY16" fmla="*/ 262330 h 423400"/>
                  <a:gd name="connsiteX17" fmla="*/ 17126 w 448046"/>
                  <a:gd name="connsiteY17" fmla="*/ 309393 h 423400"/>
                  <a:gd name="connsiteX18" fmla="*/ 29931 w 448046"/>
                  <a:gd name="connsiteY18" fmla="*/ 319165 h 423400"/>
                  <a:gd name="connsiteX19" fmla="*/ 42735 w 448046"/>
                  <a:gd name="connsiteY19" fmla="*/ 329892 h 423400"/>
                  <a:gd name="connsiteX20" fmla="*/ 46948 w 448046"/>
                  <a:gd name="connsiteY20" fmla="*/ 348818 h 423400"/>
                  <a:gd name="connsiteX21" fmla="*/ 47060 w 448046"/>
                  <a:gd name="connsiteY21" fmla="*/ 350334 h 423400"/>
                  <a:gd name="connsiteX22" fmla="*/ 55372 w 448046"/>
                  <a:gd name="connsiteY22" fmla="*/ 374877 h 423400"/>
                  <a:gd name="connsiteX23" fmla="*/ 69356 w 448046"/>
                  <a:gd name="connsiteY23" fmla="*/ 380718 h 423400"/>
                  <a:gd name="connsiteX24" fmla="*/ 76769 w 448046"/>
                  <a:gd name="connsiteY24" fmla="*/ 379033 h 423400"/>
                  <a:gd name="connsiteX25" fmla="*/ 82610 w 448046"/>
                  <a:gd name="connsiteY25" fmla="*/ 373473 h 423400"/>
                  <a:gd name="connsiteX26" fmla="*/ 78903 w 448046"/>
                  <a:gd name="connsiteY26" fmla="*/ 352581 h 423400"/>
                  <a:gd name="connsiteX27" fmla="*/ 73737 w 448046"/>
                  <a:gd name="connsiteY27" fmla="*/ 347077 h 423400"/>
                  <a:gd name="connsiteX28" fmla="*/ 67727 w 448046"/>
                  <a:gd name="connsiteY28" fmla="*/ 340169 h 423400"/>
                  <a:gd name="connsiteX29" fmla="*/ 63403 w 448046"/>
                  <a:gd name="connsiteY29" fmla="*/ 327926 h 423400"/>
                  <a:gd name="connsiteX30" fmla="*/ 57113 w 448046"/>
                  <a:gd name="connsiteY30" fmla="*/ 311864 h 423400"/>
                  <a:gd name="connsiteX31" fmla="*/ 43915 w 448046"/>
                  <a:gd name="connsiteY31" fmla="*/ 300688 h 423400"/>
                  <a:gd name="connsiteX32" fmla="*/ 33357 w 448046"/>
                  <a:gd name="connsiteY32" fmla="*/ 292151 h 423400"/>
                  <a:gd name="connsiteX33" fmla="*/ 28751 w 448046"/>
                  <a:gd name="connsiteY33" fmla="*/ 266935 h 423400"/>
                  <a:gd name="connsiteX34" fmla="*/ 24988 w 448046"/>
                  <a:gd name="connsiteY34" fmla="*/ 160565 h 423400"/>
                  <a:gd name="connsiteX35" fmla="*/ 21169 w 448046"/>
                  <a:gd name="connsiteY35" fmla="*/ 75144 h 423400"/>
                  <a:gd name="connsiteX36" fmla="*/ 20776 w 448046"/>
                  <a:gd name="connsiteY36" fmla="*/ 66607 h 423400"/>
                  <a:gd name="connsiteX37" fmla="*/ 30380 w 448046"/>
                  <a:gd name="connsiteY37" fmla="*/ 21566 h 423400"/>
                  <a:gd name="connsiteX38" fmla="*/ 35434 w 448046"/>
                  <a:gd name="connsiteY38" fmla="*/ 20892 h 423400"/>
                  <a:gd name="connsiteX39" fmla="*/ 63852 w 448046"/>
                  <a:gd name="connsiteY39" fmla="*/ 31170 h 423400"/>
                  <a:gd name="connsiteX40" fmla="*/ 74073 w 448046"/>
                  <a:gd name="connsiteY40" fmla="*/ 36280 h 423400"/>
                  <a:gd name="connsiteX41" fmla="*/ 214926 w 448046"/>
                  <a:gd name="connsiteY41" fmla="*/ 64586 h 423400"/>
                  <a:gd name="connsiteX42" fmla="*/ 239076 w 448046"/>
                  <a:gd name="connsiteY42" fmla="*/ 63855 h 423400"/>
                  <a:gd name="connsiteX43" fmla="*/ 360047 w 448046"/>
                  <a:gd name="connsiteY43" fmla="*/ 39538 h 423400"/>
                  <a:gd name="connsiteX44" fmla="*/ 377008 w 448046"/>
                  <a:gd name="connsiteY44" fmla="*/ 32854 h 423400"/>
                  <a:gd name="connsiteX45" fmla="*/ 412951 w 448046"/>
                  <a:gd name="connsiteY45" fmla="*/ 21847 h 423400"/>
                  <a:gd name="connsiteX46" fmla="*/ 421712 w 448046"/>
                  <a:gd name="connsiteY46" fmla="*/ 24542 h 423400"/>
                  <a:gd name="connsiteX47" fmla="*/ 426711 w 448046"/>
                  <a:gd name="connsiteY47" fmla="*/ 56611 h 423400"/>
                  <a:gd name="connsiteX48" fmla="*/ 413962 w 448046"/>
                  <a:gd name="connsiteY48" fmla="*/ 189488 h 423400"/>
                  <a:gd name="connsiteX49" fmla="*/ 416882 w 448046"/>
                  <a:gd name="connsiteY49" fmla="*/ 242954 h 423400"/>
                  <a:gd name="connsiteX50" fmla="*/ 419129 w 448046"/>
                  <a:gd name="connsiteY50" fmla="*/ 326129 h 423400"/>
                  <a:gd name="connsiteX51" fmla="*/ 405987 w 448046"/>
                  <a:gd name="connsiteY51" fmla="*/ 364150 h 423400"/>
                  <a:gd name="connsiteX52" fmla="*/ 373133 w 448046"/>
                  <a:gd name="connsiteY52" fmla="*/ 374933 h 423400"/>
                  <a:gd name="connsiteX53" fmla="*/ 365551 w 448046"/>
                  <a:gd name="connsiteY53" fmla="*/ 375101 h 423400"/>
                  <a:gd name="connsiteX54" fmla="*/ 306750 w 448046"/>
                  <a:gd name="connsiteY54" fmla="*/ 368250 h 423400"/>
                  <a:gd name="connsiteX55" fmla="*/ 255699 w 448046"/>
                  <a:gd name="connsiteY55" fmla="*/ 361510 h 423400"/>
                  <a:gd name="connsiteX56" fmla="*/ 250532 w 448046"/>
                  <a:gd name="connsiteY56" fmla="*/ 361398 h 423400"/>
                  <a:gd name="connsiteX57" fmla="*/ 223238 w 448046"/>
                  <a:gd name="connsiteY57" fmla="*/ 370103 h 423400"/>
                  <a:gd name="connsiteX58" fmla="*/ 217341 w 448046"/>
                  <a:gd name="connsiteY58" fmla="*/ 415369 h 423400"/>
                  <a:gd name="connsiteX59" fmla="*/ 219194 w 448046"/>
                  <a:gd name="connsiteY59" fmla="*/ 423400 h 423400"/>
                  <a:gd name="connsiteX60" fmla="*/ 224923 w 448046"/>
                  <a:gd name="connsiteY60" fmla="*/ 417447 h 423400"/>
                  <a:gd name="connsiteX61" fmla="*/ 231775 w 448046"/>
                  <a:gd name="connsiteY61" fmla="*/ 401385 h 423400"/>
                  <a:gd name="connsiteX62" fmla="*/ 234583 w 448046"/>
                  <a:gd name="connsiteY62" fmla="*/ 391950 h 423400"/>
                  <a:gd name="connsiteX63" fmla="*/ 261315 w 448046"/>
                  <a:gd name="connsiteY63" fmla="*/ 380942 h 423400"/>
                  <a:gd name="connsiteX64" fmla="*/ 266538 w 448046"/>
                  <a:gd name="connsiteY64" fmla="*/ 381111 h 423400"/>
                  <a:gd name="connsiteX65" fmla="*/ 310906 w 448046"/>
                  <a:gd name="connsiteY65" fmla="*/ 387569 h 423400"/>
                  <a:gd name="connsiteX66" fmla="*/ 367741 w 448046"/>
                  <a:gd name="connsiteY66" fmla="*/ 394589 h 423400"/>
                  <a:gd name="connsiteX67" fmla="*/ 370325 w 448046"/>
                  <a:gd name="connsiteY67" fmla="*/ 394589 h 423400"/>
                  <a:gd name="connsiteX68" fmla="*/ 418118 w 448046"/>
                  <a:gd name="connsiteY68" fmla="*/ 379707 h 423400"/>
                  <a:gd name="connsiteX69" fmla="*/ 439010 w 448046"/>
                  <a:gd name="connsiteY69" fmla="*/ 340394 h 423400"/>
                  <a:gd name="connsiteX70" fmla="*/ 439909 w 448046"/>
                  <a:gd name="connsiteY70" fmla="*/ 297093 h 423400"/>
                  <a:gd name="connsiteX71" fmla="*/ 438729 w 448046"/>
                  <a:gd name="connsiteY71" fmla="*/ 278055 h 423400"/>
                  <a:gd name="connsiteX72" fmla="*/ 436707 w 448046"/>
                  <a:gd name="connsiteY72" fmla="*/ 132765 h 423400"/>
                  <a:gd name="connsiteX73" fmla="*/ 437437 w 448046"/>
                  <a:gd name="connsiteY73" fmla="*/ 124060 h 42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48046" h="423400">
                    <a:moveTo>
                      <a:pt x="437550" y="123892"/>
                    </a:moveTo>
                    <a:cubicBezTo>
                      <a:pt x="439178" y="104179"/>
                      <a:pt x="440863" y="83793"/>
                      <a:pt x="445581" y="64642"/>
                    </a:cubicBezTo>
                    <a:cubicBezTo>
                      <a:pt x="450748" y="43637"/>
                      <a:pt x="447771" y="26003"/>
                      <a:pt x="436876" y="13591"/>
                    </a:cubicBezTo>
                    <a:cubicBezTo>
                      <a:pt x="431091" y="6964"/>
                      <a:pt x="423116" y="3594"/>
                      <a:pt x="413232" y="3594"/>
                    </a:cubicBezTo>
                    <a:cubicBezTo>
                      <a:pt x="400202" y="3594"/>
                      <a:pt x="385601" y="9547"/>
                      <a:pt x="374312" y="14714"/>
                    </a:cubicBezTo>
                    <a:cubicBezTo>
                      <a:pt x="330450" y="34932"/>
                      <a:pt x="276479" y="42402"/>
                      <a:pt x="238907" y="45210"/>
                    </a:cubicBezTo>
                    <a:cubicBezTo>
                      <a:pt x="230876" y="45771"/>
                      <a:pt x="222733" y="46108"/>
                      <a:pt x="214645" y="46108"/>
                    </a:cubicBezTo>
                    <a:cubicBezTo>
                      <a:pt x="177804" y="46108"/>
                      <a:pt x="141748" y="40043"/>
                      <a:pt x="107433" y="28137"/>
                    </a:cubicBezTo>
                    <a:cubicBezTo>
                      <a:pt x="98728" y="25104"/>
                      <a:pt x="90641" y="20780"/>
                      <a:pt x="82161" y="16174"/>
                    </a:cubicBezTo>
                    <a:cubicBezTo>
                      <a:pt x="71097" y="10221"/>
                      <a:pt x="59640" y="4044"/>
                      <a:pt x="46667" y="1067"/>
                    </a:cubicBezTo>
                    <a:cubicBezTo>
                      <a:pt x="43466" y="337"/>
                      <a:pt x="40321" y="0"/>
                      <a:pt x="37232" y="0"/>
                    </a:cubicBezTo>
                    <a:cubicBezTo>
                      <a:pt x="22742" y="0"/>
                      <a:pt x="11117" y="7806"/>
                      <a:pt x="5388" y="21341"/>
                    </a:cubicBezTo>
                    <a:cubicBezTo>
                      <a:pt x="-2137" y="39201"/>
                      <a:pt x="-116" y="61777"/>
                      <a:pt x="1625" y="81715"/>
                    </a:cubicBezTo>
                    <a:cubicBezTo>
                      <a:pt x="2187" y="87949"/>
                      <a:pt x="2692" y="93789"/>
                      <a:pt x="2917" y="99293"/>
                    </a:cubicBezTo>
                    <a:cubicBezTo>
                      <a:pt x="3254" y="108223"/>
                      <a:pt x="3591" y="117153"/>
                      <a:pt x="3928" y="126082"/>
                    </a:cubicBezTo>
                    <a:cubicBezTo>
                      <a:pt x="4602" y="144110"/>
                      <a:pt x="5276" y="162812"/>
                      <a:pt x="6231" y="181176"/>
                    </a:cubicBezTo>
                    <a:cubicBezTo>
                      <a:pt x="7298" y="207797"/>
                      <a:pt x="8421" y="235316"/>
                      <a:pt x="7129" y="262330"/>
                    </a:cubicBezTo>
                    <a:cubicBezTo>
                      <a:pt x="6399" y="278504"/>
                      <a:pt x="5557" y="296756"/>
                      <a:pt x="17126" y="309393"/>
                    </a:cubicBezTo>
                    <a:cubicBezTo>
                      <a:pt x="20889" y="313493"/>
                      <a:pt x="25494" y="316357"/>
                      <a:pt x="29931" y="319165"/>
                    </a:cubicBezTo>
                    <a:cubicBezTo>
                      <a:pt x="35041" y="322366"/>
                      <a:pt x="39871" y="325399"/>
                      <a:pt x="42735" y="329892"/>
                    </a:cubicBezTo>
                    <a:cubicBezTo>
                      <a:pt x="46049" y="335058"/>
                      <a:pt x="46498" y="341742"/>
                      <a:pt x="46948" y="348818"/>
                    </a:cubicBezTo>
                    <a:lnTo>
                      <a:pt x="47060" y="350334"/>
                    </a:lnTo>
                    <a:cubicBezTo>
                      <a:pt x="47678" y="359152"/>
                      <a:pt x="49082" y="368250"/>
                      <a:pt x="55372" y="374877"/>
                    </a:cubicBezTo>
                    <a:cubicBezTo>
                      <a:pt x="58854" y="378527"/>
                      <a:pt x="64077" y="380718"/>
                      <a:pt x="69356" y="380718"/>
                    </a:cubicBezTo>
                    <a:cubicBezTo>
                      <a:pt x="71996" y="380718"/>
                      <a:pt x="74579" y="380156"/>
                      <a:pt x="76769" y="379033"/>
                    </a:cubicBezTo>
                    <a:cubicBezTo>
                      <a:pt x="79296" y="377797"/>
                      <a:pt x="81262" y="375832"/>
                      <a:pt x="82610" y="373473"/>
                    </a:cubicBezTo>
                    <a:cubicBezTo>
                      <a:pt x="86541" y="366284"/>
                      <a:pt x="83284" y="357972"/>
                      <a:pt x="78903" y="352581"/>
                    </a:cubicBezTo>
                    <a:cubicBezTo>
                      <a:pt x="77275" y="350559"/>
                      <a:pt x="75478" y="348762"/>
                      <a:pt x="73737" y="347077"/>
                    </a:cubicBezTo>
                    <a:cubicBezTo>
                      <a:pt x="71434" y="344774"/>
                      <a:pt x="69244" y="342640"/>
                      <a:pt x="67727" y="340169"/>
                    </a:cubicBezTo>
                    <a:cubicBezTo>
                      <a:pt x="65537" y="336687"/>
                      <a:pt x="64526" y="332419"/>
                      <a:pt x="63403" y="327926"/>
                    </a:cubicBezTo>
                    <a:cubicBezTo>
                      <a:pt x="62055" y="322478"/>
                      <a:pt x="60651" y="316806"/>
                      <a:pt x="57113" y="311864"/>
                    </a:cubicBezTo>
                    <a:cubicBezTo>
                      <a:pt x="53575" y="306922"/>
                      <a:pt x="48632" y="303720"/>
                      <a:pt x="43915" y="300688"/>
                    </a:cubicBezTo>
                    <a:cubicBezTo>
                      <a:pt x="39815" y="298048"/>
                      <a:pt x="35940" y="295521"/>
                      <a:pt x="33357" y="292151"/>
                    </a:cubicBezTo>
                    <a:cubicBezTo>
                      <a:pt x="28414" y="285580"/>
                      <a:pt x="28583" y="275696"/>
                      <a:pt x="28751" y="266935"/>
                    </a:cubicBezTo>
                    <a:cubicBezTo>
                      <a:pt x="29425" y="231385"/>
                      <a:pt x="27179" y="195385"/>
                      <a:pt x="24988" y="160565"/>
                    </a:cubicBezTo>
                    <a:cubicBezTo>
                      <a:pt x="23247" y="132541"/>
                      <a:pt x="21394" y="103618"/>
                      <a:pt x="21169" y="75144"/>
                    </a:cubicBezTo>
                    <a:cubicBezTo>
                      <a:pt x="21169" y="72785"/>
                      <a:pt x="21001" y="69921"/>
                      <a:pt x="20776" y="66607"/>
                    </a:cubicBezTo>
                    <a:cubicBezTo>
                      <a:pt x="19990" y="52118"/>
                      <a:pt x="18474" y="25048"/>
                      <a:pt x="30380" y="21566"/>
                    </a:cubicBezTo>
                    <a:cubicBezTo>
                      <a:pt x="31952" y="21117"/>
                      <a:pt x="33637" y="20892"/>
                      <a:pt x="35434" y="20892"/>
                    </a:cubicBezTo>
                    <a:cubicBezTo>
                      <a:pt x="44308" y="20892"/>
                      <a:pt x="54698" y="26340"/>
                      <a:pt x="63852" y="31170"/>
                    </a:cubicBezTo>
                    <a:cubicBezTo>
                      <a:pt x="67446" y="33079"/>
                      <a:pt x="70872" y="34876"/>
                      <a:pt x="74073" y="36280"/>
                    </a:cubicBezTo>
                    <a:cubicBezTo>
                      <a:pt x="116981" y="55094"/>
                      <a:pt x="164381" y="64586"/>
                      <a:pt x="214926" y="64586"/>
                    </a:cubicBezTo>
                    <a:cubicBezTo>
                      <a:pt x="222901" y="64586"/>
                      <a:pt x="231044" y="64361"/>
                      <a:pt x="239076" y="63855"/>
                    </a:cubicBezTo>
                    <a:cubicBezTo>
                      <a:pt x="279624" y="61384"/>
                      <a:pt x="328204" y="49647"/>
                      <a:pt x="360047" y="39538"/>
                    </a:cubicBezTo>
                    <a:cubicBezTo>
                      <a:pt x="365045" y="37965"/>
                      <a:pt x="370886" y="35494"/>
                      <a:pt x="377008" y="32854"/>
                    </a:cubicBezTo>
                    <a:cubicBezTo>
                      <a:pt x="389195" y="27688"/>
                      <a:pt x="403011" y="21847"/>
                      <a:pt x="412951" y="21847"/>
                    </a:cubicBezTo>
                    <a:cubicBezTo>
                      <a:pt x="416826" y="21847"/>
                      <a:pt x="419690" y="22745"/>
                      <a:pt x="421712" y="24542"/>
                    </a:cubicBezTo>
                    <a:cubicBezTo>
                      <a:pt x="430867" y="32686"/>
                      <a:pt x="428283" y="49703"/>
                      <a:pt x="426711" y="56611"/>
                    </a:cubicBezTo>
                    <a:cubicBezTo>
                      <a:pt x="416939" y="100416"/>
                      <a:pt x="413120" y="140123"/>
                      <a:pt x="413962" y="189488"/>
                    </a:cubicBezTo>
                    <a:cubicBezTo>
                      <a:pt x="414243" y="207348"/>
                      <a:pt x="415591" y="225488"/>
                      <a:pt x="416882" y="242954"/>
                    </a:cubicBezTo>
                    <a:cubicBezTo>
                      <a:pt x="418904" y="270248"/>
                      <a:pt x="420982" y="298497"/>
                      <a:pt x="419129" y="326129"/>
                    </a:cubicBezTo>
                    <a:cubicBezTo>
                      <a:pt x="418286" y="338877"/>
                      <a:pt x="415984" y="354771"/>
                      <a:pt x="405987" y="364150"/>
                    </a:cubicBezTo>
                    <a:cubicBezTo>
                      <a:pt x="399023" y="370665"/>
                      <a:pt x="388296" y="374203"/>
                      <a:pt x="373133" y="374933"/>
                    </a:cubicBezTo>
                    <a:cubicBezTo>
                      <a:pt x="370662" y="375045"/>
                      <a:pt x="368134" y="375101"/>
                      <a:pt x="365551" y="375101"/>
                    </a:cubicBezTo>
                    <a:cubicBezTo>
                      <a:pt x="345951" y="375101"/>
                      <a:pt x="326070" y="371619"/>
                      <a:pt x="306750" y="368250"/>
                    </a:cubicBezTo>
                    <a:cubicBezTo>
                      <a:pt x="290126" y="365329"/>
                      <a:pt x="272885" y="362353"/>
                      <a:pt x="255699" y="361510"/>
                    </a:cubicBezTo>
                    <a:cubicBezTo>
                      <a:pt x="253846" y="361398"/>
                      <a:pt x="252105" y="361398"/>
                      <a:pt x="250532" y="361398"/>
                    </a:cubicBezTo>
                    <a:cubicBezTo>
                      <a:pt x="242670" y="361398"/>
                      <a:pt x="231325" y="362297"/>
                      <a:pt x="223238" y="370103"/>
                    </a:cubicBezTo>
                    <a:cubicBezTo>
                      <a:pt x="211388" y="381504"/>
                      <a:pt x="213634" y="399363"/>
                      <a:pt x="217341" y="415369"/>
                    </a:cubicBezTo>
                    <a:lnTo>
                      <a:pt x="219194" y="423400"/>
                    </a:lnTo>
                    <a:lnTo>
                      <a:pt x="224923" y="417447"/>
                    </a:lnTo>
                    <a:cubicBezTo>
                      <a:pt x="229360" y="412842"/>
                      <a:pt x="230651" y="406776"/>
                      <a:pt x="231775" y="401385"/>
                    </a:cubicBezTo>
                    <a:cubicBezTo>
                      <a:pt x="232505" y="397903"/>
                      <a:pt x="233179" y="394646"/>
                      <a:pt x="234583" y="391950"/>
                    </a:cubicBezTo>
                    <a:cubicBezTo>
                      <a:pt x="239356" y="382852"/>
                      <a:pt x="251712" y="380942"/>
                      <a:pt x="261315" y="380942"/>
                    </a:cubicBezTo>
                    <a:cubicBezTo>
                      <a:pt x="263000" y="380942"/>
                      <a:pt x="264741" y="380998"/>
                      <a:pt x="266538" y="381111"/>
                    </a:cubicBezTo>
                    <a:cubicBezTo>
                      <a:pt x="281365" y="382122"/>
                      <a:pt x="296360" y="384874"/>
                      <a:pt x="310906" y="387569"/>
                    </a:cubicBezTo>
                    <a:cubicBezTo>
                      <a:pt x="329383" y="390995"/>
                      <a:pt x="348478" y="394589"/>
                      <a:pt x="367741" y="394589"/>
                    </a:cubicBezTo>
                    <a:cubicBezTo>
                      <a:pt x="368584" y="394589"/>
                      <a:pt x="369482" y="394589"/>
                      <a:pt x="370325" y="394589"/>
                    </a:cubicBezTo>
                    <a:cubicBezTo>
                      <a:pt x="390711" y="394252"/>
                      <a:pt x="406773" y="389254"/>
                      <a:pt x="418118" y="379707"/>
                    </a:cubicBezTo>
                    <a:cubicBezTo>
                      <a:pt x="431597" y="368362"/>
                      <a:pt x="436932" y="352019"/>
                      <a:pt x="439010" y="340394"/>
                    </a:cubicBezTo>
                    <a:cubicBezTo>
                      <a:pt x="441650" y="325567"/>
                      <a:pt x="440751" y="310460"/>
                      <a:pt x="439909" y="297093"/>
                    </a:cubicBezTo>
                    <a:cubicBezTo>
                      <a:pt x="439515" y="290747"/>
                      <a:pt x="439122" y="284401"/>
                      <a:pt x="438729" y="278055"/>
                    </a:cubicBezTo>
                    <a:cubicBezTo>
                      <a:pt x="435696" y="230374"/>
                      <a:pt x="432551" y="181064"/>
                      <a:pt x="436707" y="132765"/>
                    </a:cubicBezTo>
                    <a:cubicBezTo>
                      <a:pt x="436932" y="129845"/>
                      <a:pt x="437213" y="126925"/>
                      <a:pt x="437437" y="124060"/>
                    </a:cubicBezTo>
                    <a:close/>
                  </a:path>
                </a:pathLst>
              </a:custGeom>
              <a:solidFill>
                <a:schemeClr val="accent1">
                  <a:lumMod val="25000"/>
                  <a:lumOff val="75000"/>
                </a:schemeClr>
              </a:solidFill>
              <a:ln w="5556" cap="flat">
                <a:noFill/>
                <a:prstDash val="solid"/>
                <a:miter/>
              </a:ln>
            </p:spPr>
            <p:txBody>
              <a:bodyPr rtlCol="0" anchor="ctr"/>
              <a:lstStyle/>
              <a:p>
                <a:endParaRPr lang="en-US"/>
              </a:p>
            </p:txBody>
          </p:sp>
        </p:grpSp>
        <p:pic>
          <p:nvPicPr>
            <p:cNvPr id="91" name="Graphic 90">
              <a:extLst>
                <a:ext uri="{FF2B5EF4-FFF2-40B4-BE49-F238E27FC236}">
                  <a16:creationId xmlns:a16="http://schemas.microsoft.com/office/drawing/2014/main" id="{5E66568A-3579-9899-A4AA-E060884C5C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24978" y="4274705"/>
              <a:ext cx="354327" cy="554925"/>
            </a:xfrm>
            <a:prstGeom prst="rect">
              <a:avLst/>
            </a:prstGeom>
          </p:spPr>
        </p:pic>
        <p:grpSp>
          <p:nvGrpSpPr>
            <p:cNvPr id="128" name="Group 127">
              <a:extLst>
                <a:ext uri="{FF2B5EF4-FFF2-40B4-BE49-F238E27FC236}">
                  <a16:creationId xmlns:a16="http://schemas.microsoft.com/office/drawing/2014/main" id="{B7FAF38F-DF63-D740-8FFE-2A6448C94686}"/>
                </a:ext>
              </a:extLst>
            </p:cNvPr>
            <p:cNvGrpSpPr/>
            <p:nvPr/>
          </p:nvGrpSpPr>
          <p:grpSpPr>
            <a:xfrm>
              <a:off x="7394049" y="4959442"/>
              <a:ext cx="216185" cy="558908"/>
              <a:chOff x="6542621" y="4946269"/>
              <a:chExt cx="216185" cy="558908"/>
            </a:xfrm>
          </p:grpSpPr>
          <p:sp>
            <p:nvSpPr>
              <p:cNvPr id="122" name="Freeform: Shape 121">
                <a:extLst>
                  <a:ext uri="{FF2B5EF4-FFF2-40B4-BE49-F238E27FC236}">
                    <a16:creationId xmlns:a16="http://schemas.microsoft.com/office/drawing/2014/main" id="{3C2B7791-5749-56F5-FEE3-441363DA0796}"/>
                  </a:ext>
                </a:extLst>
              </p:cNvPr>
              <p:cNvSpPr/>
              <p:nvPr/>
            </p:nvSpPr>
            <p:spPr>
              <a:xfrm>
                <a:off x="6575175" y="5241719"/>
                <a:ext cx="151054" cy="263458"/>
              </a:xfrm>
              <a:custGeom>
                <a:avLst/>
                <a:gdLst>
                  <a:gd name="connsiteX0" fmla="*/ 132706 w 151054"/>
                  <a:gd name="connsiteY0" fmla="*/ 16659 h 263458"/>
                  <a:gd name="connsiteX1" fmla="*/ 132872 w 151054"/>
                  <a:gd name="connsiteY1" fmla="*/ 0 h 263458"/>
                  <a:gd name="connsiteX2" fmla="*/ 18149 w 151054"/>
                  <a:gd name="connsiteY2" fmla="*/ 0 h 263458"/>
                  <a:gd name="connsiteX3" fmla="*/ 18315 w 151054"/>
                  <a:gd name="connsiteY3" fmla="*/ 16659 h 263458"/>
                  <a:gd name="connsiteX4" fmla="*/ 0 w 151054"/>
                  <a:gd name="connsiteY4" fmla="*/ 44279 h 263458"/>
                  <a:gd name="connsiteX5" fmla="*/ 0 w 151054"/>
                  <a:gd name="connsiteY5" fmla="*/ 229081 h 263458"/>
                  <a:gd name="connsiteX6" fmla="*/ 34377 w 151054"/>
                  <a:gd name="connsiteY6" fmla="*/ 263458 h 263458"/>
                  <a:gd name="connsiteX7" fmla="*/ 68721 w 151054"/>
                  <a:gd name="connsiteY7" fmla="*/ 229081 h 263458"/>
                  <a:gd name="connsiteX8" fmla="*/ 68721 w 151054"/>
                  <a:gd name="connsiteY8" fmla="*/ 65409 h 263458"/>
                  <a:gd name="connsiteX9" fmla="*/ 82333 w 151054"/>
                  <a:gd name="connsiteY9" fmla="*/ 65409 h 263458"/>
                  <a:gd name="connsiteX10" fmla="*/ 82333 w 151054"/>
                  <a:gd name="connsiteY10" fmla="*/ 229081 h 263458"/>
                  <a:gd name="connsiteX11" fmla="*/ 116710 w 151054"/>
                  <a:gd name="connsiteY11" fmla="*/ 263458 h 263458"/>
                  <a:gd name="connsiteX12" fmla="*/ 151054 w 151054"/>
                  <a:gd name="connsiteY12" fmla="*/ 229081 h 263458"/>
                  <a:gd name="connsiteX13" fmla="*/ 151054 w 151054"/>
                  <a:gd name="connsiteY13" fmla="*/ 44279 h 263458"/>
                  <a:gd name="connsiteX14" fmla="*/ 132739 w 151054"/>
                  <a:gd name="connsiteY14" fmla="*/ 16659 h 263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1054" h="263458">
                    <a:moveTo>
                      <a:pt x="132706" y="16659"/>
                    </a:moveTo>
                    <a:cubicBezTo>
                      <a:pt x="132806" y="10995"/>
                      <a:pt x="132872" y="5465"/>
                      <a:pt x="132872" y="0"/>
                    </a:cubicBezTo>
                    <a:lnTo>
                      <a:pt x="18149" y="0"/>
                    </a:lnTo>
                    <a:cubicBezTo>
                      <a:pt x="18149" y="5465"/>
                      <a:pt x="18215" y="10995"/>
                      <a:pt x="18315" y="16659"/>
                    </a:cubicBezTo>
                    <a:cubicBezTo>
                      <a:pt x="18580" y="29111"/>
                      <a:pt x="10929" y="39875"/>
                      <a:pt x="0" y="44279"/>
                    </a:cubicBezTo>
                    <a:lnTo>
                      <a:pt x="0" y="229081"/>
                    </a:lnTo>
                    <a:cubicBezTo>
                      <a:pt x="0" y="248058"/>
                      <a:pt x="15400" y="263458"/>
                      <a:pt x="34377" y="263458"/>
                    </a:cubicBezTo>
                    <a:cubicBezTo>
                      <a:pt x="53354" y="263458"/>
                      <a:pt x="68721" y="248058"/>
                      <a:pt x="68721" y="229081"/>
                    </a:cubicBezTo>
                    <a:lnTo>
                      <a:pt x="68721" y="65409"/>
                    </a:lnTo>
                    <a:lnTo>
                      <a:pt x="82333" y="65409"/>
                    </a:lnTo>
                    <a:lnTo>
                      <a:pt x="82333" y="229081"/>
                    </a:lnTo>
                    <a:cubicBezTo>
                      <a:pt x="82333" y="248058"/>
                      <a:pt x="97733" y="263458"/>
                      <a:pt x="116710" y="263458"/>
                    </a:cubicBezTo>
                    <a:cubicBezTo>
                      <a:pt x="135687" y="263458"/>
                      <a:pt x="151054" y="248058"/>
                      <a:pt x="151054" y="229081"/>
                    </a:cubicBezTo>
                    <a:lnTo>
                      <a:pt x="151054" y="44279"/>
                    </a:lnTo>
                    <a:cubicBezTo>
                      <a:pt x="140125" y="39908"/>
                      <a:pt x="132474" y="29111"/>
                      <a:pt x="132739" y="16659"/>
                    </a:cubicBezTo>
                    <a:close/>
                  </a:path>
                </a:pathLst>
              </a:custGeom>
              <a:solidFill>
                <a:schemeClr val="accent1"/>
              </a:solidFill>
              <a:ln w="3224"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2B9EEA1D-77AA-ECAD-A3F6-D1B13451F0FC}"/>
                  </a:ext>
                </a:extLst>
              </p:cNvPr>
              <p:cNvSpPr/>
              <p:nvPr/>
            </p:nvSpPr>
            <p:spPr>
              <a:xfrm>
                <a:off x="6542621" y="5038669"/>
                <a:ext cx="216185" cy="241831"/>
              </a:xfrm>
              <a:custGeom>
                <a:avLst/>
                <a:gdLst>
                  <a:gd name="connsiteX0" fmla="*/ 197 w 216185"/>
                  <a:gd name="connsiteY0" fmla="*/ 220735 h 241831"/>
                  <a:gd name="connsiteX1" fmla="*/ 21724 w 216185"/>
                  <a:gd name="connsiteY1" fmla="*/ 241832 h 241831"/>
                  <a:gd name="connsiteX2" fmla="*/ 22154 w 216185"/>
                  <a:gd name="connsiteY2" fmla="*/ 241832 h 241831"/>
                  <a:gd name="connsiteX3" fmla="*/ 43251 w 216185"/>
                  <a:gd name="connsiteY3" fmla="*/ 219874 h 241831"/>
                  <a:gd name="connsiteX4" fmla="*/ 50802 w 216185"/>
                  <a:gd name="connsiteY4" fmla="*/ 88791 h 241831"/>
                  <a:gd name="connsiteX5" fmla="*/ 58287 w 216185"/>
                  <a:gd name="connsiteY5" fmla="*/ 90447 h 241831"/>
                  <a:gd name="connsiteX6" fmla="*/ 50769 w 216185"/>
                  <a:gd name="connsiteY6" fmla="*/ 193114 h 241831"/>
                  <a:gd name="connsiteX7" fmla="*/ 165426 w 216185"/>
                  <a:gd name="connsiteY7" fmla="*/ 193114 h 241831"/>
                  <a:gd name="connsiteX8" fmla="*/ 157908 w 216185"/>
                  <a:gd name="connsiteY8" fmla="*/ 90447 h 241831"/>
                  <a:gd name="connsiteX9" fmla="*/ 165392 w 216185"/>
                  <a:gd name="connsiteY9" fmla="*/ 88791 h 241831"/>
                  <a:gd name="connsiteX10" fmla="*/ 172943 w 216185"/>
                  <a:gd name="connsiteY10" fmla="*/ 219874 h 241831"/>
                  <a:gd name="connsiteX11" fmla="*/ 194040 w 216185"/>
                  <a:gd name="connsiteY11" fmla="*/ 241832 h 241831"/>
                  <a:gd name="connsiteX12" fmla="*/ 194471 w 216185"/>
                  <a:gd name="connsiteY12" fmla="*/ 241832 h 241831"/>
                  <a:gd name="connsiteX13" fmla="*/ 215998 w 216185"/>
                  <a:gd name="connsiteY13" fmla="*/ 220735 h 241831"/>
                  <a:gd name="connsiteX14" fmla="*/ 207685 w 216185"/>
                  <a:gd name="connsiteY14" fmla="*/ 79518 h 241831"/>
                  <a:gd name="connsiteX15" fmla="*/ 194371 w 216185"/>
                  <a:gd name="connsiteY15" fmla="*/ 14473 h 241831"/>
                  <a:gd name="connsiteX16" fmla="*/ 179534 w 216185"/>
                  <a:gd name="connsiteY16" fmla="*/ 0 h 241831"/>
                  <a:gd name="connsiteX17" fmla="*/ 108130 w 216185"/>
                  <a:gd name="connsiteY17" fmla="*/ 50969 h 241831"/>
                  <a:gd name="connsiteX18" fmla="*/ 36727 w 216185"/>
                  <a:gd name="connsiteY18" fmla="*/ 0 h 241831"/>
                  <a:gd name="connsiteX19" fmla="*/ 21889 w 216185"/>
                  <a:gd name="connsiteY19" fmla="*/ 14473 h 241831"/>
                  <a:gd name="connsiteX20" fmla="*/ 8576 w 216185"/>
                  <a:gd name="connsiteY20" fmla="*/ 79518 h 241831"/>
                  <a:gd name="connsiteX21" fmla="*/ 197 w 216185"/>
                  <a:gd name="connsiteY21" fmla="*/ 220735 h 241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16185" h="241831">
                    <a:moveTo>
                      <a:pt x="197" y="220735"/>
                    </a:moveTo>
                    <a:cubicBezTo>
                      <a:pt x="429" y="232459"/>
                      <a:pt x="10033" y="241832"/>
                      <a:pt x="21724" y="241832"/>
                    </a:cubicBezTo>
                    <a:cubicBezTo>
                      <a:pt x="21856" y="241832"/>
                      <a:pt x="22022" y="241832"/>
                      <a:pt x="22154" y="241832"/>
                    </a:cubicBezTo>
                    <a:cubicBezTo>
                      <a:pt x="34044" y="241600"/>
                      <a:pt x="43483" y="231764"/>
                      <a:pt x="43251" y="219874"/>
                    </a:cubicBezTo>
                    <a:cubicBezTo>
                      <a:pt x="42158" y="166156"/>
                      <a:pt x="46132" y="121578"/>
                      <a:pt x="50802" y="88791"/>
                    </a:cubicBezTo>
                    <a:lnTo>
                      <a:pt x="58287" y="90447"/>
                    </a:lnTo>
                    <a:cubicBezTo>
                      <a:pt x="54511" y="117240"/>
                      <a:pt x="51199" y="152047"/>
                      <a:pt x="50769" y="193114"/>
                    </a:cubicBezTo>
                    <a:lnTo>
                      <a:pt x="165426" y="193114"/>
                    </a:lnTo>
                    <a:cubicBezTo>
                      <a:pt x="164995" y="152047"/>
                      <a:pt x="161683" y="117240"/>
                      <a:pt x="157908" y="90447"/>
                    </a:cubicBezTo>
                    <a:lnTo>
                      <a:pt x="165392" y="88791"/>
                    </a:lnTo>
                    <a:cubicBezTo>
                      <a:pt x="170062" y="121545"/>
                      <a:pt x="174003" y="166156"/>
                      <a:pt x="172943" y="219874"/>
                    </a:cubicBezTo>
                    <a:cubicBezTo>
                      <a:pt x="172712" y="231764"/>
                      <a:pt x="182150" y="241600"/>
                      <a:pt x="194040" y="241832"/>
                    </a:cubicBezTo>
                    <a:cubicBezTo>
                      <a:pt x="194206" y="241832"/>
                      <a:pt x="194338" y="241832"/>
                      <a:pt x="194471" y="241832"/>
                    </a:cubicBezTo>
                    <a:cubicBezTo>
                      <a:pt x="206161" y="241832"/>
                      <a:pt x="215733" y="232492"/>
                      <a:pt x="215998" y="220735"/>
                    </a:cubicBezTo>
                    <a:cubicBezTo>
                      <a:pt x="217157" y="162446"/>
                      <a:pt x="212785" y="114491"/>
                      <a:pt x="207685" y="79518"/>
                    </a:cubicBezTo>
                    <a:cubicBezTo>
                      <a:pt x="201790" y="39279"/>
                      <a:pt x="194901" y="16228"/>
                      <a:pt x="194371" y="14473"/>
                    </a:cubicBezTo>
                    <a:cubicBezTo>
                      <a:pt x="192152" y="7154"/>
                      <a:pt x="186390" y="1921"/>
                      <a:pt x="179534" y="0"/>
                    </a:cubicBezTo>
                    <a:cubicBezTo>
                      <a:pt x="169334" y="29641"/>
                      <a:pt x="141183" y="50969"/>
                      <a:pt x="108130" y="50969"/>
                    </a:cubicBezTo>
                    <a:cubicBezTo>
                      <a:pt x="75078" y="50969"/>
                      <a:pt x="46927" y="29608"/>
                      <a:pt x="36727" y="0"/>
                    </a:cubicBezTo>
                    <a:cubicBezTo>
                      <a:pt x="29871" y="1921"/>
                      <a:pt x="24108" y="7154"/>
                      <a:pt x="21889" y="14473"/>
                    </a:cubicBezTo>
                    <a:cubicBezTo>
                      <a:pt x="21360" y="16195"/>
                      <a:pt x="14471" y="39279"/>
                      <a:pt x="8576" y="79518"/>
                    </a:cubicBezTo>
                    <a:cubicBezTo>
                      <a:pt x="3409" y="114491"/>
                      <a:pt x="-996" y="162446"/>
                      <a:pt x="197" y="220735"/>
                    </a:cubicBezTo>
                    <a:close/>
                  </a:path>
                </a:pathLst>
              </a:custGeom>
              <a:solidFill>
                <a:schemeClr val="accent1"/>
              </a:solidFill>
              <a:ln w="3224"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BC18BD80-2663-7BA5-C182-F76333AE1AB0}"/>
                  </a:ext>
                </a:extLst>
              </p:cNvPr>
              <p:cNvSpPr/>
              <p:nvPr/>
            </p:nvSpPr>
            <p:spPr>
              <a:xfrm>
                <a:off x="6582792" y="4946269"/>
                <a:ext cx="135786" cy="135786"/>
              </a:xfrm>
              <a:custGeom>
                <a:avLst/>
                <a:gdLst>
                  <a:gd name="connsiteX0" fmla="*/ 135786 w 135786"/>
                  <a:gd name="connsiteY0" fmla="*/ 67893 h 135786"/>
                  <a:gd name="connsiteX1" fmla="*/ 67893 w 135786"/>
                  <a:gd name="connsiteY1" fmla="*/ 135786 h 135786"/>
                  <a:gd name="connsiteX2" fmla="*/ 0 w 135786"/>
                  <a:gd name="connsiteY2" fmla="*/ 67893 h 135786"/>
                  <a:gd name="connsiteX3" fmla="*/ 67893 w 135786"/>
                  <a:gd name="connsiteY3" fmla="*/ 0 h 135786"/>
                  <a:gd name="connsiteX4" fmla="*/ 135786 w 135786"/>
                  <a:gd name="connsiteY4" fmla="*/ 67893 h 1357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786" h="135786">
                    <a:moveTo>
                      <a:pt x="135786" y="67893"/>
                    </a:moveTo>
                    <a:cubicBezTo>
                      <a:pt x="135786" y="105389"/>
                      <a:pt x="105390" y="135786"/>
                      <a:pt x="67893" y="135786"/>
                    </a:cubicBezTo>
                    <a:cubicBezTo>
                      <a:pt x="30397" y="135786"/>
                      <a:pt x="0" y="105389"/>
                      <a:pt x="0" y="67893"/>
                    </a:cubicBezTo>
                    <a:cubicBezTo>
                      <a:pt x="0" y="30397"/>
                      <a:pt x="30397" y="0"/>
                      <a:pt x="67893" y="0"/>
                    </a:cubicBezTo>
                    <a:cubicBezTo>
                      <a:pt x="105390" y="0"/>
                      <a:pt x="135786" y="30397"/>
                      <a:pt x="135786" y="67893"/>
                    </a:cubicBezTo>
                    <a:close/>
                  </a:path>
                </a:pathLst>
              </a:custGeom>
              <a:solidFill>
                <a:schemeClr val="accent1"/>
              </a:solidFill>
              <a:ln w="3224" cap="flat">
                <a:noFill/>
                <a:prstDash val="solid"/>
                <a:miter/>
              </a:ln>
            </p:spPr>
            <p:txBody>
              <a:bodyPr rtlCol="0" anchor="ctr"/>
              <a:lstStyle/>
              <a:p>
                <a:endParaRPr lang="en-US"/>
              </a:p>
            </p:txBody>
          </p:sp>
        </p:grpSp>
        <p:grpSp>
          <p:nvGrpSpPr>
            <p:cNvPr id="120" name="Group 119">
              <a:extLst>
                <a:ext uri="{FF2B5EF4-FFF2-40B4-BE49-F238E27FC236}">
                  <a16:creationId xmlns:a16="http://schemas.microsoft.com/office/drawing/2014/main" id="{445C2EC4-4103-36FE-71FA-46BC5F1CA339}"/>
                </a:ext>
              </a:extLst>
            </p:cNvPr>
            <p:cNvGrpSpPr/>
            <p:nvPr/>
          </p:nvGrpSpPr>
          <p:grpSpPr>
            <a:xfrm>
              <a:off x="7270093" y="5655312"/>
              <a:ext cx="464097" cy="472814"/>
              <a:chOff x="6396759" y="5570741"/>
              <a:chExt cx="464097" cy="472814"/>
            </a:xfrm>
          </p:grpSpPr>
          <p:grpSp>
            <p:nvGrpSpPr>
              <p:cNvPr id="119" name="Group 118">
                <a:extLst>
                  <a:ext uri="{FF2B5EF4-FFF2-40B4-BE49-F238E27FC236}">
                    <a16:creationId xmlns:a16="http://schemas.microsoft.com/office/drawing/2014/main" id="{9D6AD258-1503-1D66-418A-87ADEDD8F9BE}"/>
                  </a:ext>
                </a:extLst>
              </p:cNvPr>
              <p:cNvGrpSpPr/>
              <p:nvPr/>
            </p:nvGrpSpPr>
            <p:grpSpPr>
              <a:xfrm>
                <a:off x="6476202" y="5652323"/>
                <a:ext cx="340518" cy="333197"/>
                <a:chOff x="6476202" y="5652323"/>
                <a:chExt cx="340518" cy="333197"/>
              </a:xfrm>
            </p:grpSpPr>
            <p:sp>
              <p:nvSpPr>
                <p:cNvPr id="114" name="Freeform: Shape 113">
                  <a:extLst>
                    <a:ext uri="{FF2B5EF4-FFF2-40B4-BE49-F238E27FC236}">
                      <a16:creationId xmlns:a16="http://schemas.microsoft.com/office/drawing/2014/main" id="{93073FD3-D882-200D-4C53-F45BB693F823}"/>
                    </a:ext>
                  </a:extLst>
                </p:cNvPr>
                <p:cNvSpPr/>
                <p:nvPr/>
              </p:nvSpPr>
              <p:spPr bwMode="auto">
                <a:xfrm>
                  <a:off x="6476202" y="5842840"/>
                  <a:ext cx="340518" cy="117842"/>
                </a:xfrm>
                <a:custGeom>
                  <a:avLst/>
                  <a:gdLst>
                    <a:gd name="connsiteX0" fmla="*/ 350044 w 350044"/>
                    <a:gd name="connsiteY0" fmla="*/ 4762 h 109537"/>
                    <a:gd name="connsiteX1" fmla="*/ 164307 w 350044"/>
                    <a:gd name="connsiteY1" fmla="*/ 0 h 109537"/>
                    <a:gd name="connsiteX2" fmla="*/ 0 w 350044"/>
                    <a:gd name="connsiteY2" fmla="*/ 109537 h 109537"/>
                    <a:gd name="connsiteX0" fmla="*/ 350044 w 350044"/>
                    <a:gd name="connsiteY0" fmla="*/ 4909 h 109684"/>
                    <a:gd name="connsiteX1" fmla="*/ 164307 w 350044"/>
                    <a:gd name="connsiteY1" fmla="*/ 147 h 109684"/>
                    <a:gd name="connsiteX2" fmla="*/ 0 w 350044"/>
                    <a:gd name="connsiteY2" fmla="*/ 109684 h 109684"/>
                    <a:gd name="connsiteX0" fmla="*/ 350044 w 350044"/>
                    <a:gd name="connsiteY0" fmla="*/ 14886 h 119661"/>
                    <a:gd name="connsiteX1" fmla="*/ 164307 w 350044"/>
                    <a:gd name="connsiteY1" fmla="*/ 10124 h 119661"/>
                    <a:gd name="connsiteX2" fmla="*/ 0 w 350044"/>
                    <a:gd name="connsiteY2" fmla="*/ 119661 h 119661"/>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24546 h 129321"/>
                    <a:gd name="connsiteX1" fmla="*/ 164307 w 350044"/>
                    <a:gd name="connsiteY1" fmla="*/ 734 h 129321"/>
                    <a:gd name="connsiteX2" fmla="*/ 0 w 350044"/>
                    <a:gd name="connsiteY2" fmla="*/ 129321 h 129321"/>
                    <a:gd name="connsiteX0" fmla="*/ 350044 w 350044"/>
                    <a:gd name="connsiteY0" fmla="*/ 24747 h 129522"/>
                    <a:gd name="connsiteX1" fmla="*/ 164307 w 350044"/>
                    <a:gd name="connsiteY1" fmla="*/ 935 h 129522"/>
                    <a:gd name="connsiteX2" fmla="*/ 0 w 350044"/>
                    <a:gd name="connsiteY2" fmla="*/ 129522 h 129522"/>
                    <a:gd name="connsiteX0" fmla="*/ 345281 w 345281"/>
                    <a:gd name="connsiteY0" fmla="*/ 38695 h 129183"/>
                    <a:gd name="connsiteX1" fmla="*/ 164307 w 345281"/>
                    <a:gd name="connsiteY1" fmla="*/ 596 h 129183"/>
                    <a:gd name="connsiteX2" fmla="*/ 0 w 345281"/>
                    <a:gd name="connsiteY2" fmla="*/ 129183 h 129183"/>
                    <a:gd name="connsiteX0" fmla="*/ 345281 w 345281"/>
                    <a:gd name="connsiteY0" fmla="*/ 22465 h 112953"/>
                    <a:gd name="connsiteX1" fmla="*/ 166688 w 345281"/>
                    <a:gd name="connsiteY1" fmla="*/ 1034 h 112953"/>
                    <a:gd name="connsiteX2" fmla="*/ 0 w 345281"/>
                    <a:gd name="connsiteY2" fmla="*/ 112953 h 112953"/>
                    <a:gd name="connsiteX0" fmla="*/ 340518 w 340518"/>
                    <a:gd name="connsiteY0" fmla="*/ 22465 h 112953"/>
                    <a:gd name="connsiteX1" fmla="*/ 161925 w 340518"/>
                    <a:gd name="connsiteY1" fmla="*/ 1034 h 112953"/>
                    <a:gd name="connsiteX2" fmla="*/ 0 w 340518"/>
                    <a:gd name="connsiteY2" fmla="*/ 112953 h 112953"/>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7354 h 117842"/>
                    <a:gd name="connsiteX1" fmla="*/ 161925 w 340518"/>
                    <a:gd name="connsiteY1" fmla="*/ 5923 h 117842"/>
                    <a:gd name="connsiteX2" fmla="*/ 0 w 340518"/>
                    <a:gd name="connsiteY2" fmla="*/ 117842 h 117842"/>
                    <a:gd name="connsiteX0" fmla="*/ 340518 w 340518"/>
                    <a:gd name="connsiteY0" fmla="*/ 27354 h 117842"/>
                    <a:gd name="connsiteX1" fmla="*/ 161925 w 340518"/>
                    <a:gd name="connsiteY1" fmla="*/ 5923 h 117842"/>
                    <a:gd name="connsiteX2" fmla="*/ 0 w 340518"/>
                    <a:gd name="connsiteY2" fmla="*/ 117842 h 117842"/>
                  </a:gdLst>
                  <a:ahLst/>
                  <a:cxnLst>
                    <a:cxn ang="0">
                      <a:pos x="connsiteX0" y="connsiteY0"/>
                    </a:cxn>
                    <a:cxn ang="0">
                      <a:pos x="connsiteX1" y="connsiteY1"/>
                    </a:cxn>
                    <a:cxn ang="0">
                      <a:pos x="connsiteX2" y="connsiteY2"/>
                    </a:cxn>
                  </a:cxnLst>
                  <a:rect l="l" t="t" r="r" b="b"/>
                  <a:pathLst>
                    <a:path w="340518" h="117842">
                      <a:moveTo>
                        <a:pt x="340518" y="27354"/>
                      </a:moveTo>
                      <a:cubicBezTo>
                        <a:pt x="323849" y="13860"/>
                        <a:pt x="266700" y="-11540"/>
                        <a:pt x="161925" y="5923"/>
                      </a:cubicBezTo>
                      <a:cubicBezTo>
                        <a:pt x="30956" y="59104"/>
                        <a:pt x="26194" y="88474"/>
                        <a:pt x="0" y="117842"/>
                      </a:cubicBezTo>
                    </a:path>
                  </a:pathLst>
                </a:custGeom>
                <a:noFill/>
                <a:ln w="38100" cap="rnd">
                  <a:solidFill>
                    <a:schemeClr val="bg1">
                      <a:lumMod val="65000"/>
                      <a:lumOff val="35000"/>
                    </a:schemeClr>
                  </a:solidFill>
                  <a:miter lim="800000"/>
                  <a:headEnd/>
                  <a:tailEnd/>
                </a:ln>
              </p:spPr>
              <p:txBody>
                <a:bodyPr rtlCol="0" anchor="ctr"/>
                <a:lstStyle/>
                <a:p>
                  <a:pPr algn="ctr"/>
                  <a:endParaRPr lang="en-US"/>
                </a:p>
              </p:txBody>
            </p:sp>
            <p:sp>
              <p:nvSpPr>
                <p:cNvPr id="115" name="Freeform: Shape 114">
                  <a:extLst>
                    <a:ext uri="{FF2B5EF4-FFF2-40B4-BE49-F238E27FC236}">
                      <a16:creationId xmlns:a16="http://schemas.microsoft.com/office/drawing/2014/main" id="{6E0BACC4-3667-F274-7740-806705886898}"/>
                    </a:ext>
                  </a:extLst>
                </p:cNvPr>
                <p:cNvSpPr/>
                <p:nvPr/>
              </p:nvSpPr>
              <p:spPr bwMode="auto">
                <a:xfrm rot="5087889">
                  <a:off x="6463054" y="5793315"/>
                  <a:ext cx="141494" cy="61428"/>
                </a:xfrm>
                <a:custGeom>
                  <a:avLst/>
                  <a:gdLst>
                    <a:gd name="connsiteX0" fmla="*/ 350044 w 350044"/>
                    <a:gd name="connsiteY0" fmla="*/ 4762 h 109537"/>
                    <a:gd name="connsiteX1" fmla="*/ 164307 w 350044"/>
                    <a:gd name="connsiteY1" fmla="*/ 0 h 109537"/>
                    <a:gd name="connsiteX2" fmla="*/ 0 w 350044"/>
                    <a:gd name="connsiteY2" fmla="*/ 109537 h 109537"/>
                    <a:gd name="connsiteX0" fmla="*/ 350044 w 350044"/>
                    <a:gd name="connsiteY0" fmla="*/ 4909 h 109684"/>
                    <a:gd name="connsiteX1" fmla="*/ 164307 w 350044"/>
                    <a:gd name="connsiteY1" fmla="*/ 147 h 109684"/>
                    <a:gd name="connsiteX2" fmla="*/ 0 w 350044"/>
                    <a:gd name="connsiteY2" fmla="*/ 109684 h 109684"/>
                    <a:gd name="connsiteX0" fmla="*/ 350044 w 350044"/>
                    <a:gd name="connsiteY0" fmla="*/ 14886 h 119661"/>
                    <a:gd name="connsiteX1" fmla="*/ 164307 w 350044"/>
                    <a:gd name="connsiteY1" fmla="*/ 10124 h 119661"/>
                    <a:gd name="connsiteX2" fmla="*/ 0 w 350044"/>
                    <a:gd name="connsiteY2" fmla="*/ 119661 h 119661"/>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24546 h 129321"/>
                    <a:gd name="connsiteX1" fmla="*/ 164307 w 350044"/>
                    <a:gd name="connsiteY1" fmla="*/ 734 h 129321"/>
                    <a:gd name="connsiteX2" fmla="*/ 0 w 350044"/>
                    <a:gd name="connsiteY2" fmla="*/ 129321 h 129321"/>
                    <a:gd name="connsiteX0" fmla="*/ 350044 w 350044"/>
                    <a:gd name="connsiteY0" fmla="*/ 24747 h 129522"/>
                    <a:gd name="connsiteX1" fmla="*/ 164307 w 350044"/>
                    <a:gd name="connsiteY1" fmla="*/ 935 h 129522"/>
                    <a:gd name="connsiteX2" fmla="*/ 0 w 350044"/>
                    <a:gd name="connsiteY2" fmla="*/ 129522 h 129522"/>
                    <a:gd name="connsiteX0" fmla="*/ 345281 w 345281"/>
                    <a:gd name="connsiteY0" fmla="*/ 38695 h 129183"/>
                    <a:gd name="connsiteX1" fmla="*/ 164307 w 345281"/>
                    <a:gd name="connsiteY1" fmla="*/ 596 h 129183"/>
                    <a:gd name="connsiteX2" fmla="*/ 0 w 345281"/>
                    <a:gd name="connsiteY2" fmla="*/ 129183 h 129183"/>
                    <a:gd name="connsiteX0" fmla="*/ 345281 w 345281"/>
                    <a:gd name="connsiteY0" fmla="*/ 22465 h 112953"/>
                    <a:gd name="connsiteX1" fmla="*/ 166688 w 345281"/>
                    <a:gd name="connsiteY1" fmla="*/ 1034 h 112953"/>
                    <a:gd name="connsiteX2" fmla="*/ 0 w 345281"/>
                    <a:gd name="connsiteY2" fmla="*/ 112953 h 112953"/>
                    <a:gd name="connsiteX0" fmla="*/ 340518 w 340518"/>
                    <a:gd name="connsiteY0" fmla="*/ 22465 h 112953"/>
                    <a:gd name="connsiteX1" fmla="*/ 161925 w 340518"/>
                    <a:gd name="connsiteY1" fmla="*/ 1034 h 112953"/>
                    <a:gd name="connsiteX2" fmla="*/ 0 w 340518"/>
                    <a:gd name="connsiteY2" fmla="*/ 112953 h 112953"/>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7354 h 117842"/>
                    <a:gd name="connsiteX1" fmla="*/ 161925 w 340518"/>
                    <a:gd name="connsiteY1" fmla="*/ 5923 h 117842"/>
                    <a:gd name="connsiteX2" fmla="*/ 0 w 340518"/>
                    <a:gd name="connsiteY2" fmla="*/ 117842 h 117842"/>
                    <a:gd name="connsiteX0" fmla="*/ 340518 w 340518"/>
                    <a:gd name="connsiteY0" fmla="*/ 27354 h 117842"/>
                    <a:gd name="connsiteX1" fmla="*/ 161925 w 340518"/>
                    <a:gd name="connsiteY1" fmla="*/ 5923 h 117842"/>
                    <a:gd name="connsiteX2" fmla="*/ 0 w 340518"/>
                    <a:gd name="connsiteY2" fmla="*/ 117842 h 117842"/>
                  </a:gdLst>
                  <a:ahLst/>
                  <a:cxnLst>
                    <a:cxn ang="0">
                      <a:pos x="connsiteX0" y="connsiteY0"/>
                    </a:cxn>
                    <a:cxn ang="0">
                      <a:pos x="connsiteX1" y="connsiteY1"/>
                    </a:cxn>
                    <a:cxn ang="0">
                      <a:pos x="connsiteX2" y="connsiteY2"/>
                    </a:cxn>
                  </a:cxnLst>
                  <a:rect l="l" t="t" r="r" b="b"/>
                  <a:pathLst>
                    <a:path w="340518" h="117842">
                      <a:moveTo>
                        <a:pt x="340518" y="27354"/>
                      </a:moveTo>
                      <a:cubicBezTo>
                        <a:pt x="323849" y="13860"/>
                        <a:pt x="266700" y="-11540"/>
                        <a:pt x="161925" y="5923"/>
                      </a:cubicBezTo>
                      <a:cubicBezTo>
                        <a:pt x="30956" y="59104"/>
                        <a:pt x="26194" y="88474"/>
                        <a:pt x="0" y="117842"/>
                      </a:cubicBezTo>
                    </a:path>
                  </a:pathLst>
                </a:custGeom>
                <a:noFill/>
                <a:ln w="38100" cap="rnd">
                  <a:solidFill>
                    <a:schemeClr val="bg1">
                      <a:lumMod val="65000"/>
                      <a:lumOff val="35000"/>
                    </a:schemeClr>
                  </a:solidFill>
                  <a:miter lim="800000"/>
                  <a:headEnd/>
                  <a:tailEnd/>
                </a:ln>
              </p:spPr>
              <p:txBody>
                <a:bodyPr rtlCol="0" anchor="ctr"/>
                <a:lstStyle/>
                <a:p>
                  <a:pPr algn="ctr"/>
                  <a:endParaRPr lang="en-US"/>
                </a:p>
              </p:txBody>
            </p:sp>
            <p:sp>
              <p:nvSpPr>
                <p:cNvPr id="116" name="Freeform: Shape 115">
                  <a:extLst>
                    <a:ext uri="{FF2B5EF4-FFF2-40B4-BE49-F238E27FC236}">
                      <a16:creationId xmlns:a16="http://schemas.microsoft.com/office/drawing/2014/main" id="{BFA5B257-ACAA-0C89-4723-79EBCA972643}"/>
                    </a:ext>
                  </a:extLst>
                </p:cNvPr>
                <p:cNvSpPr/>
                <p:nvPr/>
              </p:nvSpPr>
              <p:spPr bwMode="auto">
                <a:xfrm rot="6139224">
                  <a:off x="6600623" y="5722490"/>
                  <a:ext cx="186054" cy="45719"/>
                </a:xfrm>
                <a:custGeom>
                  <a:avLst/>
                  <a:gdLst>
                    <a:gd name="connsiteX0" fmla="*/ 350044 w 350044"/>
                    <a:gd name="connsiteY0" fmla="*/ 4762 h 109537"/>
                    <a:gd name="connsiteX1" fmla="*/ 164307 w 350044"/>
                    <a:gd name="connsiteY1" fmla="*/ 0 h 109537"/>
                    <a:gd name="connsiteX2" fmla="*/ 0 w 350044"/>
                    <a:gd name="connsiteY2" fmla="*/ 109537 h 109537"/>
                    <a:gd name="connsiteX0" fmla="*/ 350044 w 350044"/>
                    <a:gd name="connsiteY0" fmla="*/ 4909 h 109684"/>
                    <a:gd name="connsiteX1" fmla="*/ 164307 w 350044"/>
                    <a:gd name="connsiteY1" fmla="*/ 147 h 109684"/>
                    <a:gd name="connsiteX2" fmla="*/ 0 w 350044"/>
                    <a:gd name="connsiteY2" fmla="*/ 109684 h 109684"/>
                    <a:gd name="connsiteX0" fmla="*/ 350044 w 350044"/>
                    <a:gd name="connsiteY0" fmla="*/ 14886 h 119661"/>
                    <a:gd name="connsiteX1" fmla="*/ 164307 w 350044"/>
                    <a:gd name="connsiteY1" fmla="*/ 10124 h 119661"/>
                    <a:gd name="connsiteX2" fmla="*/ 0 w 350044"/>
                    <a:gd name="connsiteY2" fmla="*/ 119661 h 119661"/>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24546 h 129321"/>
                    <a:gd name="connsiteX1" fmla="*/ 164307 w 350044"/>
                    <a:gd name="connsiteY1" fmla="*/ 734 h 129321"/>
                    <a:gd name="connsiteX2" fmla="*/ 0 w 350044"/>
                    <a:gd name="connsiteY2" fmla="*/ 129321 h 129321"/>
                    <a:gd name="connsiteX0" fmla="*/ 350044 w 350044"/>
                    <a:gd name="connsiteY0" fmla="*/ 24747 h 129522"/>
                    <a:gd name="connsiteX1" fmla="*/ 164307 w 350044"/>
                    <a:gd name="connsiteY1" fmla="*/ 935 h 129522"/>
                    <a:gd name="connsiteX2" fmla="*/ 0 w 350044"/>
                    <a:gd name="connsiteY2" fmla="*/ 129522 h 129522"/>
                    <a:gd name="connsiteX0" fmla="*/ 345281 w 345281"/>
                    <a:gd name="connsiteY0" fmla="*/ 38695 h 129183"/>
                    <a:gd name="connsiteX1" fmla="*/ 164307 w 345281"/>
                    <a:gd name="connsiteY1" fmla="*/ 596 h 129183"/>
                    <a:gd name="connsiteX2" fmla="*/ 0 w 345281"/>
                    <a:gd name="connsiteY2" fmla="*/ 129183 h 129183"/>
                    <a:gd name="connsiteX0" fmla="*/ 345281 w 345281"/>
                    <a:gd name="connsiteY0" fmla="*/ 22465 h 112953"/>
                    <a:gd name="connsiteX1" fmla="*/ 166688 w 345281"/>
                    <a:gd name="connsiteY1" fmla="*/ 1034 h 112953"/>
                    <a:gd name="connsiteX2" fmla="*/ 0 w 345281"/>
                    <a:gd name="connsiteY2" fmla="*/ 112953 h 112953"/>
                    <a:gd name="connsiteX0" fmla="*/ 340518 w 340518"/>
                    <a:gd name="connsiteY0" fmla="*/ 22465 h 112953"/>
                    <a:gd name="connsiteX1" fmla="*/ 161925 w 340518"/>
                    <a:gd name="connsiteY1" fmla="*/ 1034 h 112953"/>
                    <a:gd name="connsiteX2" fmla="*/ 0 w 340518"/>
                    <a:gd name="connsiteY2" fmla="*/ 112953 h 112953"/>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7354 h 117842"/>
                    <a:gd name="connsiteX1" fmla="*/ 161925 w 340518"/>
                    <a:gd name="connsiteY1" fmla="*/ 5923 h 117842"/>
                    <a:gd name="connsiteX2" fmla="*/ 0 w 340518"/>
                    <a:gd name="connsiteY2" fmla="*/ 117842 h 117842"/>
                    <a:gd name="connsiteX0" fmla="*/ 340518 w 340518"/>
                    <a:gd name="connsiteY0" fmla="*/ 27354 h 117842"/>
                    <a:gd name="connsiteX1" fmla="*/ 161925 w 340518"/>
                    <a:gd name="connsiteY1" fmla="*/ 5923 h 117842"/>
                    <a:gd name="connsiteX2" fmla="*/ 0 w 340518"/>
                    <a:gd name="connsiteY2" fmla="*/ 117842 h 117842"/>
                  </a:gdLst>
                  <a:ahLst/>
                  <a:cxnLst>
                    <a:cxn ang="0">
                      <a:pos x="connsiteX0" y="connsiteY0"/>
                    </a:cxn>
                    <a:cxn ang="0">
                      <a:pos x="connsiteX1" y="connsiteY1"/>
                    </a:cxn>
                    <a:cxn ang="0">
                      <a:pos x="connsiteX2" y="connsiteY2"/>
                    </a:cxn>
                  </a:cxnLst>
                  <a:rect l="l" t="t" r="r" b="b"/>
                  <a:pathLst>
                    <a:path w="340518" h="117842">
                      <a:moveTo>
                        <a:pt x="340518" y="27354"/>
                      </a:moveTo>
                      <a:cubicBezTo>
                        <a:pt x="323849" y="13860"/>
                        <a:pt x="266700" y="-11540"/>
                        <a:pt x="161925" y="5923"/>
                      </a:cubicBezTo>
                      <a:cubicBezTo>
                        <a:pt x="30956" y="59104"/>
                        <a:pt x="26194" y="88474"/>
                        <a:pt x="0" y="117842"/>
                      </a:cubicBezTo>
                    </a:path>
                  </a:pathLst>
                </a:custGeom>
                <a:noFill/>
                <a:ln w="38100" cap="rnd">
                  <a:solidFill>
                    <a:schemeClr val="bg1">
                      <a:lumMod val="65000"/>
                      <a:lumOff val="35000"/>
                    </a:schemeClr>
                  </a:solidFill>
                  <a:miter lim="800000"/>
                  <a:headEnd/>
                  <a:tailEnd/>
                </a:ln>
              </p:spPr>
              <p:txBody>
                <a:bodyPr rtlCol="0" anchor="ctr"/>
                <a:lstStyle/>
                <a:p>
                  <a:pPr algn="ctr"/>
                  <a:endParaRPr lang="en-US"/>
                </a:p>
              </p:txBody>
            </p:sp>
            <p:sp>
              <p:nvSpPr>
                <p:cNvPr id="117" name="Freeform: Shape 116">
                  <a:extLst>
                    <a:ext uri="{FF2B5EF4-FFF2-40B4-BE49-F238E27FC236}">
                      <a16:creationId xmlns:a16="http://schemas.microsoft.com/office/drawing/2014/main" id="{DAED7767-C300-3647-D7D2-13320FFD426C}"/>
                    </a:ext>
                  </a:extLst>
                </p:cNvPr>
                <p:cNvSpPr/>
                <p:nvPr/>
              </p:nvSpPr>
              <p:spPr bwMode="auto">
                <a:xfrm rot="15616906">
                  <a:off x="6597839" y="5890232"/>
                  <a:ext cx="131981" cy="58595"/>
                </a:xfrm>
                <a:custGeom>
                  <a:avLst/>
                  <a:gdLst>
                    <a:gd name="connsiteX0" fmla="*/ 350044 w 350044"/>
                    <a:gd name="connsiteY0" fmla="*/ 4762 h 109537"/>
                    <a:gd name="connsiteX1" fmla="*/ 164307 w 350044"/>
                    <a:gd name="connsiteY1" fmla="*/ 0 h 109537"/>
                    <a:gd name="connsiteX2" fmla="*/ 0 w 350044"/>
                    <a:gd name="connsiteY2" fmla="*/ 109537 h 109537"/>
                    <a:gd name="connsiteX0" fmla="*/ 350044 w 350044"/>
                    <a:gd name="connsiteY0" fmla="*/ 4909 h 109684"/>
                    <a:gd name="connsiteX1" fmla="*/ 164307 w 350044"/>
                    <a:gd name="connsiteY1" fmla="*/ 147 h 109684"/>
                    <a:gd name="connsiteX2" fmla="*/ 0 w 350044"/>
                    <a:gd name="connsiteY2" fmla="*/ 109684 h 109684"/>
                    <a:gd name="connsiteX0" fmla="*/ 350044 w 350044"/>
                    <a:gd name="connsiteY0" fmla="*/ 14886 h 119661"/>
                    <a:gd name="connsiteX1" fmla="*/ 164307 w 350044"/>
                    <a:gd name="connsiteY1" fmla="*/ 10124 h 119661"/>
                    <a:gd name="connsiteX2" fmla="*/ 0 w 350044"/>
                    <a:gd name="connsiteY2" fmla="*/ 119661 h 119661"/>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24546 h 129321"/>
                    <a:gd name="connsiteX1" fmla="*/ 164307 w 350044"/>
                    <a:gd name="connsiteY1" fmla="*/ 734 h 129321"/>
                    <a:gd name="connsiteX2" fmla="*/ 0 w 350044"/>
                    <a:gd name="connsiteY2" fmla="*/ 129321 h 129321"/>
                    <a:gd name="connsiteX0" fmla="*/ 350044 w 350044"/>
                    <a:gd name="connsiteY0" fmla="*/ 24747 h 129522"/>
                    <a:gd name="connsiteX1" fmla="*/ 164307 w 350044"/>
                    <a:gd name="connsiteY1" fmla="*/ 935 h 129522"/>
                    <a:gd name="connsiteX2" fmla="*/ 0 w 350044"/>
                    <a:gd name="connsiteY2" fmla="*/ 129522 h 129522"/>
                    <a:gd name="connsiteX0" fmla="*/ 345281 w 345281"/>
                    <a:gd name="connsiteY0" fmla="*/ 38695 h 129183"/>
                    <a:gd name="connsiteX1" fmla="*/ 164307 w 345281"/>
                    <a:gd name="connsiteY1" fmla="*/ 596 h 129183"/>
                    <a:gd name="connsiteX2" fmla="*/ 0 w 345281"/>
                    <a:gd name="connsiteY2" fmla="*/ 129183 h 129183"/>
                    <a:gd name="connsiteX0" fmla="*/ 345281 w 345281"/>
                    <a:gd name="connsiteY0" fmla="*/ 22465 h 112953"/>
                    <a:gd name="connsiteX1" fmla="*/ 166688 w 345281"/>
                    <a:gd name="connsiteY1" fmla="*/ 1034 h 112953"/>
                    <a:gd name="connsiteX2" fmla="*/ 0 w 345281"/>
                    <a:gd name="connsiteY2" fmla="*/ 112953 h 112953"/>
                    <a:gd name="connsiteX0" fmla="*/ 340518 w 340518"/>
                    <a:gd name="connsiteY0" fmla="*/ 22465 h 112953"/>
                    <a:gd name="connsiteX1" fmla="*/ 161925 w 340518"/>
                    <a:gd name="connsiteY1" fmla="*/ 1034 h 112953"/>
                    <a:gd name="connsiteX2" fmla="*/ 0 w 340518"/>
                    <a:gd name="connsiteY2" fmla="*/ 112953 h 112953"/>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7354 h 117842"/>
                    <a:gd name="connsiteX1" fmla="*/ 161925 w 340518"/>
                    <a:gd name="connsiteY1" fmla="*/ 5923 h 117842"/>
                    <a:gd name="connsiteX2" fmla="*/ 0 w 340518"/>
                    <a:gd name="connsiteY2" fmla="*/ 117842 h 117842"/>
                    <a:gd name="connsiteX0" fmla="*/ 340518 w 340518"/>
                    <a:gd name="connsiteY0" fmla="*/ 27354 h 117842"/>
                    <a:gd name="connsiteX1" fmla="*/ 161925 w 340518"/>
                    <a:gd name="connsiteY1" fmla="*/ 5923 h 117842"/>
                    <a:gd name="connsiteX2" fmla="*/ 0 w 340518"/>
                    <a:gd name="connsiteY2" fmla="*/ 117842 h 117842"/>
                  </a:gdLst>
                  <a:ahLst/>
                  <a:cxnLst>
                    <a:cxn ang="0">
                      <a:pos x="connsiteX0" y="connsiteY0"/>
                    </a:cxn>
                    <a:cxn ang="0">
                      <a:pos x="connsiteX1" y="connsiteY1"/>
                    </a:cxn>
                    <a:cxn ang="0">
                      <a:pos x="connsiteX2" y="connsiteY2"/>
                    </a:cxn>
                  </a:cxnLst>
                  <a:rect l="l" t="t" r="r" b="b"/>
                  <a:pathLst>
                    <a:path w="340518" h="117842">
                      <a:moveTo>
                        <a:pt x="340518" y="27354"/>
                      </a:moveTo>
                      <a:cubicBezTo>
                        <a:pt x="323849" y="13860"/>
                        <a:pt x="266700" y="-11540"/>
                        <a:pt x="161925" y="5923"/>
                      </a:cubicBezTo>
                      <a:cubicBezTo>
                        <a:pt x="30956" y="59104"/>
                        <a:pt x="26194" y="88474"/>
                        <a:pt x="0" y="117842"/>
                      </a:cubicBezTo>
                    </a:path>
                  </a:pathLst>
                </a:custGeom>
                <a:noFill/>
                <a:ln w="38100" cap="rnd">
                  <a:solidFill>
                    <a:schemeClr val="bg1">
                      <a:lumMod val="65000"/>
                      <a:lumOff val="35000"/>
                    </a:schemeClr>
                  </a:solidFill>
                  <a:miter lim="800000"/>
                  <a:headEnd/>
                  <a:tailEnd/>
                </a:ln>
              </p:spPr>
              <p:txBody>
                <a:bodyPr rtlCol="0" anchor="ctr"/>
                <a:lstStyle/>
                <a:p>
                  <a:pPr algn="ctr"/>
                  <a:endParaRPr lang="en-US"/>
                </a:p>
              </p:txBody>
            </p:sp>
            <p:sp>
              <p:nvSpPr>
                <p:cNvPr id="118" name="Freeform: Shape 117">
                  <a:extLst>
                    <a:ext uri="{FF2B5EF4-FFF2-40B4-BE49-F238E27FC236}">
                      <a16:creationId xmlns:a16="http://schemas.microsoft.com/office/drawing/2014/main" id="{4642CE9B-8534-53A4-9799-E7A0AA473C22}"/>
                    </a:ext>
                  </a:extLst>
                </p:cNvPr>
                <p:cNvSpPr/>
                <p:nvPr/>
              </p:nvSpPr>
              <p:spPr bwMode="auto">
                <a:xfrm rot="19869118">
                  <a:off x="6693447" y="5707512"/>
                  <a:ext cx="97734" cy="45719"/>
                </a:xfrm>
                <a:custGeom>
                  <a:avLst/>
                  <a:gdLst>
                    <a:gd name="connsiteX0" fmla="*/ 350044 w 350044"/>
                    <a:gd name="connsiteY0" fmla="*/ 4762 h 109537"/>
                    <a:gd name="connsiteX1" fmla="*/ 164307 w 350044"/>
                    <a:gd name="connsiteY1" fmla="*/ 0 h 109537"/>
                    <a:gd name="connsiteX2" fmla="*/ 0 w 350044"/>
                    <a:gd name="connsiteY2" fmla="*/ 109537 h 109537"/>
                    <a:gd name="connsiteX0" fmla="*/ 350044 w 350044"/>
                    <a:gd name="connsiteY0" fmla="*/ 4909 h 109684"/>
                    <a:gd name="connsiteX1" fmla="*/ 164307 w 350044"/>
                    <a:gd name="connsiteY1" fmla="*/ 147 h 109684"/>
                    <a:gd name="connsiteX2" fmla="*/ 0 w 350044"/>
                    <a:gd name="connsiteY2" fmla="*/ 109684 h 109684"/>
                    <a:gd name="connsiteX0" fmla="*/ 350044 w 350044"/>
                    <a:gd name="connsiteY0" fmla="*/ 14886 h 119661"/>
                    <a:gd name="connsiteX1" fmla="*/ 164307 w 350044"/>
                    <a:gd name="connsiteY1" fmla="*/ 10124 h 119661"/>
                    <a:gd name="connsiteX2" fmla="*/ 0 w 350044"/>
                    <a:gd name="connsiteY2" fmla="*/ 119661 h 119661"/>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30944 h 135719"/>
                    <a:gd name="connsiteX1" fmla="*/ 164307 w 350044"/>
                    <a:gd name="connsiteY1" fmla="*/ 7132 h 135719"/>
                    <a:gd name="connsiteX2" fmla="*/ 0 w 350044"/>
                    <a:gd name="connsiteY2" fmla="*/ 135719 h 135719"/>
                    <a:gd name="connsiteX0" fmla="*/ 350044 w 350044"/>
                    <a:gd name="connsiteY0" fmla="*/ 24546 h 129321"/>
                    <a:gd name="connsiteX1" fmla="*/ 164307 w 350044"/>
                    <a:gd name="connsiteY1" fmla="*/ 734 h 129321"/>
                    <a:gd name="connsiteX2" fmla="*/ 0 w 350044"/>
                    <a:gd name="connsiteY2" fmla="*/ 129321 h 129321"/>
                    <a:gd name="connsiteX0" fmla="*/ 350044 w 350044"/>
                    <a:gd name="connsiteY0" fmla="*/ 24747 h 129522"/>
                    <a:gd name="connsiteX1" fmla="*/ 164307 w 350044"/>
                    <a:gd name="connsiteY1" fmla="*/ 935 h 129522"/>
                    <a:gd name="connsiteX2" fmla="*/ 0 w 350044"/>
                    <a:gd name="connsiteY2" fmla="*/ 129522 h 129522"/>
                    <a:gd name="connsiteX0" fmla="*/ 345281 w 345281"/>
                    <a:gd name="connsiteY0" fmla="*/ 38695 h 129183"/>
                    <a:gd name="connsiteX1" fmla="*/ 164307 w 345281"/>
                    <a:gd name="connsiteY1" fmla="*/ 596 h 129183"/>
                    <a:gd name="connsiteX2" fmla="*/ 0 w 345281"/>
                    <a:gd name="connsiteY2" fmla="*/ 129183 h 129183"/>
                    <a:gd name="connsiteX0" fmla="*/ 345281 w 345281"/>
                    <a:gd name="connsiteY0" fmla="*/ 22465 h 112953"/>
                    <a:gd name="connsiteX1" fmla="*/ 166688 w 345281"/>
                    <a:gd name="connsiteY1" fmla="*/ 1034 h 112953"/>
                    <a:gd name="connsiteX2" fmla="*/ 0 w 345281"/>
                    <a:gd name="connsiteY2" fmla="*/ 112953 h 112953"/>
                    <a:gd name="connsiteX0" fmla="*/ 340518 w 340518"/>
                    <a:gd name="connsiteY0" fmla="*/ 22465 h 112953"/>
                    <a:gd name="connsiteX1" fmla="*/ 161925 w 340518"/>
                    <a:gd name="connsiteY1" fmla="*/ 1034 h 112953"/>
                    <a:gd name="connsiteX2" fmla="*/ 0 w 340518"/>
                    <a:gd name="connsiteY2" fmla="*/ 112953 h 112953"/>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6777 h 117265"/>
                    <a:gd name="connsiteX1" fmla="*/ 161925 w 340518"/>
                    <a:gd name="connsiteY1" fmla="*/ 5346 h 117265"/>
                    <a:gd name="connsiteX2" fmla="*/ 0 w 340518"/>
                    <a:gd name="connsiteY2" fmla="*/ 117265 h 117265"/>
                    <a:gd name="connsiteX0" fmla="*/ 340518 w 340518"/>
                    <a:gd name="connsiteY0" fmla="*/ 27354 h 117842"/>
                    <a:gd name="connsiteX1" fmla="*/ 161925 w 340518"/>
                    <a:gd name="connsiteY1" fmla="*/ 5923 h 117842"/>
                    <a:gd name="connsiteX2" fmla="*/ 0 w 340518"/>
                    <a:gd name="connsiteY2" fmla="*/ 117842 h 117842"/>
                    <a:gd name="connsiteX0" fmla="*/ 340518 w 340518"/>
                    <a:gd name="connsiteY0" fmla="*/ 27354 h 117842"/>
                    <a:gd name="connsiteX1" fmla="*/ 161925 w 340518"/>
                    <a:gd name="connsiteY1" fmla="*/ 5923 h 117842"/>
                    <a:gd name="connsiteX2" fmla="*/ 0 w 340518"/>
                    <a:gd name="connsiteY2" fmla="*/ 117842 h 117842"/>
                  </a:gdLst>
                  <a:ahLst/>
                  <a:cxnLst>
                    <a:cxn ang="0">
                      <a:pos x="connsiteX0" y="connsiteY0"/>
                    </a:cxn>
                    <a:cxn ang="0">
                      <a:pos x="connsiteX1" y="connsiteY1"/>
                    </a:cxn>
                    <a:cxn ang="0">
                      <a:pos x="connsiteX2" y="connsiteY2"/>
                    </a:cxn>
                  </a:cxnLst>
                  <a:rect l="l" t="t" r="r" b="b"/>
                  <a:pathLst>
                    <a:path w="340518" h="117842">
                      <a:moveTo>
                        <a:pt x="340518" y="27354"/>
                      </a:moveTo>
                      <a:cubicBezTo>
                        <a:pt x="323849" y="13860"/>
                        <a:pt x="266700" y="-11540"/>
                        <a:pt x="161925" y="5923"/>
                      </a:cubicBezTo>
                      <a:cubicBezTo>
                        <a:pt x="30956" y="59104"/>
                        <a:pt x="26194" y="88474"/>
                        <a:pt x="0" y="117842"/>
                      </a:cubicBezTo>
                    </a:path>
                  </a:pathLst>
                </a:custGeom>
                <a:noFill/>
                <a:ln w="38100" cap="rnd">
                  <a:solidFill>
                    <a:schemeClr val="bg1">
                      <a:lumMod val="65000"/>
                      <a:lumOff val="35000"/>
                    </a:schemeClr>
                  </a:solidFill>
                  <a:miter lim="800000"/>
                  <a:headEnd/>
                  <a:tailEnd/>
                </a:ln>
              </p:spPr>
              <p:txBody>
                <a:bodyPr rtlCol="0" anchor="ctr"/>
                <a:lstStyle/>
                <a:p>
                  <a:pPr algn="ctr"/>
                  <a:endParaRPr lang="en-US"/>
                </a:p>
              </p:txBody>
            </p:sp>
          </p:grpSp>
          <p:grpSp>
            <p:nvGrpSpPr>
              <p:cNvPr id="98" name="Group 97">
                <a:extLst>
                  <a:ext uri="{FF2B5EF4-FFF2-40B4-BE49-F238E27FC236}">
                    <a16:creationId xmlns:a16="http://schemas.microsoft.com/office/drawing/2014/main" id="{047C2449-C3DA-0CC2-01AB-1C51C6B5B2C9}"/>
                  </a:ext>
                </a:extLst>
              </p:cNvPr>
              <p:cNvGrpSpPr/>
              <p:nvPr/>
            </p:nvGrpSpPr>
            <p:grpSpPr>
              <a:xfrm rot="19590746">
                <a:off x="6581064" y="5785018"/>
                <a:ext cx="156300" cy="121430"/>
                <a:chOff x="6577606" y="5682478"/>
                <a:chExt cx="156300" cy="121430"/>
              </a:xfrm>
            </p:grpSpPr>
            <p:sp>
              <p:nvSpPr>
                <p:cNvPr id="96" name="Oval 95">
                  <a:extLst>
                    <a:ext uri="{FF2B5EF4-FFF2-40B4-BE49-F238E27FC236}">
                      <a16:creationId xmlns:a16="http://schemas.microsoft.com/office/drawing/2014/main" id="{EDB19513-A713-0062-6AC1-B2846DAE5D3B}"/>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7" name="Oval 96">
                  <a:extLst>
                    <a:ext uri="{FF2B5EF4-FFF2-40B4-BE49-F238E27FC236}">
                      <a16:creationId xmlns:a16="http://schemas.microsoft.com/office/drawing/2014/main" id="{314C19D5-6BD3-214E-3123-837D15BBF9DD}"/>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99" name="Group 98">
                <a:extLst>
                  <a:ext uri="{FF2B5EF4-FFF2-40B4-BE49-F238E27FC236}">
                    <a16:creationId xmlns:a16="http://schemas.microsoft.com/office/drawing/2014/main" id="{CEDB3D8B-805B-69B0-6109-5DDE41C44C61}"/>
                  </a:ext>
                </a:extLst>
              </p:cNvPr>
              <p:cNvGrpSpPr/>
              <p:nvPr/>
            </p:nvGrpSpPr>
            <p:grpSpPr>
              <a:xfrm rot="2882335">
                <a:off x="6655182" y="5946992"/>
                <a:ext cx="108687" cy="84439"/>
                <a:chOff x="6577606" y="5682478"/>
                <a:chExt cx="156300" cy="121430"/>
              </a:xfrm>
            </p:grpSpPr>
            <p:sp>
              <p:nvSpPr>
                <p:cNvPr id="100" name="Oval 99">
                  <a:extLst>
                    <a:ext uri="{FF2B5EF4-FFF2-40B4-BE49-F238E27FC236}">
                      <a16:creationId xmlns:a16="http://schemas.microsoft.com/office/drawing/2014/main" id="{C4C0A100-7ED8-66B8-1FAB-5824B73005E4}"/>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8E49384D-BACE-49CA-9F9F-922EF95AF42D}"/>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2" name="Group 101">
                <a:extLst>
                  <a:ext uri="{FF2B5EF4-FFF2-40B4-BE49-F238E27FC236}">
                    <a16:creationId xmlns:a16="http://schemas.microsoft.com/office/drawing/2014/main" id="{750AA1AD-43C3-51AA-9809-3A97F630B4A2}"/>
                  </a:ext>
                </a:extLst>
              </p:cNvPr>
              <p:cNvGrpSpPr/>
              <p:nvPr/>
            </p:nvGrpSpPr>
            <p:grpSpPr>
              <a:xfrm rot="2882335">
                <a:off x="6764293" y="5830327"/>
                <a:ext cx="108687" cy="84439"/>
                <a:chOff x="6577606" y="5682478"/>
                <a:chExt cx="156300" cy="121430"/>
              </a:xfrm>
            </p:grpSpPr>
            <p:sp>
              <p:nvSpPr>
                <p:cNvPr id="103" name="Oval 102">
                  <a:extLst>
                    <a:ext uri="{FF2B5EF4-FFF2-40B4-BE49-F238E27FC236}">
                      <a16:creationId xmlns:a16="http://schemas.microsoft.com/office/drawing/2014/main" id="{3422F71B-2F1B-7625-09AB-1EF1B69B13B5}"/>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4" name="Oval 103">
                  <a:extLst>
                    <a:ext uri="{FF2B5EF4-FFF2-40B4-BE49-F238E27FC236}">
                      <a16:creationId xmlns:a16="http://schemas.microsoft.com/office/drawing/2014/main" id="{629B6B31-788B-A617-18C7-DB8A5D246BF3}"/>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5" name="Group 104">
                <a:extLst>
                  <a:ext uri="{FF2B5EF4-FFF2-40B4-BE49-F238E27FC236}">
                    <a16:creationId xmlns:a16="http://schemas.microsoft.com/office/drawing/2014/main" id="{701A0EEC-6209-00D5-5EA0-705F46D52416}"/>
                  </a:ext>
                </a:extLst>
              </p:cNvPr>
              <p:cNvGrpSpPr/>
              <p:nvPr/>
            </p:nvGrpSpPr>
            <p:grpSpPr>
              <a:xfrm rot="14226747">
                <a:off x="6629490" y="5582865"/>
                <a:ext cx="108687" cy="84439"/>
                <a:chOff x="6577606" y="5682478"/>
                <a:chExt cx="156300" cy="121430"/>
              </a:xfrm>
            </p:grpSpPr>
            <p:sp>
              <p:nvSpPr>
                <p:cNvPr id="106" name="Oval 105">
                  <a:extLst>
                    <a:ext uri="{FF2B5EF4-FFF2-40B4-BE49-F238E27FC236}">
                      <a16:creationId xmlns:a16="http://schemas.microsoft.com/office/drawing/2014/main" id="{223ED9C0-7A00-86E2-888E-28D05E6B66F1}"/>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7" name="Oval 106">
                  <a:extLst>
                    <a:ext uri="{FF2B5EF4-FFF2-40B4-BE49-F238E27FC236}">
                      <a16:creationId xmlns:a16="http://schemas.microsoft.com/office/drawing/2014/main" id="{4988164A-034C-0FCC-1953-B676DFA153F6}"/>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8" name="Group 107">
                <a:extLst>
                  <a:ext uri="{FF2B5EF4-FFF2-40B4-BE49-F238E27FC236}">
                    <a16:creationId xmlns:a16="http://schemas.microsoft.com/office/drawing/2014/main" id="{64591063-B265-1325-D334-64A27D9C918C}"/>
                  </a:ext>
                </a:extLst>
              </p:cNvPr>
              <p:cNvGrpSpPr/>
              <p:nvPr/>
            </p:nvGrpSpPr>
            <p:grpSpPr>
              <a:xfrm rot="10800000">
                <a:off x="6396759" y="5709756"/>
                <a:ext cx="108687" cy="84439"/>
                <a:chOff x="6577606" y="5682478"/>
                <a:chExt cx="156300" cy="121430"/>
              </a:xfrm>
            </p:grpSpPr>
            <p:sp>
              <p:nvSpPr>
                <p:cNvPr id="109" name="Oval 108">
                  <a:extLst>
                    <a:ext uri="{FF2B5EF4-FFF2-40B4-BE49-F238E27FC236}">
                      <a16:creationId xmlns:a16="http://schemas.microsoft.com/office/drawing/2014/main" id="{EBB4DBE7-8FF4-71FC-B340-605E8AAF2641}"/>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0" name="Oval 109">
                  <a:extLst>
                    <a:ext uri="{FF2B5EF4-FFF2-40B4-BE49-F238E27FC236}">
                      <a16:creationId xmlns:a16="http://schemas.microsoft.com/office/drawing/2014/main" id="{FD0E8204-7666-62C9-11E8-D02B54284B76}"/>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11" name="Group 110">
                <a:extLst>
                  <a:ext uri="{FF2B5EF4-FFF2-40B4-BE49-F238E27FC236}">
                    <a16:creationId xmlns:a16="http://schemas.microsoft.com/office/drawing/2014/main" id="{4664088F-AA88-C379-A4B4-AD9E82E895FE}"/>
                  </a:ext>
                </a:extLst>
              </p:cNvPr>
              <p:cNvGrpSpPr/>
              <p:nvPr/>
            </p:nvGrpSpPr>
            <p:grpSpPr>
              <a:xfrm rot="10800000">
                <a:off x="6451849" y="5871422"/>
                <a:ext cx="108687" cy="84439"/>
                <a:chOff x="6577606" y="5682478"/>
                <a:chExt cx="156300" cy="121430"/>
              </a:xfrm>
            </p:grpSpPr>
            <p:sp>
              <p:nvSpPr>
                <p:cNvPr id="112" name="Oval 111">
                  <a:extLst>
                    <a:ext uri="{FF2B5EF4-FFF2-40B4-BE49-F238E27FC236}">
                      <a16:creationId xmlns:a16="http://schemas.microsoft.com/office/drawing/2014/main" id="{A2A69804-70E7-C121-AAA8-DA12E684D018}"/>
                    </a:ext>
                  </a:extLst>
                </p:cNvPr>
                <p:cNvSpPr/>
                <p:nvPr/>
              </p:nvSpPr>
              <p:spPr bwMode="auto">
                <a:xfrm>
                  <a:off x="6577606" y="5682478"/>
                  <a:ext cx="156300" cy="121430"/>
                </a:xfrm>
                <a:prstGeom prst="ellipse">
                  <a:avLst/>
                </a:pr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3" name="Oval 112">
                  <a:extLst>
                    <a:ext uri="{FF2B5EF4-FFF2-40B4-BE49-F238E27FC236}">
                      <a16:creationId xmlns:a16="http://schemas.microsoft.com/office/drawing/2014/main" id="{461B2837-32F7-C3D2-1947-6ADB0571C3D6}"/>
                    </a:ext>
                  </a:extLst>
                </p:cNvPr>
                <p:cNvSpPr/>
                <p:nvPr/>
              </p:nvSpPr>
              <p:spPr bwMode="auto">
                <a:xfrm>
                  <a:off x="6655756" y="5718571"/>
                  <a:ext cx="63385" cy="49244"/>
                </a:xfrm>
                <a:prstGeom prst="ellipse">
                  <a:avLst/>
                </a:pr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grpSp>
          <p:nvGrpSpPr>
            <p:cNvPr id="134" name="Group 133">
              <a:extLst>
                <a:ext uri="{FF2B5EF4-FFF2-40B4-BE49-F238E27FC236}">
                  <a16:creationId xmlns:a16="http://schemas.microsoft.com/office/drawing/2014/main" id="{D6472F4E-2F34-541D-2C1C-5E6D851E824F}"/>
                </a:ext>
              </a:extLst>
            </p:cNvPr>
            <p:cNvGrpSpPr/>
            <p:nvPr/>
          </p:nvGrpSpPr>
          <p:grpSpPr>
            <a:xfrm>
              <a:off x="7300313" y="2885731"/>
              <a:ext cx="403656" cy="486119"/>
              <a:chOff x="6411351" y="2975589"/>
              <a:chExt cx="460891" cy="555047"/>
            </a:xfrm>
          </p:grpSpPr>
          <p:sp>
            <p:nvSpPr>
              <p:cNvPr id="89" name="Graphic 87">
                <a:extLst>
                  <a:ext uri="{FF2B5EF4-FFF2-40B4-BE49-F238E27FC236}">
                    <a16:creationId xmlns:a16="http://schemas.microsoft.com/office/drawing/2014/main" id="{D82AE30C-C355-9E77-C85E-897615135888}"/>
                  </a:ext>
                </a:extLst>
              </p:cNvPr>
              <p:cNvSpPr/>
              <p:nvPr/>
            </p:nvSpPr>
            <p:spPr>
              <a:xfrm>
                <a:off x="6411351" y="2975589"/>
                <a:ext cx="460891" cy="555047"/>
              </a:xfrm>
              <a:custGeom>
                <a:avLst/>
                <a:gdLst>
                  <a:gd name="connsiteX0" fmla="*/ 617539 w 969839"/>
                  <a:gd name="connsiteY0" fmla="*/ 7084 h 1167968"/>
                  <a:gd name="connsiteX1" fmla="*/ 484920 w 969839"/>
                  <a:gd name="connsiteY1" fmla="*/ 41931 h 1167968"/>
                  <a:gd name="connsiteX2" fmla="*/ 352301 w 969839"/>
                  <a:gd name="connsiteY2" fmla="*/ 7084 h 1167968"/>
                  <a:gd name="connsiteX3" fmla="*/ 0 w 969839"/>
                  <a:gd name="connsiteY3" fmla="*/ 544256 h 1167968"/>
                  <a:gd name="connsiteX4" fmla="*/ 484920 w 969839"/>
                  <a:gd name="connsiteY4" fmla="*/ 1167969 h 1167968"/>
                  <a:gd name="connsiteX5" fmla="*/ 969840 w 969839"/>
                  <a:gd name="connsiteY5" fmla="*/ 544256 h 1167968"/>
                  <a:gd name="connsiteX6" fmla="*/ 617539 w 969839"/>
                  <a:gd name="connsiteY6" fmla="*/ 7084 h 1167968"/>
                  <a:gd name="connsiteX7" fmla="*/ 613597 w 969839"/>
                  <a:gd name="connsiteY7" fmla="*/ 165550 h 1167968"/>
                  <a:gd name="connsiteX8" fmla="*/ 741159 w 969839"/>
                  <a:gd name="connsiteY8" fmla="*/ 242534 h 1167968"/>
                  <a:gd name="connsiteX9" fmla="*/ 613597 w 969839"/>
                  <a:gd name="connsiteY9" fmla="*/ 231302 h 1167968"/>
                  <a:gd name="connsiteX10" fmla="*/ 613597 w 969839"/>
                  <a:gd name="connsiteY10" fmla="*/ 165550 h 1167968"/>
                  <a:gd name="connsiteX11" fmla="*/ 498978 w 969839"/>
                  <a:gd name="connsiteY11" fmla="*/ 139145 h 1167968"/>
                  <a:gd name="connsiteX12" fmla="*/ 585519 w 969839"/>
                  <a:gd name="connsiteY12" fmla="*/ 155992 h 1167968"/>
                  <a:gd name="connsiteX13" fmla="*/ 585519 w 969839"/>
                  <a:gd name="connsiteY13" fmla="*/ 229591 h 1167968"/>
                  <a:gd name="connsiteX14" fmla="*/ 498978 w 969839"/>
                  <a:gd name="connsiteY14" fmla="*/ 226765 h 1167968"/>
                  <a:gd name="connsiteX15" fmla="*/ 498978 w 969839"/>
                  <a:gd name="connsiteY15" fmla="*/ 139108 h 1167968"/>
                  <a:gd name="connsiteX16" fmla="*/ 383205 w 969839"/>
                  <a:gd name="connsiteY16" fmla="*/ 155992 h 1167968"/>
                  <a:gd name="connsiteX17" fmla="*/ 470862 w 969839"/>
                  <a:gd name="connsiteY17" fmla="*/ 139145 h 1167968"/>
                  <a:gd name="connsiteX18" fmla="*/ 470862 w 969839"/>
                  <a:gd name="connsiteY18" fmla="*/ 227360 h 1167968"/>
                  <a:gd name="connsiteX19" fmla="*/ 383205 w 969839"/>
                  <a:gd name="connsiteY19" fmla="*/ 230186 h 1167968"/>
                  <a:gd name="connsiteX20" fmla="*/ 383205 w 969839"/>
                  <a:gd name="connsiteY20" fmla="*/ 156030 h 1167968"/>
                  <a:gd name="connsiteX21" fmla="*/ 355127 w 969839"/>
                  <a:gd name="connsiteY21" fmla="*/ 165550 h 1167968"/>
                  <a:gd name="connsiteX22" fmla="*/ 355127 w 969839"/>
                  <a:gd name="connsiteY22" fmla="*/ 231860 h 1167968"/>
                  <a:gd name="connsiteX23" fmla="*/ 227565 w 969839"/>
                  <a:gd name="connsiteY23" fmla="*/ 244207 h 1167968"/>
                  <a:gd name="connsiteX24" fmla="*/ 355127 w 969839"/>
                  <a:gd name="connsiteY24" fmla="*/ 165550 h 1167968"/>
                  <a:gd name="connsiteX25" fmla="*/ 764179 w 969839"/>
                  <a:gd name="connsiteY25" fmla="*/ 882536 h 1167968"/>
                  <a:gd name="connsiteX26" fmla="*/ 752948 w 969839"/>
                  <a:gd name="connsiteY26" fmla="*/ 893767 h 1167968"/>
                  <a:gd name="connsiteX27" fmla="*/ 484920 w 969839"/>
                  <a:gd name="connsiteY27" fmla="*/ 996597 h 1167968"/>
                  <a:gd name="connsiteX28" fmla="*/ 205660 w 969839"/>
                  <a:gd name="connsiteY28" fmla="*/ 882536 h 1167968"/>
                  <a:gd name="connsiteX29" fmla="*/ 203987 w 969839"/>
                  <a:gd name="connsiteY29" fmla="*/ 855015 h 1167968"/>
                  <a:gd name="connsiteX30" fmla="*/ 218603 w 969839"/>
                  <a:gd name="connsiteY30" fmla="*/ 774090 h 1167968"/>
                  <a:gd name="connsiteX31" fmla="*/ 232660 w 969839"/>
                  <a:gd name="connsiteY31" fmla="*/ 744301 h 1167968"/>
                  <a:gd name="connsiteX32" fmla="*/ 367511 w 969839"/>
                  <a:gd name="connsiteY32" fmla="*/ 625181 h 1167968"/>
                  <a:gd name="connsiteX33" fmla="*/ 484957 w 969839"/>
                  <a:gd name="connsiteY33" fmla="*/ 602161 h 1167968"/>
                  <a:gd name="connsiteX34" fmla="*/ 602403 w 969839"/>
                  <a:gd name="connsiteY34" fmla="*/ 625181 h 1167968"/>
                  <a:gd name="connsiteX35" fmla="*/ 737254 w 969839"/>
                  <a:gd name="connsiteY35" fmla="*/ 743743 h 1167968"/>
                  <a:gd name="connsiteX36" fmla="*/ 751312 w 969839"/>
                  <a:gd name="connsiteY36" fmla="*/ 774090 h 1167968"/>
                  <a:gd name="connsiteX37" fmla="*/ 765927 w 969839"/>
                  <a:gd name="connsiteY37" fmla="*/ 855015 h 1167968"/>
                  <a:gd name="connsiteX38" fmla="*/ 764254 w 969839"/>
                  <a:gd name="connsiteY38" fmla="*/ 882536 h 1167968"/>
                  <a:gd name="connsiteX39" fmla="*/ 420879 w 969839"/>
                  <a:gd name="connsiteY39" fmla="*/ 507735 h 1167968"/>
                  <a:gd name="connsiteX40" fmla="*/ 484920 w 969839"/>
                  <a:gd name="connsiteY40" fmla="*/ 539198 h 1167968"/>
                  <a:gd name="connsiteX41" fmla="*/ 548961 w 969839"/>
                  <a:gd name="connsiteY41" fmla="*/ 507735 h 1167968"/>
                  <a:gd name="connsiteX42" fmla="*/ 547845 w 969839"/>
                  <a:gd name="connsiteY42" fmla="*/ 425694 h 1167968"/>
                  <a:gd name="connsiteX43" fmla="*/ 559077 w 969839"/>
                  <a:gd name="connsiteY43" fmla="*/ 407136 h 1167968"/>
                  <a:gd name="connsiteX44" fmla="*/ 635502 w 969839"/>
                  <a:gd name="connsiteY44" fmla="*/ 375674 h 1167968"/>
                  <a:gd name="connsiteX45" fmla="*/ 648407 w 969839"/>
                  <a:gd name="connsiteY45" fmla="*/ 376789 h 1167968"/>
                  <a:gd name="connsiteX46" fmla="*/ 760795 w 969839"/>
                  <a:gd name="connsiteY46" fmla="*/ 450388 h 1167968"/>
                  <a:gd name="connsiteX47" fmla="*/ 610771 w 969839"/>
                  <a:gd name="connsiteY47" fmla="*/ 598181 h 1167968"/>
                  <a:gd name="connsiteX48" fmla="*/ 484920 w 969839"/>
                  <a:gd name="connsiteY48" fmla="*/ 574008 h 1167968"/>
                  <a:gd name="connsiteX49" fmla="*/ 359069 w 969839"/>
                  <a:gd name="connsiteY49" fmla="*/ 598181 h 1167968"/>
                  <a:gd name="connsiteX50" fmla="*/ 209045 w 969839"/>
                  <a:gd name="connsiteY50" fmla="*/ 450388 h 1167968"/>
                  <a:gd name="connsiteX51" fmla="*/ 321433 w 969839"/>
                  <a:gd name="connsiteY51" fmla="*/ 376789 h 1167968"/>
                  <a:gd name="connsiteX52" fmla="*/ 334338 w 969839"/>
                  <a:gd name="connsiteY52" fmla="*/ 375674 h 1167968"/>
                  <a:gd name="connsiteX53" fmla="*/ 410763 w 969839"/>
                  <a:gd name="connsiteY53" fmla="*/ 407136 h 1167968"/>
                  <a:gd name="connsiteX54" fmla="*/ 421995 w 969839"/>
                  <a:gd name="connsiteY54" fmla="*/ 424541 h 1167968"/>
                  <a:gd name="connsiteX55" fmla="*/ 420879 w 969839"/>
                  <a:gd name="connsiteY55" fmla="*/ 507698 h 1167968"/>
                  <a:gd name="connsiteX56" fmla="*/ 737775 w 969839"/>
                  <a:gd name="connsiteY56" fmla="*/ 545966 h 1167968"/>
                  <a:gd name="connsiteX57" fmla="*/ 709696 w 969839"/>
                  <a:gd name="connsiteY57" fmla="*/ 517888 h 1167968"/>
                  <a:gd name="connsiteX58" fmla="*/ 737775 w 969839"/>
                  <a:gd name="connsiteY58" fmla="*/ 489810 h 1167968"/>
                  <a:gd name="connsiteX59" fmla="*/ 765853 w 969839"/>
                  <a:gd name="connsiteY59" fmla="*/ 517888 h 1167968"/>
                  <a:gd name="connsiteX60" fmla="*/ 737775 w 969839"/>
                  <a:gd name="connsiteY60" fmla="*/ 545966 h 1167968"/>
                  <a:gd name="connsiteX61" fmla="*/ 777121 w 969839"/>
                  <a:gd name="connsiteY61" fmla="*/ 601008 h 1167968"/>
                  <a:gd name="connsiteX62" fmla="*/ 760274 w 969839"/>
                  <a:gd name="connsiteY62" fmla="*/ 617855 h 1167968"/>
                  <a:gd name="connsiteX63" fmla="*/ 743985 w 969839"/>
                  <a:gd name="connsiteY63" fmla="*/ 601008 h 1167968"/>
                  <a:gd name="connsiteX64" fmla="*/ 760274 w 969839"/>
                  <a:gd name="connsiteY64" fmla="*/ 584161 h 1167968"/>
                  <a:gd name="connsiteX65" fmla="*/ 777121 w 969839"/>
                  <a:gd name="connsiteY65" fmla="*/ 601008 h 1167968"/>
                  <a:gd name="connsiteX66" fmla="*/ 692812 w 969839"/>
                  <a:gd name="connsiteY66" fmla="*/ 605508 h 1167968"/>
                  <a:gd name="connsiteX67" fmla="*/ 671465 w 969839"/>
                  <a:gd name="connsiteY67" fmla="*/ 627412 h 1167968"/>
                  <a:gd name="connsiteX68" fmla="*/ 663580 w 969839"/>
                  <a:gd name="connsiteY68" fmla="*/ 625739 h 1167968"/>
                  <a:gd name="connsiteX69" fmla="*/ 657407 w 969839"/>
                  <a:gd name="connsiteY69" fmla="*/ 621797 h 1167968"/>
                  <a:gd name="connsiteX70" fmla="*/ 650118 w 969839"/>
                  <a:gd name="connsiteY70" fmla="*/ 605508 h 1167968"/>
                  <a:gd name="connsiteX71" fmla="*/ 671465 w 969839"/>
                  <a:gd name="connsiteY71" fmla="*/ 584161 h 1167968"/>
                  <a:gd name="connsiteX72" fmla="*/ 692812 w 969839"/>
                  <a:gd name="connsiteY72" fmla="*/ 605508 h 1167968"/>
                  <a:gd name="connsiteX73" fmla="*/ 319722 w 969839"/>
                  <a:gd name="connsiteY73" fmla="*/ 605508 h 1167968"/>
                  <a:gd name="connsiteX74" fmla="*/ 312433 w 969839"/>
                  <a:gd name="connsiteY74" fmla="*/ 621797 h 1167968"/>
                  <a:gd name="connsiteX75" fmla="*/ 306259 w 969839"/>
                  <a:gd name="connsiteY75" fmla="*/ 625739 h 1167968"/>
                  <a:gd name="connsiteX76" fmla="*/ 298375 w 969839"/>
                  <a:gd name="connsiteY76" fmla="*/ 627412 h 1167968"/>
                  <a:gd name="connsiteX77" fmla="*/ 277028 w 969839"/>
                  <a:gd name="connsiteY77" fmla="*/ 605508 h 1167968"/>
                  <a:gd name="connsiteX78" fmla="*/ 298375 w 969839"/>
                  <a:gd name="connsiteY78" fmla="*/ 584161 h 1167968"/>
                  <a:gd name="connsiteX79" fmla="*/ 319722 w 969839"/>
                  <a:gd name="connsiteY79" fmla="*/ 605508 h 1167968"/>
                  <a:gd name="connsiteX80" fmla="*/ 232065 w 969839"/>
                  <a:gd name="connsiteY80" fmla="*/ 489772 h 1167968"/>
                  <a:gd name="connsiteX81" fmla="*/ 260144 w 969839"/>
                  <a:gd name="connsiteY81" fmla="*/ 517851 h 1167968"/>
                  <a:gd name="connsiteX82" fmla="*/ 232065 w 969839"/>
                  <a:gd name="connsiteY82" fmla="*/ 545929 h 1167968"/>
                  <a:gd name="connsiteX83" fmla="*/ 203987 w 969839"/>
                  <a:gd name="connsiteY83" fmla="*/ 517851 h 1167968"/>
                  <a:gd name="connsiteX84" fmla="*/ 232065 w 969839"/>
                  <a:gd name="connsiteY84" fmla="*/ 489772 h 1167968"/>
                  <a:gd name="connsiteX85" fmla="*/ 209603 w 969839"/>
                  <a:gd name="connsiteY85" fmla="*/ 584161 h 1167968"/>
                  <a:gd name="connsiteX86" fmla="*/ 225892 w 969839"/>
                  <a:gd name="connsiteY86" fmla="*/ 601008 h 1167968"/>
                  <a:gd name="connsiteX87" fmla="*/ 209603 w 969839"/>
                  <a:gd name="connsiteY87" fmla="*/ 617855 h 1167968"/>
                  <a:gd name="connsiteX88" fmla="*/ 192756 w 969839"/>
                  <a:gd name="connsiteY88" fmla="*/ 601008 h 1167968"/>
                  <a:gd name="connsiteX89" fmla="*/ 209603 w 969839"/>
                  <a:gd name="connsiteY89" fmla="*/ 584161 h 1167968"/>
                  <a:gd name="connsiteX90" fmla="*/ 769237 w 969839"/>
                  <a:gd name="connsiteY90" fmla="*/ 744858 h 1167968"/>
                  <a:gd name="connsiteX91" fmla="*/ 769237 w 969839"/>
                  <a:gd name="connsiteY91" fmla="*/ 743743 h 1167968"/>
                  <a:gd name="connsiteX92" fmla="*/ 774853 w 969839"/>
                  <a:gd name="connsiteY92" fmla="*/ 733627 h 1167968"/>
                  <a:gd name="connsiteX93" fmla="*/ 782142 w 969839"/>
                  <a:gd name="connsiteY93" fmla="*/ 718454 h 1167968"/>
                  <a:gd name="connsiteX94" fmla="*/ 796758 w 969839"/>
                  <a:gd name="connsiteY94" fmla="*/ 681375 h 1167968"/>
                  <a:gd name="connsiteX95" fmla="*/ 806316 w 969839"/>
                  <a:gd name="connsiteY95" fmla="*/ 648239 h 1167968"/>
                  <a:gd name="connsiteX96" fmla="*/ 812489 w 969839"/>
                  <a:gd name="connsiteY96" fmla="*/ 616218 h 1167968"/>
                  <a:gd name="connsiteX97" fmla="*/ 816989 w 969839"/>
                  <a:gd name="connsiteY97" fmla="*/ 567351 h 1167968"/>
                  <a:gd name="connsiteX98" fmla="*/ 815316 w 969839"/>
                  <a:gd name="connsiteY98" fmla="*/ 532504 h 1167968"/>
                  <a:gd name="connsiteX99" fmla="*/ 814758 w 969839"/>
                  <a:gd name="connsiteY99" fmla="*/ 526888 h 1167968"/>
                  <a:gd name="connsiteX100" fmla="*/ 809700 w 969839"/>
                  <a:gd name="connsiteY100" fmla="*/ 496541 h 1167968"/>
                  <a:gd name="connsiteX101" fmla="*/ 800700 w 969839"/>
                  <a:gd name="connsiteY101" fmla="*/ 467868 h 1167968"/>
                  <a:gd name="connsiteX102" fmla="*/ 788911 w 969839"/>
                  <a:gd name="connsiteY102" fmla="*/ 442578 h 1167968"/>
                  <a:gd name="connsiteX103" fmla="*/ 651791 w 969839"/>
                  <a:gd name="connsiteY103" fmla="*/ 348748 h 1167968"/>
                  <a:gd name="connsiteX104" fmla="*/ 635502 w 969839"/>
                  <a:gd name="connsiteY104" fmla="*/ 347632 h 1167968"/>
                  <a:gd name="connsiteX105" fmla="*/ 522556 w 969839"/>
                  <a:gd name="connsiteY105" fmla="*/ 436963 h 1167968"/>
                  <a:gd name="connsiteX106" fmla="*/ 484920 w 969839"/>
                  <a:gd name="connsiteY106" fmla="*/ 511119 h 1167968"/>
                  <a:gd name="connsiteX107" fmla="*/ 447284 w 969839"/>
                  <a:gd name="connsiteY107" fmla="*/ 436963 h 1167968"/>
                  <a:gd name="connsiteX108" fmla="*/ 334338 w 969839"/>
                  <a:gd name="connsiteY108" fmla="*/ 347632 h 1167968"/>
                  <a:gd name="connsiteX109" fmla="*/ 318049 w 969839"/>
                  <a:gd name="connsiteY109" fmla="*/ 348748 h 1167968"/>
                  <a:gd name="connsiteX110" fmla="*/ 180929 w 969839"/>
                  <a:gd name="connsiteY110" fmla="*/ 442578 h 1167968"/>
                  <a:gd name="connsiteX111" fmla="*/ 152851 w 969839"/>
                  <a:gd name="connsiteY111" fmla="*/ 567313 h 1167968"/>
                  <a:gd name="connsiteX112" fmla="*/ 200603 w 969839"/>
                  <a:gd name="connsiteY112" fmla="*/ 744301 h 1167968"/>
                  <a:gd name="connsiteX113" fmla="*/ 176429 w 969839"/>
                  <a:gd name="connsiteY113" fmla="*/ 847131 h 1167968"/>
                  <a:gd name="connsiteX114" fmla="*/ 56752 w 969839"/>
                  <a:gd name="connsiteY114" fmla="*/ 545966 h 1167968"/>
                  <a:gd name="connsiteX115" fmla="*/ 180371 w 969839"/>
                  <a:gd name="connsiteY115" fmla="*/ 293670 h 1167968"/>
                  <a:gd name="connsiteX116" fmla="*/ 194429 w 969839"/>
                  <a:gd name="connsiteY116" fmla="*/ 277938 h 1167968"/>
                  <a:gd name="connsiteX117" fmla="*/ 774295 w 969839"/>
                  <a:gd name="connsiteY117" fmla="*/ 275707 h 1167968"/>
                  <a:gd name="connsiteX118" fmla="*/ 913088 w 969839"/>
                  <a:gd name="connsiteY118" fmla="*/ 545966 h 1167968"/>
                  <a:gd name="connsiteX119" fmla="*/ 793411 w 969839"/>
                  <a:gd name="connsiteY119" fmla="*/ 847131 h 1167968"/>
                  <a:gd name="connsiteX120" fmla="*/ 769237 w 969839"/>
                  <a:gd name="connsiteY120" fmla="*/ 744858 h 1167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969839" h="1167968">
                    <a:moveTo>
                      <a:pt x="617539" y="7084"/>
                    </a:moveTo>
                    <a:cubicBezTo>
                      <a:pt x="555172" y="-10916"/>
                      <a:pt x="515267" y="7084"/>
                      <a:pt x="484920" y="41931"/>
                    </a:cubicBezTo>
                    <a:cubicBezTo>
                      <a:pt x="454573" y="7084"/>
                      <a:pt x="414668" y="-10879"/>
                      <a:pt x="352301" y="7084"/>
                    </a:cubicBezTo>
                    <a:cubicBezTo>
                      <a:pt x="216334" y="45873"/>
                      <a:pt x="0" y="243091"/>
                      <a:pt x="0" y="544256"/>
                    </a:cubicBezTo>
                    <a:cubicBezTo>
                      <a:pt x="0" y="933077"/>
                      <a:pt x="251181" y="1167969"/>
                      <a:pt x="484920" y="1167969"/>
                    </a:cubicBezTo>
                    <a:cubicBezTo>
                      <a:pt x="718659" y="1167969"/>
                      <a:pt x="969840" y="933077"/>
                      <a:pt x="969840" y="544256"/>
                    </a:cubicBezTo>
                    <a:cubicBezTo>
                      <a:pt x="969840" y="243091"/>
                      <a:pt x="753506" y="45836"/>
                      <a:pt x="617539" y="7084"/>
                    </a:cubicBezTo>
                    <a:close/>
                    <a:moveTo>
                      <a:pt x="613597" y="165550"/>
                    </a:moveTo>
                    <a:cubicBezTo>
                      <a:pt x="663618" y="184108"/>
                      <a:pt x="705754" y="211071"/>
                      <a:pt x="741159" y="242534"/>
                    </a:cubicBezTo>
                    <a:cubicBezTo>
                      <a:pt x="698465" y="236918"/>
                      <a:pt x="655733" y="233534"/>
                      <a:pt x="613597" y="231302"/>
                    </a:cubicBezTo>
                    <a:lnTo>
                      <a:pt x="613597" y="165550"/>
                    </a:lnTo>
                    <a:close/>
                    <a:moveTo>
                      <a:pt x="498978" y="139145"/>
                    </a:moveTo>
                    <a:cubicBezTo>
                      <a:pt x="530440" y="141972"/>
                      <a:pt x="559114" y="147588"/>
                      <a:pt x="585519" y="155992"/>
                    </a:cubicBezTo>
                    <a:lnTo>
                      <a:pt x="585519" y="229591"/>
                    </a:lnTo>
                    <a:cubicBezTo>
                      <a:pt x="556883" y="227918"/>
                      <a:pt x="527651" y="226765"/>
                      <a:pt x="498978" y="226765"/>
                    </a:cubicBezTo>
                    <a:lnTo>
                      <a:pt x="498978" y="139108"/>
                    </a:lnTo>
                    <a:close/>
                    <a:moveTo>
                      <a:pt x="383205" y="155992"/>
                    </a:moveTo>
                    <a:cubicBezTo>
                      <a:pt x="410168" y="148108"/>
                      <a:pt x="439399" y="141935"/>
                      <a:pt x="470862" y="139145"/>
                    </a:cubicBezTo>
                    <a:lnTo>
                      <a:pt x="470862" y="227360"/>
                    </a:lnTo>
                    <a:cubicBezTo>
                      <a:pt x="441631" y="227360"/>
                      <a:pt x="412437" y="227918"/>
                      <a:pt x="383205" y="230186"/>
                    </a:cubicBezTo>
                    <a:lnTo>
                      <a:pt x="383205" y="156030"/>
                    </a:lnTo>
                    <a:close/>
                    <a:moveTo>
                      <a:pt x="355127" y="165550"/>
                    </a:moveTo>
                    <a:lnTo>
                      <a:pt x="355127" y="231860"/>
                    </a:lnTo>
                    <a:cubicBezTo>
                      <a:pt x="312433" y="234091"/>
                      <a:pt x="269702" y="238591"/>
                      <a:pt x="227565" y="244207"/>
                    </a:cubicBezTo>
                    <a:cubicBezTo>
                      <a:pt x="262970" y="212186"/>
                      <a:pt x="305106" y="184629"/>
                      <a:pt x="355127" y="165550"/>
                    </a:cubicBezTo>
                    <a:close/>
                    <a:moveTo>
                      <a:pt x="764179" y="882536"/>
                    </a:moveTo>
                    <a:cubicBezTo>
                      <a:pt x="760237" y="886478"/>
                      <a:pt x="756890" y="890420"/>
                      <a:pt x="752948" y="893767"/>
                    </a:cubicBezTo>
                    <a:cubicBezTo>
                      <a:pt x="679349" y="965692"/>
                      <a:pt x="588308" y="996597"/>
                      <a:pt x="484920" y="996597"/>
                    </a:cubicBezTo>
                    <a:cubicBezTo>
                      <a:pt x="376474" y="996597"/>
                      <a:pt x="281528" y="962308"/>
                      <a:pt x="205660" y="882536"/>
                    </a:cubicBezTo>
                    <a:cubicBezTo>
                      <a:pt x="204545" y="873536"/>
                      <a:pt x="203987" y="864573"/>
                      <a:pt x="203987" y="855015"/>
                    </a:cubicBezTo>
                    <a:cubicBezTo>
                      <a:pt x="203987" y="826937"/>
                      <a:pt x="209045" y="799379"/>
                      <a:pt x="218603" y="774090"/>
                    </a:cubicBezTo>
                    <a:cubicBezTo>
                      <a:pt x="222545" y="763974"/>
                      <a:pt x="227045" y="753858"/>
                      <a:pt x="232660" y="744301"/>
                    </a:cubicBezTo>
                    <a:cubicBezTo>
                      <a:pt x="260739" y="692049"/>
                      <a:pt x="308528" y="649355"/>
                      <a:pt x="367511" y="625181"/>
                    </a:cubicBezTo>
                    <a:cubicBezTo>
                      <a:pt x="403474" y="610565"/>
                      <a:pt x="442821" y="602161"/>
                      <a:pt x="484957" y="602161"/>
                    </a:cubicBezTo>
                    <a:cubicBezTo>
                      <a:pt x="527093" y="602161"/>
                      <a:pt x="566440" y="610603"/>
                      <a:pt x="602403" y="625181"/>
                    </a:cubicBezTo>
                    <a:cubicBezTo>
                      <a:pt x="660828" y="649355"/>
                      <a:pt x="708618" y="691491"/>
                      <a:pt x="737254" y="743743"/>
                    </a:cubicBezTo>
                    <a:cubicBezTo>
                      <a:pt x="742870" y="753301"/>
                      <a:pt x="747370" y="763416"/>
                      <a:pt x="751312" y="774090"/>
                    </a:cubicBezTo>
                    <a:cubicBezTo>
                      <a:pt x="760869" y="799379"/>
                      <a:pt x="765927" y="826899"/>
                      <a:pt x="765927" y="855015"/>
                    </a:cubicBezTo>
                    <a:cubicBezTo>
                      <a:pt x="765927" y="864573"/>
                      <a:pt x="765369" y="873573"/>
                      <a:pt x="764254" y="882536"/>
                    </a:cubicBezTo>
                    <a:close/>
                    <a:moveTo>
                      <a:pt x="420879" y="507735"/>
                    </a:moveTo>
                    <a:cubicBezTo>
                      <a:pt x="428168" y="519524"/>
                      <a:pt x="446168" y="539198"/>
                      <a:pt x="484920" y="539198"/>
                    </a:cubicBezTo>
                    <a:cubicBezTo>
                      <a:pt x="523672" y="539198"/>
                      <a:pt x="541672" y="519524"/>
                      <a:pt x="548961" y="507735"/>
                    </a:cubicBezTo>
                    <a:cubicBezTo>
                      <a:pt x="563019" y="485272"/>
                      <a:pt x="562461" y="453810"/>
                      <a:pt x="547845" y="425694"/>
                    </a:cubicBezTo>
                    <a:cubicBezTo>
                      <a:pt x="547845" y="424021"/>
                      <a:pt x="549519" y="416694"/>
                      <a:pt x="559077" y="407136"/>
                    </a:cubicBezTo>
                    <a:cubicBezTo>
                      <a:pt x="573135" y="391963"/>
                      <a:pt x="600097" y="375674"/>
                      <a:pt x="635502" y="375674"/>
                    </a:cubicBezTo>
                    <a:cubicBezTo>
                      <a:pt x="639444" y="375674"/>
                      <a:pt x="643944" y="376231"/>
                      <a:pt x="648407" y="376789"/>
                    </a:cubicBezTo>
                    <a:cubicBezTo>
                      <a:pt x="688870" y="381289"/>
                      <a:pt x="733237" y="403752"/>
                      <a:pt x="760795" y="450388"/>
                    </a:cubicBezTo>
                    <a:cubicBezTo>
                      <a:pt x="682138" y="475677"/>
                      <a:pt x="634944" y="531871"/>
                      <a:pt x="610771" y="598181"/>
                    </a:cubicBezTo>
                    <a:cubicBezTo>
                      <a:pt x="572577" y="582450"/>
                      <a:pt x="529845" y="574008"/>
                      <a:pt x="484920" y="574008"/>
                    </a:cubicBezTo>
                    <a:cubicBezTo>
                      <a:pt x="439994" y="574008"/>
                      <a:pt x="397263" y="582450"/>
                      <a:pt x="359069" y="598181"/>
                    </a:cubicBezTo>
                    <a:cubicBezTo>
                      <a:pt x="334896" y="531871"/>
                      <a:pt x="287702" y="475677"/>
                      <a:pt x="209045" y="450388"/>
                    </a:cubicBezTo>
                    <a:cubicBezTo>
                      <a:pt x="233218" y="408810"/>
                      <a:pt x="274239" y="382405"/>
                      <a:pt x="321433" y="376789"/>
                    </a:cubicBezTo>
                    <a:cubicBezTo>
                      <a:pt x="325933" y="376231"/>
                      <a:pt x="330433" y="375674"/>
                      <a:pt x="334338" y="375674"/>
                    </a:cubicBezTo>
                    <a:cubicBezTo>
                      <a:pt x="369743" y="375674"/>
                      <a:pt x="397263" y="391963"/>
                      <a:pt x="410763" y="407136"/>
                    </a:cubicBezTo>
                    <a:cubicBezTo>
                      <a:pt x="420321" y="416694"/>
                      <a:pt x="421995" y="423983"/>
                      <a:pt x="421995" y="424541"/>
                    </a:cubicBezTo>
                    <a:cubicBezTo>
                      <a:pt x="407379" y="453773"/>
                      <a:pt x="406821" y="485235"/>
                      <a:pt x="420879" y="507698"/>
                    </a:cubicBezTo>
                    <a:close/>
                    <a:moveTo>
                      <a:pt x="737775" y="545966"/>
                    </a:moveTo>
                    <a:cubicBezTo>
                      <a:pt x="722043" y="545966"/>
                      <a:pt x="709696" y="533619"/>
                      <a:pt x="709696" y="517888"/>
                    </a:cubicBezTo>
                    <a:cubicBezTo>
                      <a:pt x="709696" y="502157"/>
                      <a:pt x="722043" y="489810"/>
                      <a:pt x="737775" y="489810"/>
                    </a:cubicBezTo>
                    <a:cubicBezTo>
                      <a:pt x="753506" y="489810"/>
                      <a:pt x="765853" y="502157"/>
                      <a:pt x="765853" y="517888"/>
                    </a:cubicBezTo>
                    <a:cubicBezTo>
                      <a:pt x="765853" y="533619"/>
                      <a:pt x="753506" y="545966"/>
                      <a:pt x="737775" y="545966"/>
                    </a:cubicBezTo>
                    <a:close/>
                    <a:moveTo>
                      <a:pt x="777121" y="601008"/>
                    </a:moveTo>
                    <a:cubicBezTo>
                      <a:pt x="777121" y="610008"/>
                      <a:pt x="769832" y="617855"/>
                      <a:pt x="760274" y="617855"/>
                    </a:cubicBezTo>
                    <a:cubicBezTo>
                      <a:pt x="751274" y="617855"/>
                      <a:pt x="743985" y="610008"/>
                      <a:pt x="743985" y="601008"/>
                    </a:cubicBezTo>
                    <a:cubicBezTo>
                      <a:pt x="743985" y="591450"/>
                      <a:pt x="751274" y="584161"/>
                      <a:pt x="760274" y="584161"/>
                    </a:cubicBezTo>
                    <a:cubicBezTo>
                      <a:pt x="769832" y="584161"/>
                      <a:pt x="777121" y="591450"/>
                      <a:pt x="777121" y="601008"/>
                    </a:cubicBezTo>
                    <a:close/>
                    <a:moveTo>
                      <a:pt x="692812" y="605508"/>
                    </a:moveTo>
                    <a:cubicBezTo>
                      <a:pt x="692812" y="617297"/>
                      <a:pt x="683254" y="627412"/>
                      <a:pt x="671465" y="627412"/>
                    </a:cubicBezTo>
                    <a:cubicBezTo>
                      <a:pt x="668638" y="627412"/>
                      <a:pt x="665849" y="626855"/>
                      <a:pt x="663580" y="625739"/>
                    </a:cubicBezTo>
                    <a:cubicBezTo>
                      <a:pt x="661349" y="625181"/>
                      <a:pt x="659081" y="623508"/>
                      <a:pt x="657407" y="621797"/>
                    </a:cubicBezTo>
                    <a:cubicBezTo>
                      <a:pt x="652907" y="617855"/>
                      <a:pt x="650118" y="611681"/>
                      <a:pt x="650118" y="605508"/>
                    </a:cubicBezTo>
                    <a:cubicBezTo>
                      <a:pt x="650118" y="593718"/>
                      <a:pt x="659676" y="584161"/>
                      <a:pt x="671465" y="584161"/>
                    </a:cubicBezTo>
                    <a:cubicBezTo>
                      <a:pt x="683254" y="584161"/>
                      <a:pt x="692812" y="593718"/>
                      <a:pt x="692812" y="605508"/>
                    </a:cubicBezTo>
                    <a:close/>
                    <a:moveTo>
                      <a:pt x="319722" y="605508"/>
                    </a:moveTo>
                    <a:cubicBezTo>
                      <a:pt x="319722" y="611681"/>
                      <a:pt x="316896" y="617855"/>
                      <a:pt x="312433" y="621797"/>
                    </a:cubicBezTo>
                    <a:cubicBezTo>
                      <a:pt x="310759" y="623470"/>
                      <a:pt x="308491" y="625181"/>
                      <a:pt x="306259" y="625739"/>
                    </a:cubicBezTo>
                    <a:cubicBezTo>
                      <a:pt x="304028" y="626855"/>
                      <a:pt x="301202" y="627412"/>
                      <a:pt x="298375" y="627412"/>
                    </a:cubicBezTo>
                    <a:cubicBezTo>
                      <a:pt x="286586" y="627412"/>
                      <a:pt x="277028" y="617297"/>
                      <a:pt x="277028" y="605508"/>
                    </a:cubicBezTo>
                    <a:cubicBezTo>
                      <a:pt x="277028" y="593718"/>
                      <a:pt x="286586" y="584161"/>
                      <a:pt x="298375" y="584161"/>
                    </a:cubicBezTo>
                    <a:cubicBezTo>
                      <a:pt x="310164" y="584161"/>
                      <a:pt x="319722" y="593718"/>
                      <a:pt x="319722" y="605508"/>
                    </a:cubicBezTo>
                    <a:close/>
                    <a:moveTo>
                      <a:pt x="232065" y="489772"/>
                    </a:moveTo>
                    <a:cubicBezTo>
                      <a:pt x="247797" y="489772"/>
                      <a:pt x="260144" y="502119"/>
                      <a:pt x="260144" y="517851"/>
                    </a:cubicBezTo>
                    <a:cubicBezTo>
                      <a:pt x="260144" y="533582"/>
                      <a:pt x="247797" y="545929"/>
                      <a:pt x="232065" y="545929"/>
                    </a:cubicBezTo>
                    <a:cubicBezTo>
                      <a:pt x="216334" y="545929"/>
                      <a:pt x="203987" y="533582"/>
                      <a:pt x="203987" y="517851"/>
                    </a:cubicBezTo>
                    <a:cubicBezTo>
                      <a:pt x="203987" y="502119"/>
                      <a:pt x="216334" y="489772"/>
                      <a:pt x="232065" y="489772"/>
                    </a:cubicBezTo>
                    <a:close/>
                    <a:moveTo>
                      <a:pt x="209603" y="584161"/>
                    </a:moveTo>
                    <a:cubicBezTo>
                      <a:pt x="218603" y="584161"/>
                      <a:pt x="225892" y="591450"/>
                      <a:pt x="225892" y="601008"/>
                    </a:cubicBezTo>
                    <a:cubicBezTo>
                      <a:pt x="225892" y="610008"/>
                      <a:pt x="218603" y="617855"/>
                      <a:pt x="209603" y="617855"/>
                    </a:cubicBezTo>
                    <a:cubicBezTo>
                      <a:pt x="200045" y="617855"/>
                      <a:pt x="192756" y="610008"/>
                      <a:pt x="192756" y="601008"/>
                    </a:cubicBezTo>
                    <a:cubicBezTo>
                      <a:pt x="192756" y="591450"/>
                      <a:pt x="200045" y="584161"/>
                      <a:pt x="209603" y="584161"/>
                    </a:cubicBezTo>
                    <a:close/>
                    <a:moveTo>
                      <a:pt x="769237" y="744858"/>
                    </a:moveTo>
                    <a:lnTo>
                      <a:pt x="769237" y="743743"/>
                    </a:lnTo>
                    <a:cubicBezTo>
                      <a:pt x="771469" y="740358"/>
                      <a:pt x="773737" y="737011"/>
                      <a:pt x="774853" y="733627"/>
                    </a:cubicBezTo>
                    <a:cubicBezTo>
                      <a:pt x="777679" y="728569"/>
                      <a:pt x="779911" y="723511"/>
                      <a:pt x="782142" y="718454"/>
                    </a:cubicBezTo>
                    <a:cubicBezTo>
                      <a:pt x="787758" y="706106"/>
                      <a:pt x="792816" y="693722"/>
                      <a:pt x="796758" y="681375"/>
                    </a:cubicBezTo>
                    <a:cubicBezTo>
                      <a:pt x="800700" y="670144"/>
                      <a:pt x="804047" y="658912"/>
                      <a:pt x="806316" y="648239"/>
                    </a:cubicBezTo>
                    <a:cubicBezTo>
                      <a:pt x="809142" y="637008"/>
                      <a:pt x="810816" y="626892"/>
                      <a:pt x="812489" y="616218"/>
                    </a:cubicBezTo>
                    <a:cubicBezTo>
                      <a:pt x="815873" y="599371"/>
                      <a:pt x="816989" y="583082"/>
                      <a:pt x="816989" y="567351"/>
                    </a:cubicBezTo>
                    <a:cubicBezTo>
                      <a:pt x="816989" y="555004"/>
                      <a:pt x="816431" y="543735"/>
                      <a:pt x="815316" y="532504"/>
                    </a:cubicBezTo>
                    <a:cubicBezTo>
                      <a:pt x="815316" y="530830"/>
                      <a:pt x="815316" y="528562"/>
                      <a:pt x="814758" y="526888"/>
                    </a:cubicBezTo>
                    <a:cubicBezTo>
                      <a:pt x="813642" y="516215"/>
                      <a:pt x="811931" y="506099"/>
                      <a:pt x="809700" y="496541"/>
                    </a:cubicBezTo>
                    <a:cubicBezTo>
                      <a:pt x="806873" y="486425"/>
                      <a:pt x="804084" y="476868"/>
                      <a:pt x="800700" y="467868"/>
                    </a:cubicBezTo>
                    <a:cubicBezTo>
                      <a:pt x="797316" y="458868"/>
                      <a:pt x="793411" y="450463"/>
                      <a:pt x="788911" y="442578"/>
                    </a:cubicBezTo>
                    <a:cubicBezTo>
                      <a:pt x="758006" y="385269"/>
                      <a:pt x="705196" y="354922"/>
                      <a:pt x="651791" y="348748"/>
                    </a:cubicBezTo>
                    <a:cubicBezTo>
                      <a:pt x="646176" y="348190"/>
                      <a:pt x="640560" y="347632"/>
                      <a:pt x="635502" y="347632"/>
                    </a:cubicBezTo>
                    <a:cubicBezTo>
                      <a:pt x="560192" y="347632"/>
                      <a:pt x="507383" y="407211"/>
                      <a:pt x="522556" y="436963"/>
                    </a:cubicBezTo>
                    <a:cubicBezTo>
                      <a:pt x="538845" y="469541"/>
                      <a:pt x="533788" y="511119"/>
                      <a:pt x="484920" y="511119"/>
                    </a:cubicBezTo>
                    <a:cubicBezTo>
                      <a:pt x="436052" y="511119"/>
                      <a:pt x="430994" y="469541"/>
                      <a:pt x="447284" y="436963"/>
                    </a:cubicBezTo>
                    <a:cubicBezTo>
                      <a:pt x="462457" y="407174"/>
                      <a:pt x="409647" y="347632"/>
                      <a:pt x="334338" y="347632"/>
                    </a:cubicBezTo>
                    <a:cubicBezTo>
                      <a:pt x="329280" y="347632"/>
                      <a:pt x="323664" y="348190"/>
                      <a:pt x="318049" y="348748"/>
                    </a:cubicBezTo>
                    <a:cubicBezTo>
                      <a:pt x="264681" y="354922"/>
                      <a:pt x="211834" y="385269"/>
                      <a:pt x="180929" y="442578"/>
                    </a:cubicBezTo>
                    <a:cubicBezTo>
                      <a:pt x="162966" y="475157"/>
                      <a:pt x="152256" y="516735"/>
                      <a:pt x="152851" y="567313"/>
                    </a:cubicBezTo>
                    <a:cubicBezTo>
                      <a:pt x="153409" y="620681"/>
                      <a:pt x="168024" y="685317"/>
                      <a:pt x="200603" y="744301"/>
                    </a:cubicBezTo>
                    <a:cubicBezTo>
                      <a:pt x="185987" y="776321"/>
                      <a:pt x="176987" y="810610"/>
                      <a:pt x="176429" y="847131"/>
                    </a:cubicBezTo>
                    <a:cubicBezTo>
                      <a:pt x="122504" y="776321"/>
                      <a:pt x="82041" y="677433"/>
                      <a:pt x="56752" y="545966"/>
                    </a:cubicBezTo>
                    <a:cubicBezTo>
                      <a:pt x="78099" y="471810"/>
                      <a:pt x="114062" y="375153"/>
                      <a:pt x="180371" y="293670"/>
                    </a:cubicBezTo>
                    <a:cubicBezTo>
                      <a:pt x="184871" y="288054"/>
                      <a:pt x="189371" y="282996"/>
                      <a:pt x="194429" y="277938"/>
                    </a:cubicBezTo>
                    <a:cubicBezTo>
                      <a:pt x="380974" y="248707"/>
                      <a:pt x="575961" y="248149"/>
                      <a:pt x="774295" y="275707"/>
                    </a:cubicBezTo>
                    <a:cubicBezTo>
                      <a:pt x="850163" y="359979"/>
                      <a:pt x="890030" y="466752"/>
                      <a:pt x="913088" y="545966"/>
                    </a:cubicBezTo>
                    <a:cubicBezTo>
                      <a:pt x="887799" y="677433"/>
                      <a:pt x="847336" y="776358"/>
                      <a:pt x="793411" y="847131"/>
                    </a:cubicBezTo>
                    <a:cubicBezTo>
                      <a:pt x="792853" y="811168"/>
                      <a:pt x="783853" y="776321"/>
                      <a:pt x="769237" y="744858"/>
                    </a:cubicBezTo>
                    <a:close/>
                  </a:path>
                </a:pathLst>
              </a:custGeom>
              <a:solidFill>
                <a:schemeClr val="accent1"/>
              </a:solidFill>
              <a:ln w="3686" cap="flat">
                <a:noFill/>
                <a:prstDash val="solid"/>
                <a:miter/>
              </a:ln>
            </p:spPr>
            <p:txBody>
              <a:bodyPr rtlCol="0" anchor="ctr"/>
              <a:lstStyle/>
              <a:p>
                <a:endParaRPr lang="en-US"/>
              </a:p>
            </p:txBody>
          </p:sp>
          <p:grpSp>
            <p:nvGrpSpPr>
              <p:cNvPr id="133" name="Group 132">
                <a:extLst>
                  <a:ext uri="{FF2B5EF4-FFF2-40B4-BE49-F238E27FC236}">
                    <a16:creationId xmlns:a16="http://schemas.microsoft.com/office/drawing/2014/main" id="{0D08C433-A5D6-A2E5-5CC8-610337D2E8F4}"/>
                  </a:ext>
                </a:extLst>
              </p:cNvPr>
              <p:cNvGrpSpPr/>
              <p:nvPr/>
            </p:nvGrpSpPr>
            <p:grpSpPr>
              <a:xfrm>
                <a:off x="6550025" y="3297660"/>
                <a:ext cx="178021" cy="137690"/>
                <a:chOff x="6550025" y="3297660"/>
                <a:chExt cx="178021" cy="137690"/>
              </a:xfrm>
            </p:grpSpPr>
            <p:sp>
              <p:nvSpPr>
                <p:cNvPr id="129" name="Freeform: Shape 128">
                  <a:extLst>
                    <a:ext uri="{FF2B5EF4-FFF2-40B4-BE49-F238E27FC236}">
                      <a16:creationId xmlns:a16="http://schemas.microsoft.com/office/drawing/2014/main" id="{88DF8EA0-C645-31D6-A819-33417BD1AE86}"/>
                    </a:ext>
                  </a:extLst>
                </p:cNvPr>
                <p:cNvSpPr/>
                <p:nvPr/>
              </p:nvSpPr>
              <p:spPr bwMode="auto">
                <a:xfrm>
                  <a:off x="6550025" y="3314581"/>
                  <a:ext cx="60325" cy="73144"/>
                </a:xfrm>
                <a:custGeom>
                  <a:avLst/>
                  <a:gdLst>
                    <a:gd name="connsiteX0" fmla="*/ 22225 w 60325"/>
                    <a:gd name="connsiteY0" fmla="*/ 6469 h 73144"/>
                    <a:gd name="connsiteX1" fmla="*/ 22225 w 60325"/>
                    <a:gd name="connsiteY1" fmla="*/ 6469 h 73144"/>
                    <a:gd name="connsiteX2" fmla="*/ 50800 w 60325"/>
                    <a:gd name="connsiteY2" fmla="*/ 119 h 73144"/>
                    <a:gd name="connsiteX3" fmla="*/ 53975 w 60325"/>
                    <a:gd name="connsiteY3" fmla="*/ 9644 h 73144"/>
                    <a:gd name="connsiteX4" fmla="*/ 60325 w 60325"/>
                    <a:gd name="connsiteY4" fmla="*/ 38219 h 73144"/>
                    <a:gd name="connsiteX5" fmla="*/ 57150 w 60325"/>
                    <a:gd name="connsiteY5" fmla="*/ 60444 h 73144"/>
                    <a:gd name="connsiteX6" fmla="*/ 31750 w 60325"/>
                    <a:gd name="connsiteY6" fmla="*/ 73144 h 73144"/>
                    <a:gd name="connsiteX7" fmla="*/ 9525 w 60325"/>
                    <a:gd name="connsiteY7" fmla="*/ 54094 h 73144"/>
                    <a:gd name="connsiteX8" fmla="*/ 0 w 60325"/>
                    <a:gd name="connsiteY8" fmla="*/ 38219 h 73144"/>
                    <a:gd name="connsiteX9" fmla="*/ 15875 w 60325"/>
                    <a:gd name="connsiteY9" fmla="*/ 9644 h 73144"/>
                    <a:gd name="connsiteX10" fmla="*/ 22225 w 60325"/>
                    <a:gd name="connsiteY10" fmla="*/ 6469 h 73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325" h="73144">
                      <a:moveTo>
                        <a:pt x="22225" y="6469"/>
                      </a:moveTo>
                      <a:lnTo>
                        <a:pt x="22225" y="6469"/>
                      </a:lnTo>
                      <a:cubicBezTo>
                        <a:pt x="31750" y="4352"/>
                        <a:pt x="41091" y="-852"/>
                        <a:pt x="50800" y="119"/>
                      </a:cubicBezTo>
                      <a:cubicBezTo>
                        <a:pt x="54130" y="452"/>
                        <a:pt x="53163" y="6397"/>
                        <a:pt x="53975" y="9644"/>
                      </a:cubicBezTo>
                      <a:cubicBezTo>
                        <a:pt x="56342" y="19110"/>
                        <a:pt x="58208" y="28694"/>
                        <a:pt x="60325" y="38219"/>
                      </a:cubicBezTo>
                      <a:cubicBezTo>
                        <a:pt x="59267" y="45627"/>
                        <a:pt x="60497" y="53751"/>
                        <a:pt x="57150" y="60444"/>
                      </a:cubicBezTo>
                      <a:cubicBezTo>
                        <a:pt x="52524" y="69696"/>
                        <a:pt x="40047" y="71070"/>
                        <a:pt x="31750" y="73144"/>
                      </a:cubicBezTo>
                      <a:cubicBezTo>
                        <a:pt x="24392" y="67626"/>
                        <a:pt x="15211" y="61675"/>
                        <a:pt x="9525" y="54094"/>
                      </a:cubicBezTo>
                      <a:cubicBezTo>
                        <a:pt x="5822" y="49157"/>
                        <a:pt x="3175" y="43511"/>
                        <a:pt x="0" y="38219"/>
                      </a:cubicBezTo>
                      <a:cubicBezTo>
                        <a:pt x="4526" y="2012"/>
                        <a:pt x="-5517" y="18201"/>
                        <a:pt x="15875" y="9644"/>
                      </a:cubicBezTo>
                      <a:cubicBezTo>
                        <a:pt x="17265" y="9088"/>
                        <a:pt x="21167" y="6998"/>
                        <a:pt x="22225" y="6469"/>
                      </a:cubicBezTo>
                      <a:close/>
                    </a:path>
                  </a:pathLst>
                </a:cu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0" name="Freeform: Shape 129">
                  <a:extLst>
                    <a:ext uri="{FF2B5EF4-FFF2-40B4-BE49-F238E27FC236}">
                      <a16:creationId xmlns:a16="http://schemas.microsoft.com/office/drawing/2014/main" id="{7DCAF1C5-85CA-C318-C7D0-8B3FBB48CA06}"/>
                    </a:ext>
                  </a:extLst>
                </p:cNvPr>
                <p:cNvSpPr/>
                <p:nvPr/>
              </p:nvSpPr>
              <p:spPr bwMode="auto">
                <a:xfrm rot="8104569">
                  <a:off x="6667721" y="3297660"/>
                  <a:ext cx="60325" cy="73144"/>
                </a:xfrm>
                <a:custGeom>
                  <a:avLst/>
                  <a:gdLst>
                    <a:gd name="connsiteX0" fmla="*/ 22225 w 60325"/>
                    <a:gd name="connsiteY0" fmla="*/ 6469 h 73144"/>
                    <a:gd name="connsiteX1" fmla="*/ 22225 w 60325"/>
                    <a:gd name="connsiteY1" fmla="*/ 6469 h 73144"/>
                    <a:gd name="connsiteX2" fmla="*/ 50800 w 60325"/>
                    <a:gd name="connsiteY2" fmla="*/ 119 h 73144"/>
                    <a:gd name="connsiteX3" fmla="*/ 53975 w 60325"/>
                    <a:gd name="connsiteY3" fmla="*/ 9644 h 73144"/>
                    <a:gd name="connsiteX4" fmla="*/ 60325 w 60325"/>
                    <a:gd name="connsiteY4" fmla="*/ 38219 h 73144"/>
                    <a:gd name="connsiteX5" fmla="*/ 57150 w 60325"/>
                    <a:gd name="connsiteY5" fmla="*/ 60444 h 73144"/>
                    <a:gd name="connsiteX6" fmla="*/ 31750 w 60325"/>
                    <a:gd name="connsiteY6" fmla="*/ 73144 h 73144"/>
                    <a:gd name="connsiteX7" fmla="*/ 9525 w 60325"/>
                    <a:gd name="connsiteY7" fmla="*/ 54094 h 73144"/>
                    <a:gd name="connsiteX8" fmla="*/ 0 w 60325"/>
                    <a:gd name="connsiteY8" fmla="*/ 38219 h 73144"/>
                    <a:gd name="connsiteX9" fmla="*/ 15875 w 60325"/>
                    <a:gd name="connsiteY9" fmla="*/ 9644 h 73144"/>
                    <a:gd name="connsiteX10" fmla="*/ 22225 w 60325"/>
                    <a:gd name="connsiteY10" fmla="*/ 6469 h 73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325" h="73144">
                      <a:moveTo>
                        <a:pt x="22225" y="6469"/>
                      </a:moveTo>
                      <a:lnTo>
                        <a:pt x="22225" y="6469"/>
                      </a:lnTo>
                      <a:cubicBezTo>
                        <a:pt x="31750" y="4352"/>
                        <a:pt x="41091" y="-852"/>
                        <a:pt x="50800" y="119"/>
                      </a:cubicBezTo>
                      <a:cubicBezTo>
                        <a:pt x="54130" y="452"/>
                        <a:pt x="53163" y="6397"/>
                        <a:pt x="53975" y="9644"/>
                      </a:cubicBezTo>
                      <a:cubicBezTo>
                        <a:pt x="56342" y="19110"/>
                        <a:pt x="58208" y="28694"/>
                        <a:pt x="60325" y="38219"/>
                      </a:cubicBezTo>
                      <a:cubicBezTo>
                        <a:pt x="59267" y="45627"/>
                        <a:pt x="60497" y="53751"/>
                        <a:pt x="57150" y="60444"/>
                      </a:cubicBezTo>
                      <a:cubicBezTo>
                        <a:pt x="52524" y="69696"/>
                        <a:pt x="40047" y="71070"/>
                        <a:pt x="31750" y="73144"/>
                      </a:cubicBezTo>
                      <a:cubicBezTo>
                        <a:pt x="24392" y="67626"/>
                        <a:pt x="15211" y="61675"/>
                        <a:pt x="9525" y="54094"/>
                      </a:cubicBezTo>
                      <a:cubicBezTo>
                        <a:pt x="5822" y="49157"/>
                        <a:pt x="3175" y="43511"/>
                        <a:pt x="0" y="38219"/>
                      </a:cubicBezTo>
                      <a:cubicBezTo>
                        <a:pt x="4526" y="2012"/>
                        <a:pt x="-5517" y="18201"/>
                        <a:pt x="15875" y="9644"/>
                      </a:cubicBezTo>
                      <a:cubicBezTo>
                        <a:pt x="17265" y="9088"/>
                        <a:pt x="21167" y="6998"/>
                        <a:pt x="22225" y="6469"/>
                      </a:cubicBezTo>
                      <a:close/>
                    </a:path>
                  </a:pathLst>
                </a:cu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1" name="Freeform: Shape 130">
                  <a:extLst>
                    <a:ext uri="{FF2B5EF4-FFF2-40B4-BE49-F238E27FC236}">
                      <a16:creationId xmlns:a16="http://schemas.microsoft.com/office/drawing/2014/main" id="{C941698F-B981-1028-14F9-E4662DB286EF}"/>
                    </a:ext>
                  </a:extLst>
                </p:cNvPr>
                <p:cNvSpPr/>
                <p:nvPr/>
              </p:nvSpPr>
              <p:spPr bwMode="auto">
                <a:xfrm>
                  <a:off x="6594448" y="3394075"/>
                  <a:ext cx="34953" cy="41275"/>
                </a:xfrm>
                <a:custGeom>
                  <a:avLst/>
                  <a:gdLst>
                    <a:gd name="connsiteX0" fmla="*/ 19077 w 34953"/>
                    <a:gd name="connsiteY0" fmla="*/ 0 h 41275"/>
                    <a:gd name="connsiteX1" fmla="*/ 19077 w 34953"/>
                    <a:gd name="connsiteY1" fmla="*/ 0 h 41275"/>
                    <a:gd name="connsiteX2" fmla="*/ 6377 w 34953"/>
                    <a:gd name="connsiteY2" fmla="*/ 38100 h 41275"/>
                    <a:gd name="connsiteX3" fmla="*/ 15902 w 34953"/>
                    <a:gd name="connsiteY3" fmla="*/ 41275 h 41275"/>
                    <a:gd name="connsiteX4" fmla="*/ 31777 w 34953"/>
                    <a:gd name="connsiteY4" fmla="*/ 34925 h 41275"/>
                    <a:gd name="connsiteX5" fmla="*/ 31777 w 34953"/>
                    <a:gd name="connsiteY5" fmla="*/ 6350 h 41275"/>
                    <a:gd name="connsiteX6" fmla="*/ 19077 w 34953"/>
                    <a:gd name="connsiteY6" fmla="*/ 0 h 4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53" h="41275">
                      <a:moveTo>
                        <a:pt x="19077" y="0"/>
                      </a:moveTo>
                      <a:lnTo>
                        <a:pt x="19077" y="0"/>
                      </a:lnTo>
                      <a:cubicBezTo>
                        <a:pt x="7808" y="15025"/>
                        <a:pt x="-9456" y="22267"/>
                        <a:pt x="6377" y="38100"/>
                      </a:cubicBezTo>
                      <a:cubicBezTo>
                        <a:pt x="8744" y="40467"/>
                        <a:pt x="12727" y="40217"/>
                        <a:pt x="15902" y="41275"/>
                      </a:cubicBezTo>
                      <a:cubicBezTo>
                        <a:pt x="21194" y="39158"/>
                        <a:pt x="27747" y="38955"/>
                        <a:pt x="31777" y="34925"/>
                      </a:cubicBezTo>
                      <a:cubicBezTo>
                        <a:pt x="37078" y="29624"/>
                        <a:pt x="34797" y="10880"/>
                        <a:pt x="31777" y="6350"/>
                      </a:cubicBezTo>
                      <a:cubicBezTo>
                        <a:pt x="29921" y="3565"/>
                        <a:pt x="21194" y="1058"/>
                        <a:pt x="19077" y="0"/>
                      </a:cubicBezTo>
                      <a:close/>
                    </a:path>
                  </a:pathLst>
                </a:cu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2" name="Freeform: Shape 131">
                  <a:extLst>
                    <a:ext uri="{FF2B5EF4-FFF2-40B4-BE49-F238E27FC236}">
                      <a16:creationId xmlns:a16="http://schemas.microsoft.com/office/drawing/2014/main" id="{7E9ED733-C632-C50F-AF74-ADF9B59F604B}"/>
                    </a:ext>
                  </a:extLst>
                </p:cNvPr>
                <p:cNvSpPr/>
                <p:nvPr/>
              </p:nvSpPr>
              <p:spPr bwMode="auto">
                <a:xfrm>
                  <a:off x="6652275" y="3374226"/>
                  <a:ext cx="34953" cy="41275"/>
                </a:xfrm>
                <a:custGeom>
                  <a:avLst/>
                  <a:gdLst>
                    <a:gd name="connsiteX0" fmla="*/ 19077 w 34953"/>
                    <a:gd name="connsiteY0" fmla="*/ 0 h 41275"/>
                    <a:gd name="connsiteX1" fmla="*/ 19077 w 34953"/>
                    <a:gd name="connsiteY1" fmla="*/ 0 h 41275"/>
                    <a:gd name="connsiteX2" fmla="*/ 6377 w 34953"/>
                    <a:gd name="connsiteY2" fmla="*/ 38100 h 41275"/>
                    <a:gd name="connsiteX3" fmla="*/ 15902 w 34953"/>
                    <a:gd name="connsiteY3" fmla="*/ 41275 h 41275"/>
                    <a:gd name="connsiteX4" fmla="*/ 31777 w 34953"/>
                    <a:gd name="connsiteY4" fmla="*/ 34925 h 41275"/>
                    <a:gd name="connsiteX5" fmla="*/ 31777 w 34953"/>
                    <a:gd name="connsiteY5" fmla="*/ 6350 h 41275"/>
                    <a:gd name="connsiteX6" fmla="*/ 19077 w 34953"/>
                    <a:gd name="connsiteY6" fmla="*/ 0 h 4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53" h="41275">
                      <a:moveTo>
                        <a:pt x="19077" y="0"/>
                      </a:moveTo>
                      <a:lnTo>
                        <a:pt x="19077" y="0"/>
                      </a:lnTo>
                      <a:cubicBezTo>
                        <a:pt x="7808" y="15025"/>
                        <a:pt x="-9456" y="22267"/>
                        <a:pt x="6377" y="38100"/>
                      </a:cubicBezTo>
                      <a:cubicBezTo>
                        <a:pt x="8744" y="40467"/>
                        <a:pt x="12727" y="40217"/>
                        <a:pt x="15902" y="41275"/>
                      </a:cubicBezTo>
                      <a:cubicBezTo>
                        <a:pt x="21194" y="39158"/>
                        <a:pt x="27747" y="38955"/>
                        <a:pt x="31777" y="34925"/>
                      </a:cubicBezTo>
                      <a:cubicBezTo>
                        <a:pt x="37078" y="29624"/>
                        <a:pt x="34797" y="10880"/>
                        <a:pt x="31777" y="6350"/>
                      </a:cubicBezTo>
                      <a:cubicBezTo>
                        <a:pt x="29921" y="3565"/>
                        <a:pt x="21194" y="1058"/>
                        <a:pt x="19077" y="0"/>
                      </a:cubicBezTo>
                      <a:close/>
                    </a:path>
                  </a:pathLst>
                </a:custGeom>
                <a:solidFill>
                  <a:schemeClr val="accent1"/>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grpSp>
          <p:nvGrpSpPr>
            <p:cNvPr id="136" name="Group 135">
              <a:extLst>
                <a:ext uri="{FF2B5EF4-FFF2-40B4-BE49-F238E27FC236}">
                  <a16:creationId xmlns:a16="http://schemas.microsoft.com/office/drawing/2014/main" id="{683D47E2-8929-20BA-44B8-D129D41D8C1C}"/>
                </a:ext>
              </a:extLst>
            </p:cNvPr>
            <p:cNvGrpSpPr/>
            <p:nvPr/>
          </p:nvGrpSpPr>
          <p:grpSpPr>
            <a:xfrm>
              <a:off x="7315924" y="2267989"/>
              <a:ext cx="372434" cy="472829"/>
              <a:chOff x="6396759" y="2284947"/>
              <a:chExt cx="461736" cy="586204"/>
            </a:xfrm>
          </p:grpSpPr>
          <p:pic>
            <p:nvPicPr>
              <p:cNvPr id="86" name="Graphic 85">
                <a:extLst>
                  <a:ext uri="{FF2B5EF4-FFF2-40B4-BE49-F238E27FC236}">
                    <a16:creationId xmlns:a16="http://schemas.microsoft.com/office/drawing/2014/main" id="{AED47CB0-DEE5-09CF-06D3-85E6DD505B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96759" y="2284947"/>
                <a:ext cx="461736" cy="586204"/>
              </a:xfrm>
              <a:prstGeom prst="rect">
                <a:avLst/>
              </a:prstGeom>
            </p:spPr>
          </p:pic>
          <p:sp>
            <p:nvSpPr>
              <p:cNvPr id="135" name="Freeform: Shape 134">
                <a:extLst>
                  <a:ext uri="{FF2B5EF4-FFF2-40B4-BE49-F238E27FC236}">
                    <a16:creationId xmlns:a16="http://schemas.microsoft.com/office/drawing/2014/main" id="{47F88590-487F-E1D0-A4ED-4C3CC0EB32E6}"/>
                  </a:ext>
                </a:extLst>
              </p:cNvPr>
              <p:cNvSpPr/>
              <p:nvPr/>
            </p:nvSpPr>
            <p:spPr bwMode="auto">
              <a:xfrm>
                <a:off x="6742314" y="2285165"/>
                <a:ext cx="47625" cy="130175"/>
              </a:xfrm>
              <a:custGeom>
                <a:avLst/>
                <a:gdLst>
                  <a:gd name="connsiteX0" fmla="*/ 0 w 47625"/>
                  <a:gd name="connsiteY0" fmla="*/ 0 h 130175"/>
                  <a:gd name="connsiteX1" fmla="*/ 0 w 47625"/>
                  <a:gd name="connsiteY1" fmla="*/ 0 h 130175"/>
                  <a:gd name="connsiteX2" fmla="*/ 19050 w 47625"/>
                  <a:gd name="connsiteY2" fmla="*/ 53975 h 130175"/>
                  <a:gd name="connsiteX3" fmla="*/ 12700 w 47625"/>
                  <a:gd name="connsiteY3" fmla="*/ 66675 h 130175"/>
                  <a:gd name="connsiteX4" fmla="*/ 6350 w 47625"/>
                  <a:gd name="connsiteY4" fmla="*/ 85725 h 130175"/>
                  <a:gd name="connsiteX5" fmla="*/ 12700 w 47625"/>
                  <a:gd name="connsiteY5" fmla="*/ 111125 h 130175"/>
                  <a:gd name="connsiteX6" fmla="*/ 19050 w 47625"/>
                  <a:gd name="connsiteY6" fmla="*/ 130175 h 130175"/>
                  <a:gd name="connsiteX7" fmla="*/ 31750 w 47625"/>
                  <a:gd name="connsiteY7" fmla="*/ 117475 h 130175"/>
                  <a:gd name="connsiteX8" fmla="*/ 34925 w 47625"/>
                  <a:gd name="connsiteY8" fmla="*/ 107950 h 130175"/>
                  <a:gd name="connsiteX9" fmla="*/ 38100 w 47625"/>
                  <a:gd name="connsiteY9" fmla="*/ 63500 h 130175"/>
                  <a:gd name="connsiteX10" fmla="*/ 47625 w 47625"/>
                  <a:gd name="connsiteY10" fmla="*/ 38100 h 130175"/>
                  <a:gd name="connsiteX11" fmla="*/ 44450 w 47625"/>
                  <a:gd name="connsiteY11" fmla="*/ 28575 h 130175"/>
                  <a:gd name="connsiteX12" fmla="*/ 34925 w 47625"/>
                  <a:gd name="connsiteY12" fmla="*/ 22225 h 130175"/>
                  <a:gd name="connsiteX13" fmla="*/ 0 w 47625"/>
                  <a:gd name="connsiteY13" fmla="*/ 0 h 130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625" h="130175">
                    <a:moveTo>
                      <a:pt x="0" y="0"/>
                    </a:moveTo>
                    <a:lnTo>
                      <a:pt x="0" y="0"/>
                    </a:lnTo>
                    <a:cubicBezTo>
                      <a:pt x="22464" y="28882"/>
                      <a:pt x="27257" y="21147"/>
                      <a:pt x="19050" y="53975"/>
                    </a:cubicBezTo>
                    <a:cubicBezTo>
                      <a:pt x="17902" y="58567"/>
                      <a:pt x="14458" y="62281"/>
                      <a:pt x="12700" y="66675"/>
                    </a:cubicBezTo>
                    <a:cubicBezTo>
                      <a:pt x="10214" y="72890"/>
                      <a:pt x="6350" y="85725"/>
                      <a:pt x="6350" y="85725"/>
                    </a:cubicBezTo>
                    <a:cubicBezTo>
                      <a:pt x="8467" y="94192"/>
                      <a:pt x="11975" y="102428"/>
                      <a:pt x="12700" y="111125"/>
                    </a:cubicBezTo>
                    <a:cubicBezTo>
                      <a:pt x="14388" y="131386"/>
                      <a:pt x="832" y="118030"/>
                      <a:pt x="19050" y="130175"/>
                    </a:cubicBezTo>
                    <a:cubicBezTo>
                      <a:pt x="23283" y="125942"/>
                      <a:pt x="28270" y="122347"/>
                      <a:pt x="31750" y="117475"/>
                    </a:cubicBezTo>
                    <a:cubicBezTo>
                      <a:pt x="33695" y="114752"/>
                      <a:pt x="34534" y="111274"/>
                      <a:pt x="34925" y="107950"/>
                    </a:cubicBezTo>
                    <a:cubicBezTo>
                      <a:pt x="36661" y="93197"/>
                      <a:pt x="36545" y="78273"/>
                      <a:pt x="38100" y="63500"/>
                    </a:cubicBezTo>
                    <a:cubicBezTo>
                      <a:pt x="39816" y="47194"/>
                      <a:pt x="39842" y="49774"/>
                      <a:pt x="47625" y="38100"/>
                    </a:cubicBezTo>
                    <a:cubicBezTo>
                      <a:pt x="46567" y="34925"/>
                      <a:pt x="46541" y="31188"/>
                      <a:pt x="44450" y="28575"/>
                    </a:cubicBezTo>
                    <a:cubicBezTo>
                      <a:pt x="42066" y="25595"/>
                      <a:pt x="38238" y="24118"/>
                      <a:pt x="34925" y="22225"/>
                    </a:cubicBezTo>
                    <a:cubicBezTo>
                      <a:pt x="22984" y="15402"/>
                      <a:pt x="5821" y="3704"/>
                      <a:pt x="0" y="0"/>
                    </a:cubicBezTo>
                    <a:close/>
                  </a:path>
                </a:pathLst>
              </a:custGeom>
              <a:solidFill>
                <a:schemeClr val="accent1">
                  <a:lumMod val="10000"/>
                  <a:lumOff val="90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37" name="Freeform: Shape 136">
              <a:extLst>
                <a:ext uri="{FF2B5EF4-FFF2-40B4-BE49-F238E27FC236}">
                  <a16:creationId xmlns:a16="http://schemas.microsoft.com/office/drawing/2014/main" id="{D7A02CA0-EEA6-466C-5980-6E40BB682A2C}"/>
                </a:ext>
              </a:extLst>
            </p:cNvPr>
            <p:cNvSpPr/>
            <p:nvPr/>
          </p:nvSpPr>
          <p:spPr bwMode="auto">
            <a:xfrm>
              <a:off x="8839200" y="3219450"/>
              <a:ext cx="1590675" cy="523875"/>
            </a:xfrm>
            <a:custGeom>
              <a:avLst/>
              <a:gdLst>
                <a:gd name="connsiteX0" fmla="*/ 0 w 1590675"/>
                <a:gd name="connsiteY0" fmla="*/ 657225 h 657225"/>
                <a:gd name="connsiteX1" fmla="*/ 676275 w 1590675"/>
                <a:gd name="connsiteY1" fmla="*/ 657225 h 657225"/>
                <a:gd name="connsiteX2" fmla="*/ 676275 w 1590675"/>
                <a:gd name="connsiteY2" fmla="*/ 0 h 657225"/>
                <a:gd name="connsiteX3" fmla="*/ 1590675 w 1590675"/>
                <a:gd name="connsiteY3" fmla="*/ 0 h 657225"/>
              </a:gdLst>
              <a:ahLst/>
              <a:cxnLst>
                <a:cxn ang="0">
                  <a:pos x="connsiteX0" y="connsiteY0"/>
                </a:cxn>
                <a:cxn ang="0">
                  <a:pos x="connsiteX1" y="connsiteY1"/>
                </a:cxn>
                <a:cxn ang="0">
                  <a:pos x="connsiteX2" y="connsiteY2"/>
                </a:cxn>
                <a:cxn ang="0">
                  <a:pos x="connsiteX3" y="connsiteY3"/>
                </a:cxn>
              </a:cxnLst>
              <a:rect l="l" t="t" r="r" b="b"/>
              <a:pathLst>
                <a:path w="1590675" h="657225">
                  <a:moveTo>
                    <a:pt x="0" y="657225"/>
                  </a:moveTo>
                  <a:lnTo>
                    <a:pt x="676275" y="657225"/>
                  </a:lnTo>
                  <a:lnTo>
                    <a:pt x="676275" y="0"/>
                  </a:lnTo>
                  <a:lnTo>
                    <a:pt x="1590675" y="0"/>
                  </a:lnTo>
                </a:path>
              </a:pathLst>
            </a:custGeom>
            <a:noFill/>
            <a:ln w="28575">
              <a:solidFill>
                <a:schemeClr val="accent1"/>
              </a:solidFill>
              <a:miter lim="800000"/>
              <a:headEnd/>
              <a:tailEnd type="oval"/>
            </a:ln>
          </p:spPr>
          <p:txBody>
            <a:bodyPr rtlCol="0" anchor="ctr"/>
            <a:lstStyle/>
            <a:p>
              <a:pPr algn="ctr"/>
              <a:endParaRPr lang="en-US"/>
            </a:p>
          </p:txBody>
        </p:sp>
        <p:sp>
          <p:nvSpPr>
            <p:cNvPr id="138" name="Freeform: Shape 137">
              <a:extLst>
                <a:ext uri="{FF2B5EF4-FFF2-40B4-BE49-F238E27FC236}">
                  <a16:creationId xmlns:a16="http://schemas.microsoft.com/office/drawing/2014/main" id="{E49C1002-30F3-C485-381D-65CC7022F665}"/>
                </a:ext>
              </a:extLst>
            </p:cNvPr>
            <p:cNvSpPr/>
            <p:nvPr/>
          </p:nvSpPr>
          <p:spPr bwMode="auto">
            <a:xfrm>
              <a:off x="8839200" y="2026507"/>
              <a:ext cx="1590675" cy="973868"/>
            </a:xfrm>
            <a:custGeom>
              <a:avLst/>
              <a:gdLst>
                <a:gd name="connsiteX0" fmla="*/ 0 w 1590675"/>
                <a:gd name="connsiteY0" fmla="*/ 657225 h 657225"/>
                <a:gd name="connsiteX1" fmla="*/ 676275 w 1590675"/>
                <a:gd name="connsiteY1" fmla="*/ 657225 h 657225"/>
                <a:gd name="connsiteX2" fmla="*/ 676275 w 1590675"/>
                <a:gd name="connsiteY2" fmla="*/ 0 h 657225"/>
                <a:gd name="connsiteX3" fmla="*/ 1590675 w 1590675"/>
                <a:gd name="connsiteY3" fmla="*/ 0 h 657225"/>
              </a:gdLst>
              <a:ahLst/>
              <a:cxnLst>
                <a:cxn ang="0">
                  <a:pos x="connsiteX0" y="connsiteY0"/>
                </a:cxn>
                <a:cxn ang="0">
                  <a:pos x="connsiteX1" y="connsiteY1"/>
                </a:cxn>
                <a:cxn ang="0">
                  <a:pos x="connsiteX2" y="connsiteY2"/>
                </a:cxn>
                <a:cxn ang="0">
                  <a:pos x="connsiteX3" y="connsiteY3"/>
                </a:cxn>
              </a:cxnLst>
              <a:rect l="l" t="t" r="r" b="b"/>
              <a:pathLst>
                <a:path w="1590675" h="657225">
                  <a:moveTo>
                    <a:pt x="0" y="657225"/>
                  </a:moveTo>
                  <a:lnTo>
                    <a:pt x="676275" y="657225"/>
                  </a:lnTo>
                  <a:lnTo>
                    <a:pt x="676275" y="0"/>
                  </a:lnTo>
                  <a:lnTo>
                    <a:pt x="1590675" y="0"/>
                  </a:lnTo>
                </a:path>
              </a:pathLst>
            </a:custGeom>
            <a:noFill/>
            <a:ln w="28575">
              <a:solidFill>
                <a:schemeClr val="accent1"/>
              </a:solidFill>
              <a:miter lim="800000"/>
              <a:headEnd/>
              <a:tailEnd type="oval"/>
            </a:ln>
          </p:spPr>
          <p:txBody>
            <a:bodyPr rtlCol="0" anchor="ctr"/>
            <a:lstStyle/>
            <a:p>
              <a:pPr algn="ctr"/>
              <a:endParaRPr lang="en-US"/>
            </a:p>
          </p:txBody>
        </p:sp>
        <p:cxnSp>
          <p:nvCxnSpPr>
            <p:cNvPr id="140" name="Straight Connector 139">
              <a:extLst>
                <a:ext uri="{FF2B5EF4-FFF2-40B4-BE49-F238E27FC236}">
                  <a16:creationId xmlns:a16="http://schemas.microsoft.com/office/drawing/2014/main" id="{922EC240-BF50-F32F-CBD7-30BDD199867D}"/>
                </a:ext>
              </a:extLst>
            </p:cNvPr>
            <p:cNvCxnSpPr/>
            <p:nvPr/>
          </p:nvCxnSpPr>
          <p:spPr bwMode="auto">
            <a:xfrm>
              <a:off x="9067800" y="2532265"/>
              <a:ext cx="434182" cy="0"/>
            </a:xfrm>
            <a:prstGeom prst="line">
              <a:avLst/>
            </a:prstGeom>
            <a:noFill/>
            <a:ln w="28575"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06C8C876-45ED-F4A3-4C19-95ACAAE51ED9}"/>
                </a:ext>
              </a:extLst>
            </p:cNvPr>
            <p:cNvCxnSpPr/>
            <p:nvPr/>
          </p:nvCxnSpPr>
          <p:spPr bwMode="auto">
            <a:xfrm>
              <a:off x="9401175" y="1889197"/>
              <a:ext cx="1038225" cy="0"/>
            </a:xfrm>
            <a:prstGeom prst="line">
              <a:avLst/>
            </a:prstGeom>
            <a:noFill/>
            <a:ln w="28575" cap="flat" cmpd="sng" algn="ctr">
              <a:solidFill>
                <a:schemeClr val="accent1"/>
              </a:solidFill>
              <a:prstDash val="solid"/>
              <a:round/>
              <a:headEnd type="none" w="med" len="med"/>
              <a:tailEnd type="oval" w="med" len="med"/>
            </a:ln>
            <a:effectLst/>
          </p:spPr>
        </p:cxnSp>
      </p:grpSp>
    </p:spTree>
    <p:extLst>
      <p:ext uri="{BB962C8B-B14F-4D97-AF65-F5344CB8AC3E}">
        <p14:creationId xmlns:p14="http://schemas.microsoft.com/office/powerpoint/2010/main" val="1769324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AFFEE-F786-9F48-C95D-8BB2CA6ACA62}"/>
              </a:ext>
            </a:extLst>
          </p:cNvPr>
          <p:cNvSpPr>
            <a:spLocks noGrp="1"/>
          </p:cNvSpPr>
          <p:nvPr>
            <p:ph type="title"/>
          </p:nvPr>
        </p:nvSpPr>
        <p:spPr/>
        <p:txBody>
          <a:bodyPr/>
          <a:lstStyle/>
          <a:p>
            <a:r>
              <a:rPr lang="en-US"/>
              <a:t>Sj</a:t>
            </a:r>
            <a:r>
              <a:rPr lang="en-US" altLang="en-US"/>
              <a:t>ö</a:t>
            </a:r>
            <a:r>
              <a:rPr lang="en-US"/>
              <a:t>gren’s Syndrome Epidemiology</a:t>
            </a:r>
          </a:p>
        </p:txBody>
      </p:sp>
      <p:sp>
        <p:nvSpPr>
          <p:cNvPr id="3" name="Content Placeholder 2">
            <a:extLst>
              <a:ext uri="{FF2B5EF4-FFF2-40B4-BE49-F238E27FC236}">
                <a16:creationId xmlns:a16="http://schemas.microsoft.com/office/drawing/2014/main" id="{D7F67A4B-B442-7CE2-BD08-C7F98468B5C9}"/>
              </a:ext>
            </a:extLst>
          </p:cNvPr>
          <p:cNvSpPr>
            <a:spLocks noGrp="1"/>
          </p:cNvSpPr>
          <p:nvPr>
            <p:ph sz="half" idx="1"/>
          </p:nvPr>
        </p:nvSpPr>
        <p:spPr>
          <a:xfrm>
            <a:off x="601819" y="1510730"/>
            <a:ext cx="5274999" cy="4678738"/>
          </a:xfrm>
        </p:spPr>
        <p:txBody>
          <a:bodyPr/>
          <a:lstStyle/>
          <a:p>
            <a:r>
              <a:rPr lang="en-US" sz="2400"/>
              <a:t>Women are 9 times more likely to have Sj</a:t>
            </a:r>
            <a:r>
              <a:rPr lang="en-US" altLang="en-US" sz="2400"/>
              <a:t>ö</a:t>
            </a:r>
            <a:r>
              <a:rPr lang="en-US" sz="2400"/>
              <a:t>gren’s than men</a:t>
            </a:r>
          </a:p>
          <a:p>
            <a:r>
              <a:rPr lang="en-US" altLang="en-US" sz="2400"/>
              <a:t>Average age of diagnosis: 50-60 yr</a:t>
            </a:r>
          </a:p>
          <a:p>
            <a:r>
              <a:rPr lang="en-US" altLang="en-US" sz="2400"/>
              <a:t>1/3 have family history of autoimmune disease </a:t>
            </a:r>
          </a:p>
          <a:p>
            <a:r>
              <a:rPr lang="en-US" altLang="en-US" sz="2400"/>
              <a:t>Often misdiagnosed or underdiagnosed</a:t>
            </a:r>
          </a:p>
          <a:p>
            <a:pPr lvl="1"/>
            <a:r>
              <a:rPr lang="en-US" altLang="en-US" sz="2200"/>
              <a:t>Requires multiple specialties</a:t>
            </a:r>
          </a:p>
          <a:p>
            <a:pPr lvl="1"/>
            <a:r>
              <a:rPr lang="en-US" sz="2200">
                <a:latin typeface="+mn-lt"/>
                <a:ea typeface="ＭＳ Ｐゴシック" pitchFamily="-111" charset="-128"/>
              </a:rPr>
              <a:t>Average time for diagnosis: ~3 yr</a:t>
            </a:r>
          </a:p>
          <a:p>
            <a:endParaRPr lang="en-US" sz="2400"/>
          </a:p>
        </p:txBody>
      </p:sp>
      <p:sp>
        <p:nvSpPr>
          <p:cNvPr id="5" name="Text Box 11">
            <a:extLst>
              <a:ext uri="{FF2B5EF4-FFF2-40B4-BE49-F238E27FC236}">
                <a16:creationId xmlns:a16="http://schemas.microsoft.com/office/drawing/2014/main" id="{74B8662B-8996-45CC-4706-3758EDA8C33A}"/>
              </a:ext>
            </a:extLst>
          </p:cNvPr>
          <p:cNvSpPr txBox="1">
            <a:spLocks noChangeArrowheads="1"/>
          </p:cNvSpPr>
          <p:nvPr/>
        </p:nvSpPr>
        <p:spPr bwMode="auto">
          <a:xfrm>
            <a:off x="434887" y="6201302"/>
            <a:ext cx="665147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nidcr.nih.gov/health-info/sjogrens-disease.</a:t>
            </a:r>
            <a:r>
              <a:rPr lang="en-US" altLang="en-US" sz="1200" b="0">
                <a:solidFill>
                  <a:srgbClr val="455560"/>
                </a:solidFill>
                <a:latin typeface="Calibri" panose="020F0502020204030204" pitchFamily="34" charset="0"/>
              </a:rPr>
              <a: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Negrini</a:t>
            </a:r>
            <a:r>
              <a:rPr lang="en-US" altLang="en-US" sz="1200" b="0">
                <a:solidFill>
                  <a:srgbClr val="455560"/>
                </a:solidFill>
                <a:latin typeface="Calibri" panose="020F0502020204030204" pitchFamily="34" charset="0"/>
              </a:rPr>
              <a: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Clin Exp Med. 2022;22:9.</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b="0">
                <a:solidFill>
                  <a:schemeClr val="bg2"/>
                </a:solidFill>
                <a:latin typeface="+mj-lt"/>
              </a:rPr>
              <a:t>sjogrens.org/sites/default/files/inline-files/Sjogrens%20Fact%20Sheet.pdf. </a:t>
            </a:r>
            <a:endParaRPr kumimoji="0" lang="en-US" altLang="en-US" sz="1800" b="0" i="0" u="none" strike="noStrike" kern="1200" cap="none" spc="0" normalizeH="0" baseline="0" noProof="0">
              <a:ln>
                <a:noFill/>
              </a:ln>
              <a:solidFill>
                <a:schemeClr val="bg2"/>
              </a:solidFill>
              <a:effectLst/>
              <a:uLnTx/>
              <a:uFillTx/>
              <a:latin typeface="+mj-lt"/>
              <a:ea typeface="+mn-ea"/>
              <a:cs typeface="Arial" panose="020B0604020202020204" pitchFamily="34" charset="0"/>
            </a:endParaRPr>
          </a:p>
        </p:txBody>
      </p:sp>
      <p:pic>
        <p:nvPicPr>
          <p:cNvPr id="6" name="Picture 5" descr="A person using a small container to drop her eyes&#10;&#10;Description automatically generated">
            <a:extLst>
              <a:ext uri="{FF2B5EF4-FFF2-40B4-BE49-F238E27FC236}">
                <a16:creationId xmlns:a16="http://schemas.microsoft.com/office/drawing/2014/main" id="{5823FDF6-21D4-56AF-2A38-F498ED8A0F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5418" y="1600200"/>
            <a:ext cx="5667482" cy="3778321"/>
          </a:xfrm>
          <a:prstGeom prst="rect">
            <a:avLst/>
          </a:prstGeom>
        </p:spPr>
      </p:pic>
    </p:spTree>
    <p:extLst>
      <p:ext uri="{BB962C8B-B14F-4D97-AF65-F5344CB8AC3E}">
        <p14:creationId xmlns:p14="http://schemas.microsoft.com/office/powerpoint/2010/main" val="3524583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AC7C2-6053-3A93-5341-8559CF671AF7}"/>
              </a:ext>
            </a:extLst>
          </p:cNvPr>
          <p:cNvSpPr>
            <a:spLocks noGrp="1"/>
          </p:cNvSpPr>
          <p:nvPr>
            <p:ph type="title"/>
          </p:nvPr>
        </p:nvSpPr>
        <p:spPr>
          <a:xfrm>
            <a:off x="609759" y="238127"/>
            <a:ext cx="11141055" cy="1103313"/>
          </a:xfrm>
        </p:spPr>
        <p:txBody>
          <a:bodyPr/>
          <a:lstStyle/>
          <a:p>
            <a:r>
              <a:rPr lang="en-US"/>
              <a:t>Disease Burden</a:t>
            </a:r>
          </a:p>
        </p:txBody>
      </p:sp>
      <p:sp>
        <p:nvSpPr>
          <p:cNvPr id="5" name="Text Box 11">
            <a:extLst>
              <a:ext uri="{FF2B5EF4-FFF2-40B4-BE49-F238E27FC236}">
                <a16:creationId xmlns:a16="http://schemas.microsoft.com/office/drawing/2014/main" id="{4A172894-385B-9E4C-B03B-CC332396944A}"/>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Perera. J Health Econ Outcomes Res. 2018;5:150.</a:t>
            </a:r>
          </a:p>
        </p:txBody>
      </p:sp>
      <p:sp>
        <p:nvSpPr>
          <p:cNvPr id="4" name="TextBox 3">
            <a:extLst>
              <a:ext uri="{FF2B5EF4-FFF2-40B4-BE49-F238E27FC236}">
                <a16:creationId xmlns:a16="http://schemas.microsoft.com/office/drawing/2014/main" id="{D6260694-B624-E16E-D4CB-4028DAC3CBC6}"/>
              </a:ext>
            </a:extLst>
          </p:cNvPr>
          <p:cNvSpPr txBox="1"/>
          <p:nvPr/>
        </p:nvSpPr>
        <p:spPr bwMode="auto">
          <a:xfrm>
            <a:off x="971047" y="1498739"/>
            <a:ext cx="4987895"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Characteristics Reported in Patients With </a:t>
            </a:r>
            <a:br>
              <a:rPr lang="en-US">
                <a:solidFill>
                  <a:schemeClr val="bg1"/>
                </a:solidFill>
                <a:latin typeface="Calibri" panose="020F0502020204030204" pitchFamily="34" charset="0"/>
              </a:rPr>
            </a:br>
            <a:r>
              <a:rPr lang="en-US">
                <a:solidFill>
                  <a:schemeClr val="bg1"/>
                </a:solidFill>
                <a:latin typeface="Calibri" panose="020F0502020204030204" pitchFamily="34" charset="0"/>
              </a:rPr>
              <a:t>Sicca With Glandular Disease </a:t>
            </a:r>
          </a:p>
        </p:txBody>
      </p:sp>
      <p:sp>
        <p:nvSpPr>
          <p:cNvPr id="6" name="TextBox 5">
            <a:extLst>
              <a:ext uri="{FF2B5EF4-FFF2-40B4-BE49-F238E27FC236}">
                <a16:creationId xmlns:a16="http://schemas.microsoft.com/office/drawing/2014/main" id="{EBB8853F-F9E1-70B4-D177-AB63DED5E18B}"/>
              </a:ext>
            </a:extLst>
          </p:cNvPr>
          <p:cNvSpPr txBox="1"/>
          <p:nvPr/>
        </p:nvSpPr>
        <p:spPr bwMode="auto">
          <a:xfrm>
            <a:off x="6616700" y="1510503"/>
            <a:ext cx="4862513"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Characteristics Reported in Patients With Sicca With Extraglandular Disease   </a:t>
            </a:r>
          </a:p>
        </p:txBody>
      </p:sp>
      <p:graphicFrame>
        <p:nvGraphicFramePr>
          <p:cNvPr id="7" name="Chart 6">
            <a:extLst>
              <a:ext uri="{FF2B5EF4-FFF2-40B4-BE49-F238E27FC236}">
                <a16:creationId xmlns:a16="http://schemas.microsoft.com/office/drawing/2014/main" id="{9280BEEE-BF25-CFF8-C6F0-76DA9A919284}"/>
              </a:ext>
            </a:extLst>
          </p:cNvPr>
          <p:cNvGraphicFramePr/>
          <p:nvPr>
            <p:extLst>
              <p:ext uri="{D42A27DB-BD31-4B8C-83A1-F6EECF244321}">
                <p14:modId xmlns:p14="http://schemas.microsoft.com/office/powerpoint/2010/main" val="3093163788"/>
              </p:ext>
            </p:extLst>
          </p:nvPr>
        </p:nvGraphicFramePr>
        <p:xfrm>
          <a:off x="6681270" y="2679827"/>
          <a:ext cx="4622358" cy="3081573"/>
        </p:xfrm>
        <a:graphic>
          <a:graphicData uri="http://schemas.openxmlformats.org/drawingml/2006/chart">
            <c:chart xmlns:c="http://schemas.openxmlformats.org/drawingml/2006/chart" xmlns:r="http://schemas.openxmlformats.org/officeDocument/2006/relationships" r:id="rId2"/>
          </a:graphicData>
        </a:graphic>
      </p:graphicFrame>
      <p:grpSp>
        <p:nvGrpSpPr>
          <p:cNvPr id="26" name="Group 25">
            <a:extLst>
              <a:ext uri="{FF2B5EF4-FFF2-40B4-BE49-F238E27FC236}">
                <a16:creationId xmlns:a16="http://schemas.microsoft.com/office/drawing/2014/main" id="{64F78230-1407-F8D1-FB65-5C21F7842210}"/>
              </a:ext>
            </a:extLst>
          </p:cNvPr>
          <p:cNvGrpSpPr/>
          <p:nvPr/>
        </p:nvGrpSpPr>
        <p:grpSpPr>
          <a:xfrm>
            <a:off x="1165508" y="2109460"/>
            <a:ext cx="4597400" cy="3647103"/>
            <a:chOff x="1165508" y="2118513"/>
            <a:chExt cx="4597400" cy="3647103"/>
          </a:xfrm>
        </p:grpSpPr>
        <p:sp>
          <p:nvSpPr>
            <p:cNvPr id="11" name="TextBox 10">
              <a:extLst>
                <a:ext uri="{FF2B5EF4-FFF2-40B4-BE49-F238E27FC236}">
                  <a16:creationId xmlns:a16="http://schemas.microsoft.com/office/drawing/2014/main" id="{627AB3F0-925D-185F-B283-AA3A5774D19C}"/>
                </a:ext>
              </a:extLst>
            </p:cNvPr>
            <p:cNvSpPr txBox="1"/>
            <p:nvPr/>
          </p:nvSpPr>
          <p:spPr bwMode="auto">
            <a:xfrm>
              <a:off x="1563986" y="2975572"/>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0.6%</a:t>
              </a:r>
            </a:p>
          </p:txBody>
        </p:sp>
        <p:sp>
          <p:nvSpPr>
            <p:cNvPr id="12" name="TextBox 11">
              <a:extLst>
                <a:ext uri="{FF2B5EF4-FFF2-40B4-BE49-F238E27FC236}">
                  <a16:creationId xmlns:a16="http://schemas.microsoft.com/office/drawing/2014/main" id="{69CDF00C-09CB-ED9F-AB84-94EB9DC7D988}"/>
                </a:ext>
              </a:extLst>
            </p:cNvPr>
            <p:cNvSpPr txBox="1"/>
            <p:nvPr/>
          </p:nvSpPr>
          <p:spPr bwMode="auto">
            <a:xfrm>
              <a:off x="2132846" y="2648140"/>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2.2%</a:t>
              </a:r>
            </a:p>
          </p:txBody>
        </p:sp>
        <p:sp>
          <p:nvSpPr>
            <p:cNvPr id="13" name="TextBox 12">
              <a:extLst>
                <a:ext uri="{FF2B5EF4-FFF2-40B4-BE49-F238E27FC236}">
                  <a16:creationId xmlns:a16="http://schemas.microsoft.com/office/drawing/2014/main" id="{281D3903-FBC4-1E33-759D-2BDF64C08523}"/>
                </a:ext>
              </a:extLst>
            </p:cNvPr>
            <p:cNvSpPr txBox="1"/>
            <p:nvPr/>
          </p:nvSpPr>
          <p:spPr bwMode="auto">
            <a:xfrm>
              <a:off x="2249030" y="2456508"/>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0.1%</a:t>
              </a:r>
            </a:p>
          </p:txBody>
        </p:sp>
        <p:sp>
          <p:nvSpPr>
            <p:cNvPr id="14" name="TextBox 13">
              <a:extLst>
                <a:ext uri="{FF2B5EF4-FFF2-40B4-BE49-F238E27FC236}">
                  <a16:creationId xmlns:a16="http://schemas.microsoft.com/office/drawing/2014/main" id="{2303BD63-7C23-A559-744D-F0FA1D09CB32}"/>
                </a:ext>
              </a:extLst>
            </p:cNvPr>
            <p:cNvSpPr txBox="1"/>
            <p:nvPr/>
          </p:nvSpPr>
          <p:spPr bwMode="auto">
            <a:xfrm>
              <a:off x="2274682" y="2273930"/>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0.1%</a:t>
              </a:r>
            </a:p>
          </p:txBody>
        </p:sp>
        <p:sp>
          <p:nvSpPr>
            <p:cNvPr id="15" name="TextBox 14">
              <a:extLst>
                <a:ext uri="{FF2B5EF4-FFF2-40B4-BE49-F238E27FC236}">
                  <a16:creationId xmlns:a16="http://schemas.microsoft.com/office/drawing/2014/main" id="{A554AE04-17F4-5ACA-AA1D-C13EBE6D514A}"/>
                </a:ext>
              </a:extLst>
            </p:cNvPr>
            <p:cNvSpPr txBox="1"/>
            <p:nvPr/>
          </p:nvSpPr>
          <p:spPr bwMode="auto">
            <a:xfrm>
              <a:off x="3133252" y="2118513"/>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0.6%</a:t>
              </a:r>
            </a:p>
          </p:txBody>
        </p:sp>
        <p:sp>
          <p:nvSpPr>
            <p:cNvPr id="16" name="TextBox 15">
              <a:extLst>
                <a:ext uri="{FF2B5EF4-FFF2-40B4-BE49-F238E27FC236}">
                  <a16:creationId xmlns:a16="http://schemas.microsoft.com/office/drawing/2014/main" id="{E8EC76C5-731C-72EB-AAC1-86F1F93D8223}"/>
                </a:ext>
              </a:extLst>
            </p:cNvPr>
            <p:cNvSpPr txBox="1"/>
            <p:nvPr/>
          </p:nvSpPr>
          <p:spPr bwMode="auto">
            <a:xfrm>
              <a:off x="3937501" y="2515356"/>
              <a:ext cx="679763"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&lt;0.1%</a:t>
              </a:r>
            </a:p>
          </p:txBody>
        </p:sp>
        <p:sp>
          <p:nvSpPr>
            <p:cNvPr id="17" name="Freeform 16">
              <a:extLst>
                <a:ext uri="{FF2B5EF4-FFF2-40B4-BE49-F238E27FC236}">
                  <a16:creationId xmlns:a16="http://schemas.microsoft.com/office/drawing/2014/main" id="{DA59756D-5C86-EB16-9F07-48F1768FEF9B}"/>
                </a:ext>
              </a:extLst>
            </p:cNvPr>
            <p:cNvSpPr/>
            <p:nvPr/>
          </p:nvSpPr>
          <p:spPr bwMode="auto">
            <a:xfrm>
              <a:off x="2118511" y="3132499"/>
              <a:ext cx="389299" cy="81481"/>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18" name="Freeform 17">
              <a:extLst>
                <a:ext uri="{FF2B5EF4-FFF2-40B4-BE49-F238E27FC236}">
                  <a16:creationId xmlns:a16="http://schemas.microsoft.com/office/drawing/2014/main" id="{A32AD24B-4EA2-FCE9-C6D1-77A1BE67D305}"/>
                </a:ext>
              </a:extLst>
            </p:cNvPr>
            <p:cNvSpPr/>
            <p:nvPr/>
          </p:nvSpPr>
          <p:spPr bwMode="auto">
            <a:xfrm>
              <a:off x="2697932" y="2788467"/>
              <a:ext cx="596021" cy="72427"/>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19" name="Freeform 18">
              <a:extLst>
                <a:ext uri="{FF2B5EF4-FFF2-40B4-BE49-F238E27FC236}">
                  <a16:creationId xmlns:a16="http://schemas.microsoft.com/office/drawing/2014/main" id="{3C4BF68D-8F4B-DFE0-6CC7-4066A4649841}"/>
                </a:ext>
              </a:extLst>
            </p:cNvPr>
            <p:cNvSpPr/>
            <p:nvPr/>
          </p:nvSpPr>
          <p:spPr bwMode="auto">
            <a:xfrm>
              <a:off x="2788468" y="2625505"/>
              <a:ext cx="597528" cy="217283"/>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20" name="Freeform 19">
              <a:extLst>
                <a:ext uri="{FF2B5EF4-FFF2-40B4-BE49-F238E27FC236}">
                  <a16:creationId xmlns:a16="http://schemas.microsoft.com/office/drawing/2014/main" id="{376D5A27-49A9-6C05-C0BD-BC92A1281D31}"/>
                </a:ext>
              </a:extLst>
            </p:cNvPr>
            <p:cNvSpPr/>
            <p:nvPr/>
          </p:nvSpPr>
          <p:spPr bwMode="auto">
            <a:xfrm>
              <a:off x="2796013" y="2442927"/>
              <a:ext cx="608090" cy="399861"/>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21" name="Freeform 20">
              <a:extLst>
                <a:ext uri="{FF2B5EF4-FFF2-40B4-BE49-F238E27FC236}">
                  <a16:creationId xmlns:a16="http://schemas.microsoft.com/office/drawing/2014/main" id="{DDC5E752-A720-7F72-744E-9B805767EB05}"/>
                </a:ext>
              </a:extLst>
            </p:cNvPr>
            <p:cNvSpPr/>
            <p:nvPr/>
          </p:nvSpPr>
          <p:spPr bwMode="auto">
            <a:xfrm flipH="1">
              <a:off x="3447859" y="2670773"/>
              <a:ext cx="580932" cy="172016"/>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cxnSp>
          <p:nvCxnSpPr>
            <p:cNvPr id="23" name="Straight Connector 22">
              <a:extLst>
                <a:ext uri="{FF2B5EF4-FFF2-40B4-BE49-F238E27FC236}">
                  <a16:creationId xmlns:a16="http://schemas.microsoft.com/office/drawing/2014/main" id="{08CBA680-E1C9-5E9C-5EF7-BA87D4A383B0}"/>
                </a:ext>
              </a:extLst>
            </p:cNvPr>
            <p:cNvCxnSpPr>
              <a:cxnSpLocks/>
            </p:cNvCxnSpPr>
            <p:nvPr/>
          </p:nvCxnSpPr>
          <p:spPr bwMode="auto">
            <a:xfrm flipV="1">
              <a:off x="3431263" y="2362955"/>
              <a:ext cx="0" cy="479833"/>
            </a:xfrm>
            <a:prstGeom prst="line">
              <a:avLst/>
            </a:prstGeom>
            <a:noFill/>
            <a:ln w="19050" cap="flat" cmpd="sng" algn="ctr">
              <a:solidFill>
                <a:schemeClr val="bg1"/>
              </a:solidFill>
              <a:prstDash val="solid"/>
              <a:round/>
              <a:headEnd type="none" w="med" len="med"/>
              <a:tailEnd type="none" w="med" len="med"/>
            </a:ln>
            <a:effectLst/>
          </p:spPr>
        </p:cxnSp>
        <p:graphicFrame>
          <p:nvGraphicFramePr>
            <p:cNvPr id="3" name="Chart 2">
              <a:extLst>
                <a:ext uri="{FF2B5EF4-FFF2-40B4-BE49-F238E27FC236}">
                  <a16:creationId xmlns:a16="http://schemas.microsoft.com/office/drawing/2014/main" id="{8A339E85-83CE-956C-B96D-05F005FE43B4}"/>
                </a:ext>
              </a:extLst>
            </p:cNvPr>
            <p:cNvGraphicFramePr/>
            <p:nvPr>
              <p:extLst>
                <p:ext uri="{D42A27DB-BD31-4B8C-83A1-F6EECF244321}">
                  <p14:modId xmlns:p14="http://schemas.microsoft.com/office/powerpoint/2010/main" val="2524778878"/>
                </p:ext>
              </p:extLst>
            </p:nvPr>
          </p:nvGraphicFramePr>
          <p:xfrm>
            <a:off x="1165508" y="2700683"/>
            <a:ext cx="4597400" cy="3064933"/>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TextBox 26">
            <a:extLst>
              <a:ext uri="{FF2B5EF4-FFF2-40B4-BE49-F238E27FC236}">
                <a16:creationId xmlns:a16="http://schemas.microsoft.com/office/drawing/2014/main" id="{02031F36-35E8-5E5E-65F8-48199DD77172}"/>
              </a:ext>
            </a:extLst>
          </p:cNvPr>
          <p:cNvSpPr txBox="1"/>
          <p:nvPr/>
        </p:nvSpPr>
        <p:spPr bwMode="auto">
          <a:xfrm>
            <a:off x="2771116" y="3211737"/>
            <a:ext cx="5605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latin typeface="Calibri" panose="020F0502020204030204" pitchFamily="34" charset="0"/>
              </a:rPr>
              <a:t>8.7%</a:t>
            </a:r>
          </a:p>
        </p:txBody>
      </p:sp>
      <p:sp>
        <p:nvSpPr>
          <p:cNvPr id="28" name="TextBox 27">
            <a:extLst>
              <a:ext uri="{FF2B5EF4-FFF2-40B4-BE49-F238E27FC236}">
                <a16:creationId xmlns:a16="http://schemas.microsoft.com/office/drawing/2014/main" id="{66B91DC5-3C8D-8ACE-EA84-7581B9842D27}"/>
              </a:ext>
            </a:extLst>
          </p:cNvPr>
          <p:cNvSpPr txBox="1"/>
          <p:nvPr/>
        </p:nvSpPr>
        <p:spPr bwMode="auto">
          <a:xfrm>
            <a:off x="3258494" y="4486767"/>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latin typeface="Calibri" panose="020F0502020204030204" pitchFamily="34" charset="0"/>
              </a:rPr>
              <a:t>87.6%</a:t>
            </a:r>
          </a:p>
        </p:txBody>
      </p:sp>
      <p:sp>
        <p:nvSpPr>
          <p:cNvPr id="29" name="Rectangle 28">
            <a:extLst>
              <a:ext uri="{FF2B5EF4-FFF2-40B4-BE49-F238E27FC236}">
                <a16:creationId xmlns:a16="http://schemas.microsoft.com/office/drawing/2014/main" id="{3D5C0316-19C5-FD7F-243C-30BFF03568A1}"/>
              </a:ext>
            </a:extLst>
          </p:cNvPr>
          <p:cNvSpPr/>
          <p:nvPr/>
        </p:nvSpPr>
        <p:spPr bwMode="auto">
          <a:xfrm>
            <a:off x="2027975" y="5911908"/>
            <a:ext cx="135802" cy="13580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F0122199-B54B-CE10-D5DB-182DF31D4B91}"/>
              </a:ext>
            </a:extLst>
          </p:cNvPr>
          <p:cNvSpPr/>
          <p:nvPr/>
        </p:nvSpPr>
        <p:spPr bwMode="auto">
          <a:xfrm>
            <a:off x="2027975" y="6135984"/>
            <a:ext cx="135802" cy="13580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 name="TextBox 30">
            <a:extLst>
              <a:ext uri="{FF2B5EF4-FFF2-40B4-BE49-F238E27FC236}">
                <a16:creationId xmlns:a16="http://schemas.microsoft.com/office/drawing/2014/main" id="{8CDB8915-462D-1F2B-7F02-B8A27BDDD6E8}"/>
              </a:ext>
            </a:extLst>
          </p:cNvPr>
          <p:cNvSpPr txBox="1"/>
          <p:nvPr/>
        </p:nvSpPr>
        <p:spPr bwMode="auto">
          <a:xfrm>
            <a:off x="2145670" y="5839483"/>
            <a:ext cx="18106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Sicca only</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Sicca + pain only</a:t>
            </a:r>
          </a:p>
        </p:txBody>
      </p:sp>
      <p:sp>
        <p:nvSpPr>
          <p:cNvPr id="32" name="Rectangle 31">
            <a:extLst>
              <a:ext uri="{FF2B5EF4-FFF2-40B4-BE49-F238E27FC236}">
                <a16:creationId xmlns:a16="http://schemas.microsoft.com/office/drawing/2014/main" id="{D926AA4F-E280-83A4-B091-38ECD51AB83D}"/>
              </a:ext>
            </a:extLst>
          </p:cNvPr>
          <p:cNvSpPr/>
          <p:nvPr/>
        </p:nvSpPr>
        <p:spPr bwMode="auto">
          <a:xfrm>
            <a:off x="3710410" y="5910399"/>
            <a:ext cx="135802" cy="13580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95A20FDD-6118-A444-AAF0-A4FD17D1000F}"/>
              </a:ext>
            </a:extLst>
          </p:cNvPr>
          <p:cNvSpPr/>
          <p:nvPr/>
        </p:nvSpPr>
        <p:spPr bwMode="auto">
          <a:xfrm>
            <a:off x="3710410" y="6134475"/>
            <a:ext cx="135802" cy="13580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4" name="TextBox 33">
            <a:extLst>
              <a:ext uri="{FF2B5EF4-FFF2-40B4-BE49-F238E27FC236}">
                <a16:creationId xmlns:a16="http://schemas.microsoft.com/office/drawing/2014/main" id="{AD4921CD-A4B6-6D9D-E036-63DC9958FB4F}"/>
              </a:ext>
            </a:extLst>
          </p:cNvPr>
          <p:cNvSpPr txBox="1"/>
          <p:nvPr/>
        </p:nvSpPr>
        <p:spPr bwMode="auto">
          <a:xfrm>
            <a:off x="3828105" y="5837974"/>
            <a:ext cx="18106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Sicca + fatigue only</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Sicca + insomnia only</a:t>
            </a:r>
          </a:p>
        </p:txBody>
      </p:sp>
      <p:sp>
        <p:nvSpPr>
          <p:cNvPr id="35" name="Rectangle 34">
            <a:extLst>
              <a:ext uri="{FF2B5EF4-FFF2-40B4-BE49-F238E27FC236}">
                <a16:creationId xmlns:a16="http://schemas.microsoft.com/office/drawing/2014/main" id="{6CD9573E-F91B-FF1F-7520-04A2AA8477AD}"/>
              </a:ext>
            </a:extLst>
          </p:cNvPr>
          <p:cNvSpPr/>
          <p:nvPr/>
        </p:nvSpPr>
        <p:spPr bwMode="auto">
          <a:xfrm>
            <a:off x="5745931" y="5917944"/>
            <a:ext cx="135802" cy="13580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68DF89B4-5A35-7EDC-C46B-999B227D294E}"/>
              </a:ext>
            </a:extLst>
          </p:cNvPr>
          <p:cNvSpPr/>
          <p:nvPr/>
        </p:nvSpPr>
        <p:spPr bwMode="auto">
          <a:xfrm>
            <a:off x="5745931" y="6142020"/>
            <a:ext cx="135802" cy="135802"/>
          </a:xfrm>
          <a:prstGeom prst="rect">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7" name="TextBox 36">
            <a:extLst>
              <a:ext uri="{FF2B5EF4-FFF2-40B4-BE49-F238E27FC236}">
                <a16:creationId xmlns:a16="http://schemas.microsoft.com/office/drawing/2014/main" id="{FE51B686-E33E-2375-5692-02A235FC89ED}"/>
              </a:ext>
            </a:extLst>
          </p:cNvPr>
          <p:cNvSpPr txBox="1"/>
          <p:nvPr/>
        </p:nvSpPr>
        <p:spPr bwMode="auto">
          <a:xfrm>
            <a:off x="5863625" y="5845519"/>
            <a:ext cx="24927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Sicca + pain + fatigue only</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Sicca + pain + insomnia only</a:t>
            </a:r>
          </a:p>
        </p:txBody>
      </p:sp>
      <p:sp>
        <p:nvSpPr>
          <p:cNvPr id="38" name="Rectangle 37">
            <a:extLst>
              <a:ext uri="{FF2B5EF4-FFF2-40B4-BE49-F238E27FC236}">
                <a16:creationId xmlns:a16="http://schemas.microsoft.com/office/drawing/2014/main" id="{B180D7F0-D3A8-911C-F291-80E6D90F9439}"/>
              </a:ext>
            </a:extLst>
          </p:cNvPr>
          <p:cNvSpPr/>
          <p:nvPr/>
        </p:nvSpPr>
        <p:spPr bwMode="auto">
          <a:xfrm>
            <a:off x="8206964" y="5907381"/>
            <a:ext cx="135802" cy="13580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E925151B-54A6-A437-8F26-C0217631C915}"/>
              </a:ext>
            </a:extLst>
          </p:cNvPr>
          <p:cNvSpPr/>
          <p:nvPr/>
        </p:nvSpPr>
        <p:spPr bwMode="auto">
          <a:xfrm>
            <a:off x="8206964" y="6131457"/>
            <a:ext cx="135802" cy="135802"/>
          </a:xfrm>
          <a:prstGeom prst="rect">
            <a:avLst/>
          </a:prstGeom>
          <a:solidFill>
            <a:srgbClr val="7030A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0" name="TextBox 39">
            <a:extLst>
              <a:ext uri="{FF2B5EF4-FFF2-40B4-BE49-F238E27FC236}">
                <a16:creationId xmlns:a16="http://schemas.microsoft.com/office/drawing/2014/main" id="{65F0D9B6-8012-D949-4047-18628B771BE5}"/>
              </a:ext>
            </a:extLst>
          </p:cNvPr>
          <p:cNvSpPr txBox="1"/>
          <p:nvPr/>
        </p:nvSpPr>
        <p:spPr bwMode="auto">
          <a:xfrm>
            <a:off x="8324659" y="5834956"/>
            <a:ext cx="2666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Sicca + insomnia + fatigue only</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Sicca + insomnia + pain + fatigue</a:t>
            </a:r>
          </a:p>
        </p:txBody>
      </p:sp>
      <p:sp>
        <p:nvSpPr>
          <p:cNvPr id="41" name="TextBox 40">
            <a:extLst>
              <a:ext uri="{FF2B5EF4-FFF2-40B4-BE49-F238E27FC236}">
                <a16:creationId xmlns:a16="http://schemas.microsoft.com/office/drawing/2014/main" id="{69FCB60E-E7D5-90B4-256A-C7373EBC6B15}"/>
              </a:ext>
            </a:extLst>
          </p:cNvPr>
          <p:cNvSpPr txBox="1"/>
          <p:nvPr/>
        </p:nvSpPr>
        <p:spPr bwMode="auto">
          <a:xfrm>
            <a:off x="6953815" y="2933325"/>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2.8%</a:t>
            </a:r>
          </a:p>
        </p:txBody>
      </p:sp>
      <p:sp>
        <p:nvSpPr>
          <p:cNvPr id="42" name="Freeform 41">
            <a:extLst>
              <a:ext uri="{FF2B5EF4-FFF2-40B4-BE49-F238E27FC236}">
                <a16:creationId xmlns:a16="http://schemas.microsoft.com/office/drawing/2014/main" id="{BC5580E9-A06E-0061-D57F-C059E61D0E6A}"/>
              </a:ext>
            </a:extLst>
          </p:cNvPr>
          <p:cNvSpPr/>
          <p:nvPr/>
        </p:nvSpPr>
        <p:spPr bwMode="auto">
          <a:xfrm>
            <a:off x="7532483" y="3087231"/>
            <a:ext cx="496432" cy="117695"/>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43" name="TextBox 42">
            <a:extLst>
              <a:ext uri="{FF2B5EF4-FFF2-40B4-BE49-F238E27FC236}">
                <a16:creationId xmlns:a16="http://schemas.microsoft.com/office/drawing/2014/main" id="{0EDAB4DD-0812-DE0F-E146-4EB264929048}"/>
              </a:ext>
            </a:extLst>
          </p:cNvPr>
          <p:cNvSpPr txBox="1"/>
          <p:nvPr/>
        </p:nvSpPr>
        <p:spPr bwMode="auto">
          <a:xfrm>
            <a:off x="7613210" y="2578731"/>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1.6%</a:t>
            </a:r>
          </a:p>
        </p:txBody>
      </p:sp>
      <p:sp>
        <p:nvSpPr>
          <p:cNvPr id="44" name="Freeform 43">
            <a:extLst>
              <a:ext uri="{FF2B5EF4-FFF2-40B4-BE49-F238E27FC236}">
                <a16:creationId xmlns:a16="http://schemas.microsoft.com/office/drawing/2014/main" id="{00AFB04A-84C6-744F-B731-A96E343F28ED}"/>
              </a:ext>
            </a:extLst>
          </p:cNvPr>
          <p:cNvSpPr/>
          <p:nvPr/>
        </p:nvSpPr>
        <p:spPr bwMode="auto">
          <a:xfrm>
            <a:off x="8191878" y="2732637"/>
            <a:ext cx="496432" cy="117695"/>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45" name="TextBox 44">
            <a:extLst>
              <a:ext uri="{FF2B5EF4-FFF2-40B4-BE49-F238E27FC236}">
                <a16:creationId xmlns:a16="http://schemas.microsoft.com/office/drawing/2014/main" id="{C2EE9B9B-5210-D135-2E0D-D6780DD426B3}"/>
              </a:ext>
            </a:extLst>
          </p:cNvPr>
          <p:cNvSpPr txBox="1"/>
          <p:nvPr/>
        </p:nvSpPr>
        <p:spPr bwMode="auto">
          <a:xfrm>
            <a:off x="7738450" y="2332777"/>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1.3%</a:t>
            </a:r>
          </a:p>
        </p:txBody>
      </p:sp>
      <p:sp>
        <p:nvSpPr>
          <p:cNvPr id="46" name="Freeform 45">
            <a:extLst>
              <a:ext uri="{FF2B5EF4-FFF2-40B4-BE49-F238E27FC236}">
                <a16:creationId xmlns:a16="http://schemas.microsoft.com/office/drawing/2014/main" id="{3ABCDD43-CF6E-4216-9E56-B03C304470F4}"/>
              </a:ext>
            </a:extLst>
          </p:cNvPr>
          <p:cNvSpPr/>
          <p:nvPr/>
        </p:nvSpPr>
        <p:spPr bwMode="auto">
          <a:xfrm>
            <a:off x="8317118" y="2471598"/>
            <a:ext cx="496432" cy="368172"/>
          </a:xfrm>
          <a:custGeom>
            <a:avLst/>
            <a:gdLst>
              <a:gd name="connsiteX0" fmla="*/ 389299 w 389299"/>
              <a:gd name="connsiteY0" fmla="*/ 81481 h 81481"/>
              <a:gd name="connsiteX1" fmla="*/ 307818 w 389299"/>
              <a:gd name="connsiteY1" fmla="*/ 0 h 81481"/>
              <a:gd name="connsiteX2" fmla="*/ 0 w 389299"/>
              <a:gd name="connsiteY2" fmla="*/ 0 h 81481"/>
            </a:gdLst>
            <a:ahLst/>
            <a:cxnLst>
              <a:cxn ang="0">
                <a:pos x="connsiteX0" y="connsiteY0"/>
              </a:cxn>
              <a:cxn ang="0">
                <a:pos x="connsiteX1" y="connsiteY1"/>
              </a:cxn>
              <a:cxn ang="0">
                <a:pos x="connsiteX2" y="connsiteY2"/>
              </a:cxn>
            </a:cxnLst>
            <a:rect l="l" t="t" r="r" b="b"/>
            <a:pathLst>
              <a:path w="389299" h="81481">
                <a:moveTo>
                  <a:pt x="389299" y="81481"/>
                </a:moveTo>
                <a:lnTo>
                  <a:pt x="307818" y="0"/>
                </a:lnTo>
                <a:lnTo>
                  <a:pt x="0" y="0"/>
                </a:lnTo>
              </a:path>
            </a:pathLst>
          </a:custGeom>
          <a:noFill/>
          <a:ln w="19050">
            <a:solidFill>
              <a:schemeClr val="bg1"/>
            </a:solidFill>
            <a:miter lim="800000"/>
            <a:headEnd/>
            <a:tailEnd/>
          </a:ln>
        </p:spPr>
        <p:txBody>
          <a:bodyPr rtlCol="0" anchor="ctr"/>
          <a:lstStyle/>
          <a:p>
            <a:pPr algn="ctr"/>
            <a:endParaRPr lang="en-US" sz="1400"/>
          </a:p>
        </p:txBody>
      </p:sp>
      <p:sp>
        <p:nvSpPr>
          <p:cNvPr id="47" name="TextBox 46">
            <a:extLst>
              <a:ext uri="{FF2B5EF4-FFF2-40B4-BE49-F238E27FC236}">
                <a16:creationId xmlns:a16="http://schemas.microsoft.com/office/drawing/2014/main" id="{C082E979-3E1F-DCDB-2F25-2A1FAC49AF33}"/>
              </a:ext>
            </a:extLst>
          </p:cNvPr>
          <p:cNvSpPr txBox="1"/>
          <p:nvPr/>
        </p:nvSpPr>
        <p:spPr bwMode="auto">
          <a:xfrm>
            <a:off x="8600037" y="2107952"/>
            <a:ext cx="679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1.3%</a:t>
            </a:r>
          </a:p>
        </p:txBody>
      </p:sp>
      <p:cxnSp>
        <p:nvCxnSpPr>
          <p:cNvPr id="48" name="Straight Connector 47">
            <a:extLst>
              <a:ext uri="{FF2B5EF4-FFF2-40B4-BE49-F238E27FC236}">
                <a16:creationId xmlns:a16="http://schemas.microsoft.com/office/drawing/2014/main" id="{C45EAF15-9E69-6737-6E1C-F749475EBCFC}"/>
              </a:ext>
            </a:extLst>
          </p:cNvPr>
          <p:cNvCxnSpPr>
            <a:cxnSpLocks/>
          </p:cNvCxnSpPr>
          <p:nvPr/>
        </p:nvCxnSpPr>
        <p:spPr bwMode="auto">
          <a:xfrm flipV="1">
            <a:off x="8925207" y="2352394"/>
            <a:ext cx="0" cy="479833"/>
          </a:xfrm>
          <a:prstGeom prst="line">
            <a:avLst/>
          </a:prstGeom>
          <a:noFill/>
          <a:ln w="19050" cap="flat" cmpd="sng" algn="ctr">
            <a:solidFill>
              <a:schemeClr val="bg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D2444DC0-6F64-F4BC-1497-08EFFD490BEC}"/>
              </a:ext>
            </a:extLst>
          </p:cNvPr>
          <p:cNvSpPr txBox="1"/>
          <p:nvPr/>
        </p:nvSpPr>
        <p:spPr bwMode="auto">
          <a:xfrm>
            <a:off x="9342422" y="4188002"/>
            <a:ext cx="652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latin typeface="Calibri" panose="020F0502020204030204" pitchFamily="34" charset="0"/>
              </a:rPr>
              <a:t>58.7%</a:t>
            </a:r>
          </a:p>
        </p:txBody>
      </p:sp>
      <p:sp>
        <p:nvSpPr>
          <p:cNvPr id="50" name="TextBox 49">
            <a:extLst>
              <a:ext uri="{FF2B5EF4-FFF2-40B4-BE49-F238E27FC236}">
                <a16:creationId xmlns:a16="http://schemas.microsoft.com/office/drawing/2014/main" id="{C8BC4D88-CE1C-72E7-A96B-F09637904F62}"/>
              </a:ext>
            </a:extLst>
          </p:cNvPr>
          <p:cNvSpPr txBox="1"/>
          <p:nvPr/>
        </p:nvSpPr>
        <p:spPr bwMode="auto">
          <a:xfrm>
            <a:off x="7910465" y="4476204"/>
            <a:ext cx="652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latin typeface="Calibri" panose="020F0502020204030204" pitchFamily="34" charset="0"/>
              </a:rPr>
              <a:t>14.7%</a:t>
            </a:r>
          </a:p>
        </p:txBody>
      </p:sp>
      <p:sp>
        <p:nvSpPr>
          <p:cNvPr id="51" name="TextBox 50">
            <a:extLst>
              <a:ext uri="{FF2B5EF4-FFF2-40B4-BE49-F238E27FC236}">
                <a16:creationId xmlns:a16="http://schemas.microsoft.com/office/drawing/2014/main" id="{08428E36-A4C0-4A9D-82E0-87A0825D0830}"/>
              </a:ext>
            </a:extLst>
          </p:cNvPr>
          <p:cNvSpPr txBox="1"/>
          <p:nvPr/>
        </p:nvSpPr>
        <p:spPr bwMode="auto">
          <a:xfrm>
            <a:off x="7809368" y="3804738"/>
            <a:ext cx="652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latin typeface="Calibri" panose="020F0502020204030204" pitchFamily="34" charset="0"/>
              </a:rPr>
              <a:t>13.0%</a:t>
            </a:r>
          </a:p>
        </p:txBody>
      </p:sp>
      <p:sp>
        <p:nvSpPr>
          <p:cNvPr id="53" name="TextBox 52">
            <a:extLst>
              <a:ext uri="{FF2B5EF4-FFF2-40B4-BE49-F238E27FC236}">
                <a16:creationId xmlns:a16="http://schemas.microsoft.com/office/drawing/2014/main" id="{14F47ACA-07A8-DE33-5705-5FA7CA624E66}"/>
              </a:ext>
            </a:extLst>
          </p:cNvPr>
          <p:cNvSpPr txBox="1"/>
          <p:nvPr/>
        </p:nvSpPr>
        <p:spPr bwMode="auto">
          <a:xfrm>
            <a:off x="8151891" y="3051792"/>
            <a:ext cx="652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6.7%</a:t>
            </a:r>
          </a:p>
        </p:txBody>
      </p:sp>
    </p:spTree>
    <p:extLst>
      <p:ext uri="{BB962C8B-B14F-4D97-AF65-F5344CB8AC3E}">
        <p14:creationId xmlns:p14="http://schemas.microsoft.com/office/powerpoint/2010/main" val="645944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46">
            <a:extLst>
              <a:ext uri="{FF2B5EF4-FFF2-40B4-BE49-F238E27FC236}">
                <a16:creationId xmlns:a16="http://schemas.microsoft.com/office/drawing/2014/main" id="{60B4C7E7-EA40-FC52-244E-3D8F5F8E8D71}"/>
              </a:ext>
            </a:extLst>
          </p:cNvPr>
          <p:cNvSpPr/>
          <p:nvPr/>
        </p:nvSpPr>
        <p:spPr bwMode="auto">
          <a:xfrm>
            <a:off x="6915150" y="2587625"/>
            <a:ext cx="4679950" cy="25400"/>
          </a:xfrm>
          <a:custGeom>
            <a:avLst/>
            <a:gdLst>
              <a:gd name="connsiteX0" fmla="*/ 4679950 w 4679950"/>
              <a:gd name="connsiteY0" fmla="*/ 25400 h 25400"/>
              <a:gd name="connsiteX1" fmla="*/ 2971800 w 4679950"/>
              <a:gd name="connsiteY1" fmla="*/ 25400 h 25400"/>
              <a:gd name="connsiteX2" fmla="*/ 2971800 w 4679950"/>
              <a:gd name="connsiteY2" fmla="*/ 22225 h 25400"/>
              <a:gd name="connsiteX3" fmla="*/ 2362200 w 4679950"/>
              <a:gd name="connsiteY3" fmla="*/ 22225 h 25400"/>
              <a:gd name="connsiteX4" fmla="*/ 2362200 w 4679950"/>
              <a:gd name="connsiteY4" fmla="*/ 12700 h 25400"/>
              <a:gd name="connsiteX5" fmla="*/ 736600 w 4679950"/>
              <a:gd name="connsiteY5" fmla="*/ 12700 h 25400"/>
              <a:gd name="connsiteX6" fmla="*/ 736600 w 4679950"/>
              <a:gd name="connsiteY6" fmla="*/ 0 h 25400"/>
              <a:gd name="connsiteX7" fmla="*/ 0 w 4679950"/>
              <a:gd name="connsiteY7" fmla="*/ 0 h 2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79950" h="25400">
                <a:moveTo>
                  <a:pt x="4679950" y="25400"/>
                </a:moveTo>
                <a:lnTo>
                  <a:pt x="2971800" y="25400"/>
                </a:lnTo>
                <a:lnTo>
                  <a:pt x="2971800" y="22225"/>
                </a:lnTo>
                <a:lnTo>
                  <a:pt x="2362200" y="22225"/>
                </a:lnTo>
                <a:lnTo>
                  <a:pt x="2362200" y="12700"/>
                </a:lnTo>
                <a:lnTo>
                  <a:pt x="736600" y="12700"/>
                </a:lnTo>
                <a:lnTo>
                  <a:pt x="736600" y="0"/>
                </a:lnTo>
                <a:lnTo>
                  <a:pt x="0" y="0"/>
                </a:lnTo>
              </a:path>
            </a:pathLst>
          </a:custGeom>
          <a:noFill/>
          <a:ln w="28575">
            <a:solidFill>
              <a:schemeClr val="accent2"/>
            </a:solidFill>
            <a:miter lim="800000"/>
            <a:headEnd/>
            <a:tailEnd/>
          </a:ln>
        </p:spPr>
        <p:txBody>
          <a:bodyPr rtlCol="0" anchor="ctr"/>
          <a:lstStyle/>
          <a:p>
            <a:pPr algn="ctr"/>
            <a:endParaRPr lang="en-US"/>
          </a:p>
        </p:txBody>
      </p:sp>
      <p:sp>
        <p:nvSpPr>
          <p:cNvPr id="9" name="Freeform 8">
            <a:extLst>
              <a:ext uri="{FF2B5EF4-FFF2-40B4-BE49-F238E27FC236}">
                <a16:creationId xmlns:a16="http://schemas.microsoft.com/office/drawing/2014/main" id="{7F6D687E-C573-E510-B652-80A5039A0930}"/>
              </a:ext>
            </a:extLst>
          </p:cNvPr>
          <p:cNvSpPr/>
          <p:nvPr/>
        </p:nvSpPr>
        <p:spPr bwMode="auto">
          <a:xfrm>
            <a:off x="6930736" y="2583873"/>
            <a:ext cx="4703619" cy="20782"/>
          </a:xfrm>
          <a:custGeom>
            <a:avLst/>
            <a:gdLst>
              <a:gd name="connsiteX0" fmla="*/ 4703619 w 4703619"/>
              <a:gd name="connsiteY0" fmla="*/ 20782 h 20782"/>
              <a:gd name="connsiteX1" fmla="*/ 4017819 w 4703619"/>
              <a:gd name="connsiteY1" fmla="*/ 20782 h 20782"/>
              <a:gd name="connsiteX2" fmla="*/ 4017819 w 4703619"/>
              <a:gd name="connsiteY2" fmla="*/ 20782 h 20782"/>
              <a:gd name="connsiteX3" fmla="*/ 3993573 w 4703619"/>
              <a:gd name="connsiteY3" fmla="*/ 10391 h 20782"/>
              <a:gd name="connsiteX4" fmla="*/ 1787237 w 4703619"/>
              <a:gd name="connsiteY4" fmla="*/ 0 h 20782"/>
              <a:gd name="connsiteX5" fmla="*/ 0 w 4703619"/>
              <a:gd name="connsiteY5" fmla="*/ 0 h 20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03619" h="20782">
                <a:moveTo>
                  <a:pt x="4703619" y="20782"/>
                </a:moveTo>
                <a:lnTo>
                  <a:pt x="4017819" y="20782"/>
                </a:lnTo>
                <a:lnTo>
                  <a:pt x="4017819" y="20782"/>
                </a:lnTo>
                <a:lnTo>
                  <a:pt x="3993573" y="10391"/>
                </a:lnTo>
                <a:lnTo>
                  <a:pt x="1787237" y="0"/>
                </a:lnTo>
                <a:lnTo>
                  <a:pt x="0" y="0"/>
                </a:lnTo>
              </a:path>
            </a:pathLst>
          </a:custGeom>
          <a:noFill/>
          <a:ln w="28575">
            <a:solidFill>
              <a:schemeClr val="accent5"/>
            </a:solidFill>
            <a:miter lim="800000"/>
            <a:headEnd/>
            <a:tailEnd/>
          </a:ln>
        </p:spPr>
        <p:txBody>
          <a:bodyPr rtlCol="0" anchor="ctr"/>
          <a:lstStyle/>
          <a:p>
            <a:pPr algn="ctr"/>
            <a:endParaRPr lang="en-US"/>
          </a:p>
        </p:txBody>
      </p:sp>
      <p:sp>
        <p:nvSpPr>
          <p:cNvPr id="39" name="Freeform 38">
            <a:extLst>
              <a:ext uri="{FF2B5EF4-FFF2-40B4-BE49-F238E27FC236}">
                <a16:creationId xmlns:a16="http://schemas.microsoft.com/office/drawing/2014/main" id="{06759278-E766-6C44-4032-AE6C873B4BA9}"/>
              </a:ext>
            </a:extLst>
          </p:cNvPr>
          <p:cNvSpPr/>
          <p:nvPr/>
        </p:nvSpPr>
        <p:spPr bwMode="auto">
          <a:xfrm>
            <a:off x="7162800" y="2597727"/>
            <a:ext cx="4513118" cy="142009"/>
          </a:xfrm>
          <a:custGeom>
            <a:avLst/>
            <a:gdLst>
              <a:gd name="connsiteX0" fmla="*/ 4513118 w 4513118"/>
              <a:gd name="connsiteY0" fmla="*/ 142009 h 142009"/>
              <a:gd name="connsiteX1" fmla="*/ 4000500 w 4513118"/>
              <a:gd name="connsiteY1" fmla="*/ 142009 h 142009"/>
              <a:gd name="connsiteX2" fmla="*/ 4000500 w 4513118"/>
              <a:gd name="connsiteY2" fmla="*/ 124691 h 142009"/>
              <a:gd name="connsiteX3" fmla="*/ 3768436 w 4513118"/>
              <a:gd name="connsiteY3" fmla="*/ 124691 h 142009"/>
              <a:gd name="connsiteX4" fmla="*/ 3768436 w 4513118"/>
              <a:gd name="connsiteY4" fmla="*/ 103909 h 142009"/>
              <a:gd name="connsiteX5" fmla="*/ 3453245 w 4513118"/>
              <a:gd name="connsiteY5" fmla="*/ 103909 h 142009"/>
              <a:gd name="connsiteX6" fmla="*/ 3453245 w 4513118"/>
              <a:gd name="connsiteY6" fmla="*/ 90055 h 142009"/>
              <a:gd name="connsiteX7" fmla="*/ 3342409 w 4513118"/>
              <a:gd name="connsiteY7" fmla="*/ 90055 h 142009"/>
              <a:gd name="connsiteX8" fmla="*/ 3342409 w 4513118"/>
              <a:gd name="connsiteY8" fmla="*/ 69273 h 142009"/>
              <a:gd name="connsiteX9" fmla="*/ 3054927 w 4513118"/>
              <a:gd name="connsiteY9" fmla="*/ 69273 h 142009"/>
              <a:gd name="connsiteX10" fmla="*/ 3051464 w 4513118"/>
              <a:gd name="connsiteY10" fmla="*/ 65810 h 142009"/>
              <a:gd name="connsiteX11" fmla="*/ 2822864 w 4513118"/>
              <a:gd name="connsiteY11" fmla="*/ 65810 h 142009"/>
              <a:gd name="connsiteX12" fmla="*/ 2822864 w 4513118"/>
              <a:gd name="connsiteY12" fmla="*/ 51955 h 142009"/>
              <a:gd name="connsiteX13" fmla="*/ 2119745 w 4513118"/>
              <a:gd name="connsiteY13" fmla="*/ 51955 h 142009"/>
              <a:gd name="connsiteX14" fmla="*/ 2119745 w 4513118"/>
              <a:gd name="connsiteY14" fmla="*/ 45028 h 142009"/>
              <a:gd name="connsiteX15" fmla="*/ 2074718 w 4513118"/>
              <a:gd name="connsiteY15" fmla="*/ 45028 h 142009"/>
              <a:gd name="connsiteX16" fmla="*/ 2074718 w 4513118"/>
              <a:gd name="connsiteY16" fmla="*/ 41564 h 142009"/>
              <a:gd name="connsiteX17" fmla="*/ 1870364 w 4513118"/>
              <a:gd name="connsiteY17" fmla="*/ 41564 h 142009"/>
              <a:gd name="connsiteX18" fmla="*/ 1870364 w 4513118"/>
              <a:gd name="connsiteY18" fmla="*/ 34637 h 142009"/>
              <a:gd name="connsiteX19" fmla="*/ 1641764 w 4513118"/>
              <a:gd name="connsiteY19" fmla="*/ 34637 h 142009"/>
              <a:gd name="connsiteX20" fmla="*/ 1641764 w 4513118"/>
              <a:gd name="connsiteY20" fmla="*/ 20782 h 142009"/>
              <a:gd name="connsiteX21" fmla="*/ 460664 w 4513118"/>
              <a:gd name="connsiteY21" fmla="*/ 20782 h 142009"/>
              <a:gd name="connsiteX22" fmla="*/ 460664 w 4513118"/>
              <a:gd name="connsiteY22" fmla="*/ 0 h 142009"/>
              <a:gd name="connsiteX23" fmla="*/ 0 w 4513118"/>
              <a:gd name="connsiteY23" fmla="*/ 0 h 142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13118" h="142009">
                <a:moveTo>
                  <a:pt x="4513118" y="142009"/>
                </a:moveTo>
                <a:lnTo>
                  <a:pt x="4000500" y="142009"/>
                </a:lnTo>
                <a:lnTo>
                  <a:pt x="4000500" y="124691"/>
                </a:lnTo>
                <a:lnTo>
                  <a:pt x="3768436" y="124691"/>
                </a:lnTo>
                <a:lnTo>
                  <a:pt x="3768436" y="103909"/>
                </a:lnTo>
                <a:lnTo>
                  <a:pt x="3453245" y="103909"/>
                </a:lnTo>
                <a:lnTo>
                  <a:pt x="3453245" y="90055"/>
                </a:lnTo>
                <a:lnTo>
                  <a:pt x="3342409" y="90055"/>
                </a:lnTo>
                <a:lnTo>
                  <a:pt x="3342409" y="69273"/>
                </a:lnTo>
                <a:lnTo>
                  <a:pt x="3054927" y="69273"/>
                </a:lnTo>
                <a:lnTo>
                  <a:pt x="3051464" y="65810"/>
                </a:lnTo>
                <a:lnTo>
                  <a:pt x="2822864" y="65810"/>
                </a:lnTo>
                <a:lnTo>
                  <a:pt x="2822864" y="51955"/>
                </a:lnTo>
                <a:lnTo>
                  <a:pt x="2119745" y="51955"/>
                </a:lnTo>
                <a:lnTo>
                  <a:pt x="2119745" y="45028"/>
                </a:lnTo>
                <a:lnTo>
                  <a:pt x="2074718" y="45028"/>
                </a:lnTo>
                <a:lnTo>
                  <a:pt x="2074718" y="41564"/>
                </a:lnTo>
                <a:lnTo>
                  <a:pt x="1870364" y="41564"/>
                </a:lnTo>
                <a:lnTo>
                  <a:pt x="1870364" y="34637"/>
                </a:lnTo>
                <a:lnTo>
                  <a:pt x="1641764" y="34637"/>
                </a:lnTo>
                <a:lnTo>
                  <a:pt x="1641764" y="20782"/>
                </a:lnTo>
                <a:lnTo>
                  <a:pt x="460664" y="20782"/>
                </a:lnTo>
                <a:lnTo>
                  <a:pt x="460664" y="0"/>
                </a:lnTo>
                <a:lnTo>
                  <a:pt x="0" y="0"/>
                </a:lnTo>
              </a:path>
            </a:pathLst>
          </a:custGeom>
          <a:noFill/>
          <a:ln w="28575">
            <a:solidFill>
              <a:schemeClr val="accent4"/>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E187D681-B3CD-4575-41DC-EA075BDD8644}"/>
              </a:ext>
            </a:extLst>
          </p:cNvPr>
          <p:cNvSpPr>
            <a:spLocks noGrp="1"/>
          </p:cNvSpPr>
          <p:nvPr>
            <p:ph type="title"/>
          </p:nvPr>
        </p:nvSpPr>
        <p:spPr/>
        <p:txBody>
          <a:bodyPr/>
          <a:lstStyle/>
          <a:p>
            <a:r>
              <a:rPr lang="en-US"/>
              <a:t>Risk Factors for Mortality</a:t>
            </a:r>
          </a:p>
        </p:txBody>
      </p:sp>
      <p:sp>
        <p:nvSpPr>
          <p:cNvPr id="3" name="Content Placeholder 2">
            <a:extLst>
              <a:ext uri="{FF2B5EF4-FFF2-40B4-BE49-F238E27FC236}">
                <a16:creationId xmlns:a16="http://schemas.microsoft.com/office/drawing/2014/main" id="{B57FBB9A-7E98-8A17-E18A-1542E3FC87D0}"/>
              </a:ext>
            </a:extLst>
          </p:cNvPr>
          <p:cNvSpPr>
            <a:spLocks noGrp="1"/>
          </p:cNvSpPr>
          <p:nvPr>
            <p:ph idx="1"/>
          </p:nvPr>
        </p:nvSpPr>
        <p:spPr>
          <a:xfrm>
            <a:off x="604675" y="1513047"/>
            <a:ext cx="5338925" cy="4650686"/>
          </a:xfrm>
        </p:spPr>
        <p:txBody>
          <a:bodyPr/>
          <a:lstStyle/>
          <a:p>
            <a:r>
              <a:rPr lang="en-US" sz="2600"/>
              <a:t>Patients with higher disease activity scores had higher risk of mortality</a:t>
            </a:r>
          </a:p>
          <a:p>
            <a:r>
              <a:rPr lang="en-US" sz="2600"/>
              <a:t>Lymphoma: 5%-10% lifetime risk</a:t>
            </a:r>
          </a:p>
          <a:p>
            <a:r>
              <a:rPr lang="en-US" sz="2600"/>
              <a:t>Sjögren’s lung (pulmonary) disease</a:t>
            </a:r>
          </a:p>
          <a:p>
            <a:r>
              <a:rPr lang="en-US" sz="2600"/>
              <a:t>Almost 60% of deaths are attributable to comorbidities:</a:t>
            </a:r>
          </a:p>
          <a:p>
            <a:pPr lvl="1"/>
            <a:r>
              <a:rPr lang="en-US" sz="2400"/>
              <a:t>Cardiovascular disease</a:t>
            </a:r>
          </a:p>
          <a:p>
            <a:pPr lvl="1"/>
            <a:r>
              <a:rPr lang="en-US" sz="2400"/>
              <a:t>Severe infections: respiratory infections, urinary tract infections, sepsis</a:t>
            </a:r>
          </a:p>
        </p:txBody>
      </p:sp>
      <p:sp>
        <p:nvSpPr>
          <p:cNvPr id="5" name="Text Box 11">
            <a:extLst>
              <a:ext uri="{FF2B5EF4-FFF2-40B4-BE49-F238E27FC236}">
                <a16:creationId xmlns:a16="http://schemas.microsoft.com/office/drawing/2014/main" id="{08FC3CF4-DEE4-D1CC-9695-B33EBCEFE940}"/>
              </a:ext>
            </a:extLst>
          </p:cNvPr>
          <p:cNvSpPr txBox="1">
            <a:spLocks noChangeArrowheads="1"/>
          </p:cNvSpPr>
          <p:nvPr/>
        </p:nvSpPr>
        <p:spPr bwMode="auto">
          <a:xfrm>
            <a:off x="445161"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Vivino. Clin Immunol. 2019;203:81. Brito-Zerón. EClinicalMedicine. 2023;61:102062.</a:t>
            </a:r>
          </a:p>
        </p:txBody>
      </p:sp>
      <p:cxnSp>
        <p:nvCxnSpPr>
          <p:cNvPr id="6" name="Straight Connector 5">
            <a:extLst>
              <a:ext uri="{FF2B5EF4-FFF2-40B4-BE49-F238E27FC236}">
                <a16:creationId xmlns:a16="http://schemas.microsoft.com/office/drawing/2014/main" id="{D64A960A-06D0-4790-2AB5-80A0CDA11CAD}"/>
              </a:ext>
            </a:extLst>
          </p:cNvPr>
          <p:cNvCxnSpPr>
            <a:cxnSpLocks/>
          </p:cNvCxnSpPr>
          <p:nvPr/>
        </p:nvCxnSpPr>
        <p:spPr bwMode="auto">
          <a:xfrm>
            <a:off x="6912429" y="4974771"/>
            <a:ext cx="4724400"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E85B37F2-6589-2A71-CD45-A6430E91F1A5}"/>
              </a:ext>
            </a:extLst>
          </p:cNvPr>
          <p:cNvCxnSpPr>
            <a:cxnSpLocks/>
          </p:cNvCxnSpPr>
          <p:nvPr/>
        </p:nvCxnSpPr>
        <p:spPr bwMode="auto">
          <a:xfrm flipV="1">
            <a:off x="6917871" y="2569029"/>
            <a:ext cx="0" cy="2416628"/>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31CAAE24-0E54-F6D9-6DB3-861170A35849}"/>
              </a:ext>
            </a:extLst>
          </p:cNvPr>
          <p:cNvCxnSpPr>
            <a:cxnSpLocks/>
          </p:cNvCxnSpPr>
          <p:nvPr/>
        </p:nvCxnSpPr>
        <p:spPr bwMode="auto">
          <a:xfrm flipH="1">
            <a:off x="6847115" y="257991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D1F03663-AB47-0757-BFBD-ADF3E6FAD57A}"/>
              </a:ext>
            </a:extLst>
          </p:cNvPr>
          <p:cNvCxnSpPr>
            <a:cxnSpLocks/>
          </p:cNvCxnSpPr>
          <p:nvPr/>
        </p:nvCxnSpPr>
        <p:spPr bwMode="auto">
          <a:xfrm flipH="1">
            <a:off x="6847115" y="31786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6A7584B-8318-E19A-79B5-3BC87CD0DD99}"/>
              </a:ext>
            </a:extLst>
          </p:cNvPr>
          <p:cNvCxnSpPr>
            <a:cxnSpLocks/>
          </p:cNvCxnSpPr>
          <p:nvPr/>
        </p:nvCxnSpPr>
        <p:spPr bwMode="auto">
          <a:xfrm flipH="1">
            <a:off x="6847115" y="37773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15C4D6AA-BB53-5025-7E93-4E1D8289BDFA}"/>
              </a:ext>
            </a:extLst>
          </p:cNvPr>
          <p:cNvCxnSpPr>
            <a:cxnSpLocks/>
          </p:cNvCxnSpPr>
          <p:nvPr/>
        </p:nvCxnSpPr>
        <p:spPr bwMode="auto">
          <a:xfrm flipH="1">
            <a:off x="6847115" y="43760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00D2748-E607-BDAD-1BB0-FAB6CF1397FB}"/>
              </a:ext>
            </a:extLst>
          </p:cNvPr>
          <p:cNvCxnSpPr>
            <a:cxnSpLocks/>
          </p:cNvCxnSpPr>
          <p:nvPr/>
        </p:nvCxnSpPr>
        <p:spPr bwMode="auto">
          <a:xfrm flipH="1">
            <a:off x="6847115" y="497477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2D63C16-D1CF-9A15-F17F-0F4820EEF5F9}"/>
              </a:ext>
            </a:extLst>
          </p:cNvPr>
          <p:cNvCxnSpPr>
            <a:cxnSpLocks/>
          </p:cNvCxnSpPr>
          <p:nvPr/>
        </p:nvCxnSpPr>
        <p:spPr bwMode="auto">
          <a:xfrm>
            <a:off x="6917871" y="49856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54176F95-20EA-337A-7BE8-9ED1EB5CA547}"/>
              </a:ext>
            </a:extLst>
          </p:cNvPr>
          <p:cNvCxnSpPr>
            <a:cxnSpLocks/>
          </p:cNvCxnSpPr>
          <p:nvPr/>
        </p:nvCxnSpPr>
        <p:spPr bwMode="auto">
          <a:xfrm>
            <a:off x="8093528" y="49856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C03F839-FF9B-893A-910C-2C3A72301BFF}"/>
              </a:ext>
            </a:extLst>
          </p:cNvPr>
          <p:cNvCxnSpPr>
            <a:cxnSpLocks/>
          </p:cNvCxnSpPr>
          <p:nvPr/>
        </p:nvCxnSpPr>
        <p:spPr bwMode="auto">
          <a:xfrm>
            <a:off x="9269185" y="49856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9C7B2EE-C323-C5D1-B92E-8A5FCEBB7D52}"/>
              </a:ext>
            </a:extLst>
          </p:cNvPr>
          <p:cNvCxnSpPr>
            <a:cxnSpLocks/>
          </p:cNvCxnSpPr>
          <p:nvPr/>
        </p:nvCxnSpPr>
        <p:spPr bwMode="auto">
          <a:xfrm>
            <a:off x="10444842" y="49856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AF46DD3-F23B-DEE8-0DA0-96D4CB574EF3}"/>
              </a:ext>
            </a:extLst>
          </p:cNvPr>
          <p:cNvCxnSpPr>
            <a:cxnSpLocks/>
          </p:cNvCxnSpPr>
          <p:nvPr/>
        </p:nvCxnSpPr>
        <p:spPr bwMode="auto">
          <a:xfrm>
            <a:off x="11620500" y="4985658"/>
            <a:ext cx="0" cy="64008"/>
          </a:xfrm>
          <a:prstGeom prst="line">
            <a:avLst/>
          </a:prstGeom>
          <a:noFill/>
          <a:ln w="28575" cap="flat" cmpd="sng" algn="ctr">
            <a:solidFill>
              <a:schemeClr val="bg1"/>
            </a:solidFill>
            <a:prstDash val="solid"/>
            <a:round/>
            <a:headEnd type="none" w="med" len="med"/>
            <a:tailEnd type="none" w="med" len="med"/>
          </a:ln>
          <a:effectLst/>
        </p:spPr>
      </p:cxnSp>
      <p:sp>
        <p:nvSpPr>
          <p:cNvPr id="24" name="TextBox 23">
            <a:extLst>
              <a:ext uri="{FF2B5EF4-FFF2-40B4-BE49-F238E27FC236}">
                <a16:creationId xmlns:a16="http://schemas.microsoft.com/office/drawing/2014/main" id="{C0CFD869-DF74-608A-61AC-464AB18C9F4F}"/>
              </a:ext>
            </a:extLst>
          </p:cNvPr>
          <p:cNvSpPr txBox="1"/>
          <p:nvPr/>
        </p:nvSpPr>
        <p:spPr bwMode="auto">
          <a:xfrm>
            <a:off x="6923314" y="1981201"/>
            <a:ext cx="4648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Mortality and Disease Activity State</a:t>
            </a:r>
          </a:p>
        </p:txBody>
      </p:sp>
      <p:sp>
        <p:nvSpPr>
          <p:cNvPr id="25" name="TextBox 24">
            <a:extLst>
              <a:ext uri="{FF2B5EF4-FFF2-40B4-BE49-F238E27FC236}">
                <a16:creationId xmlns:a16="http://schemas.microsoft.com/office/drawing/2014/main" id="{5C538A03-AE34-AB71-17C9-CCDB4135B185}"/>
              </a:ext>
            </a:extLst>
          </p:cNvPr>
          <p:cNvSpPr txBox="1"/>
          <p:nvPr/>
        </p:nvSpPr>
        <p:spPr bwMode="auto">
          <a:xfrm>
            <a:off x="7086600" y="4332515"/>
            <a:ext cx="15348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P</a:t>
            </a:r>
            <a:r>
              <a:rPr lang="en-US" b="0">
                <a:solidFill>
                  <a:schemeClr val="bg1"/>
                </a:solidFill>
                <a:latin typeface="Calibri" panose="020F0502020204030204" pitchFamily="34" charset="0"/>
              </a:rPr>
              <a:t> &lt;.0001</a:t>
            </a:r>
          </a:p>
        </p:txBody>
      </p:sp>
      <p:sp>
        <p:nvSpPr>
          <p:cNvPr id="26" name="TextBox 25">
            <a:extLst>
              <a:ext uri="{FF2B5EF4-FFF2-40B4-BE49-F238E27FC236}">
                <a16:creationId xmlns:a16="http://schemas.microsoft.com/office/drawing/2014/main" id="{FBDE1F31-1266-E2CB-AB99-254C8E075946}"/>
              </a:ext>
            </a:extLst>
          </p:cNvPr>
          <p:cNvSpPr txBox="1"/>
          <p:nvPr/>
        </p:nvSpPr>
        <p:spPr bwMode="auto">
          <a:xfrm>
            <a:off x="6934200" y="5296683"/>
            <a:ext cx="4691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Yr of Follow-up</a:t>
            </a:r>
          </a:p>
        </p:txBody>
      </p:sp>
      <p:sp>
        <p:nvSpPr>
          <p:cNvPr id="28" name="TextBox 27">
            <a:extLst>
              <a:ext uri="{FF2B5EF4-FFF2-40B4-BE49-F238E27FC236}">
                <a16:creationId xmlns:a16="http://schemas.microsoft.com/office/drawing/2014/main" id="{7374B9DB-68AD-6A86-D305-98DA365AC589}"/>
              </a:ext>
            </a:extLst>
          </p:cNvPr>
          <p:cNvSpPr txBox="1"/>
          <p:nvPr/>
        </p:nvSpPr>
        <p:spPr bwMode="auto">
          <a:xfrm>
            <a:off x="6177643" y="2394857"/>
            <a:ext cx="718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100</a:t>
            </a:r>
          </a:p>
        </p:txBody>
      </p:sp>
      <p:sp>
        <p:nvSpPr>
          <p:cNvPr id="29" name="TextBox 28">
            <a:extLst>
              <a:ext uri="{FF2B5EF4-FFF2-40B4-BE49-F238E27FC236}">
                <a16:creationId xmlns:a16="http://schemas.microsoft.com/office/drawing/2014/main" id="{D342A5C8-2E52-781A-F204-8DC41E75CAF7}"/>
              </a:ext>
            </a:extLst>
          </p:cNvPr>
          <p:cNvSpPr txBox="1"/>
          <p:nvPr/>
        </p:nvSpPr>
        <p:spPr bwMode="auto">
          <a:xfrm>
            <a:off x="6177643" y="2993572"/>
            <a:ext cx="718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75</a:t>
            </a:r>
          </a:p>
        </p:txBody>
      </p:sp>
      <p:sp>
        <p:nvSpPr>
          <p:cNvPr id="30" name="TextBox 29">
            <a:extLst>
              <a:ext uri="{FF2B5EF4-FFF2-40B4-BE49-F238E27FC236}">
                <a16:creationId xmlns:a16="http://schemas.microsoft.com/office/drawing/2014/main" id="{159949B5-4BF6-6741-9625-E272D4D2FDC8}"/>
              </a:ext>
            </a:extLst>
          </p:cNvPr>
          <p:cNvSpPr txBox="1"/>
          <p:nvPr/>
        </p:nvSpPr>
        <p:spPr bwMode="auto">
          <a:xfrm>
            <a:off x="6177643" y="3592287"/>
            <a:ext cx="718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50</a:t>
            </a:r>
          </a:p>
        </p:txBody>
      </p:sp>
      <p:sp>
        <p:nvSpPr>
          <p:cNvPr id="31" name="TextBox 30">
            <a:extLst>
              <a:ext uri="{FF2B5EF4-FFF2-40B4-BE49-F238E27FC236}">
                <a16:creationId xmlns:a16="http://schemas.microsoft.com/office/drawing/2014/main" id="{47A5046E-09FE-A9FA-A36F-2F8113AFDA41}"/>
              </a:ext>
            </a:extLst>
          </p:cNvPr>
          <p:cNvSpPr txBox="1"/>
          <p:nvPr/>
        </p:nvSpPr>
        <p:spPr bwMode="auto">
          <a:xfrm>
            <a:off x="6177643" y="4191002"/>
            <a:ext cx="718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25</a:t>
            </a:r>
          </a:p>
        </p:txBody>
      </p:sp>
      <p:sp>
        <p:nvSpPr>
          <p:cNvPr id="32" name="TextBox 31">
            <a:extLst>
              <a:ext uri="{FF2B5EF4-FFF2-40B4-BE49-F238E27FC236}">
                <a16:creationId xmlns:a16="http://schemas.microsoft.com/office/drawing/2014/main" id="{1E741C52-E6E4-B093-68A0-57D7517F212F}"/>
              </a:ext>
            </a:extLst>
          </p:cNvPr>
          <p:cNvSpPr txBox="1"/>
          <p:nvPr/>
        </p:nvSpPr>
        <p:spPr bwMode="auto">
          <a:xfrm>
            <a:off x="6177643" y="4789715"/>
            <a:ext cx="718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4F9725D6-8266-7E78-7873-EC3A34A53FC6}"/>
              </a:ext>
            </a:extLst>
          </p:cNvPr>
          <p:cNvSpPr txBox="1"/>
          <p:nvPr/>
        </p:nvSpPr>
        <p:spPr bwMode="auto">
          <a:xfrm>
            <a:off x="11370130" y="4985657"/>
            <a:ext cx="495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873E7232-A1A3-9548-96B9-E66BDBA1FFAD}"/>
              </a:ext>
            </a:extLst>
          </p:cNvPr>
          <p:cNvSpPr txBox="1"/>
          <p:nvPr/>
        </p:nvSpPr>
        <p:spPr bwMode="auto">
          <a:xfrm>
            <a:off x="6678387" y="4985657"/>
            <a:ext cx="495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5" name="TextBox 34">
            <a:extLst>
              <a:ext uri="{FF2B5EF4-FFF2-40B4-BE49-F238E27FC236}">
                <a16:creationId xmlns:a16="http://schemas.microsoft.com/office/drawing/2014/main" id="{E70C7468-9F1C-F827-9BA7-4EC9C5D66B0D}"/>
              </a:ext>
            </a:extLst>
          </p:cNvPr>
          <p:cNvSpPr txBox="1"/>
          <p:nvPr/>
        </p:nvSpPr>
        <p:spPr bwMode="auto">
          <a:xfrm>
            <a:off x="7851323" y="4985657"/>
            <a:ext cx="495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5</a:t>
            </a:r>
          </a:p>
        </p:txBody>
      </p:sp>
      <p:sp>
        <p:nvSpPr>
          <p:cNvPr id="36" name="TextBox 35">
            <a:extLst>
              <a:ext uri="{FF2B5EF4-FFF2-40B4-BE49-F238E27FC236}">
                <a16:creationId xmlns:a16="http://schemas.microsoft.com/office/drawing/2014/main" id="{813F3CE8-CB49-67CA-4A6E-1192C7A27486}"/>
              </a:ext>
            </a:extLst>
          </p:cNvPr>
          <p:cNvSpPr txBox="1"/>
          <p:nvPr/>
        </p:nvSpPr>
        <p:spPr bwMode="auto">
          <a:xfrm>
            <a:off x="9024259" y="4985657"/>
            <a:ext cx="495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7" name="TextBox 36">
            <a:extLst>
              <a:ext uri="{FF2B5EF4-FFF2-40B4-BE49-F238E27FC236}">
                <a16:creationId xmlns:a16="http://schemas.microsoft.com/office/drawing/2014/main" id="{5E15BC7B-FE75-D9DA-8FF1-712BBF236482}"/>
              </a:ext>
            </a:extLst>
          </p:cNvPr>
          <p:cNvSpPr txBox="1"/>
          <p:nvPr/>
        </p:nvSpPr>
        <p:spPr bwMode="auto">
          <a:xfrm>
            <a:off x="10197195" y="4985657"/>
            <a:ext cx="495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15</a:t>
            </a:r>
          </a:p>
        </p:txBody>
      </p:sp>
      <p:grpSp>
        <p:nvGrpSpPr>
          <p:cNvPr id="44" name="Group 43">
            <a:extLst>
              <a:ext uri="{FF2B5EF4-FFF2-40B4-BE49-F238E27FC236}">
                <a16:creationId xmlns:a16="http://schemas.microsoft.com/office/drawing/2014/main" id="{57009438-6FDA-0030-6D08-FB8DB092289E}"/>
              </a:ext>
            </a:extLst>
          </p:cNvPr>
          <p:cNvGrpSpPr/>
          <p:nvPr/>
        </p:nvGrpSpPr>
        <p:grpSpPr>
          <a:xfrm>
            <a:off x="9022444" y="3187452"/>
            <a:ext cx="2939142" cy="1477328"/>
            <a:chOff x="6727372" y="685800"/>
            <a:chExt cx="2939142" cy="1477328"/>
          </a:xfrm>
        </p:grpSpPr>
        <p:sp>
          <p:nvSpPr>
            <p:cNvPr id="38" name="TextBox 37">
              <a:extLst>
                <a:ext uri="{FF2B5EF4-FFF2-40B4-BE49-F238E27FC236}">
                  <a16:creationId xmlns:a16="http://schemas.microsoft.com/office/drawing/2014/main" id="{FCBD171A-67B6-D131-EDFE-0C4EC8AF24FA}"/>
                </a:ext>
              </a:extLst>
            </p:cNvPr>
            <p:cNvSpPr txBox="1"/>
            <p:nvPr/>
          </p:nvSpPr>
          <p:spPr bwMode="auto">
            <a:xfrm>
              <a:off x="6727372" y="685800"/>
              <a:ext cx="293914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92100" indent="-292100">
                <a:lnSpc>
                  <a:spcPct val="100000"/>
                </a:lnSpc>
                <a:spcBef>
                  <a:spcPct val="50000"/>
                </a:spcBef>
                <a:spcAft>
                  <a:spcPct val="0"/>
                </a:spcAft>
                <a:buClrTx/>
                <a:buFontTx/>
                <a:buNone/>
              </a:pPr>
              <a:r>
                <a:rPr lang="en-US">
                  <a:solidFill>
                    <a:schemeClr val="bg1"/>
                  </a:solidFill>
                  <a:latin typeface="Calibri" panose="020F0502020204030204" pitchFamily="34" charset="0"/>
                </a:rPr>
                <a:t>Disease activity states</a:t>
              </a:r>
              <a:br>
                <a:rPr lang="en-US">
                  <a:solidFill>
                    <a:schemeClr val="bg1"/>
                  </a:solidFill>
                  <a:latin typeface="Calibri" panose="020F0502020204030204" pitchFamily="34" charset="0"/>
                </a:rPr>
              </a:br>
              <a:r>
                <a:rPr lang="en-US" b="0">
                  <a:solidFill>
                    <a:schemeClr val="bg1"/>
                  </a:solidFill>
                  <a:latin typeface="Calibri" panose="020F0502020204030204" pitchFamily="34" charset="0"/>
                </a:rPr>
                <a:t>No activity</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Low disease activity</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Moderate disease activity</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High disease activity</a:t>
              </a:r>
            </a:p>
          </p:txBody>
        </p:sp>
        <p:cxnSp>
          <p:nvCxnSpPr>
            <p:cNvPr id="40" name="Straight Connector 39">
              <a:extLst>
                <a:ext uri="{FF2B5EF4-FFF2-40B4-BE49-F238E27FC236}">
                  <a16:creationId xmlns:a16="http://schemas.microsoft.com/office/drawing/2014/main" id="{793F067F-D263-4279-3980-0627EA86A561}"/>
                </a:ext>
              </a:extLst>
            </p:cNvPr>
            <p:cNvCxnSpPr>
              <a:cxnSpLocks/>
            </p:cNvCxnSpPr>
            <p:nvPr/>
          </p:nvCxnSpPr>
          <p:spPr bwMode="auto">
            <a:xfrm flipH="1">
              <a:off x="6825343" y="1132114"/>
              <a:ext cx="228600" cy="0"/>
            </a:xfrm>
            <a:prstGeom prst="line">
              <a:avLst/>
            </a:prstGeom>
            <a:noFill/>
            <a:ln w="28575"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27F2CCB-6F2F-FE52-B434-C514257E6710}"/>
                </a:ext>
              </a:extLst>
            </p:cNvPr>
            <p:cNvCxnSpPr>
              <a:cxnSpLocks/>
            </p:cNvCxnSpPr>
            <p:nvPr/>
          </p:nvCxnSpPr>
          <p:spPr bwMode="auto">
            <a:xfrm flipH="1">
              <a:off x="6825343" y="1970314"/>
              <a:ext cx="228600" cy="0"/>
            </a:xfrm>
            <a:prstGeom prst="line">
              <a:avLst/>
            </a:prstGeom>
            <a:noFill/>
            <a:ln w="28575" cap="flat" cmpd="sng" algn="ctr">
              <a:solidFill>
                <a:schemeClr val="accent4"/>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97C5A5C7-D749-17E3-3A2F-27A61AD196AE}"/>
                </a:ext>
              </a:extLst>
            </p:cNvPr>
            <p:cNvCxnSpPr>
              <a:cxnSpLocks/>
            </p:cNvCxnSpPr>
            <p:nvPr/>
          </p:nvCxnSpPr>
          <p:spPr bwMode="auto">
            <a:xfrm flipH="1">
              <a:off x="6825343" y="1411514"/>
              <a:ext cx="228600" cy="0"/>
            </a:xfrm>
            <a:prstGeom prst="line">
              <a:avLst/>
            </a:prstGeom>
            <a:noFill/>
            <a:ln w="28575" cap="flat" cmpd="sng" algn="ctr">
              <a:solidFill>
                <a:schemeClr val="accent5"/>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7DE5D4EC-5F2D-5585-CA21-8FD2BD285526}"/>
                </a:ext>
              </a:extLst>
            </p:cNvPr>
            <p:cNvCxnSpPr>
              <a:cxnSpLocks/>
            </p:cNvCxnSpPr>
            <p:nvPr/>
          </p:nvCxnSpPr>
          <p:spPr bwMode="auto">
            <a:xfrm flipH="1">
              <a:off x="6825343" y="1690914"/>
              <a:ext cx="228600" cy="0"/>
            </a:xfrm>
            <a:prstGeom prst="line">
              <a:avLst/>
            </a:prstGeom>
            <a:noFill/>
            <a:ln w="28575" cap="flat" cmpd="sng" algn="ctr">
              <a:solidFill>
                <a:schemeClr val="accent2"/>
              </a:solidFill>
              <a:prstDash val="solid"/>
              <a:round/>
              <a:headEnd type="none" w="med" len="med"/>
              <a:tailEnd type="none" w="med" len="med"/>
            </a:ln>
            <a:effectLst/>
          </p:spPr>
        </p:cxnSp>
      </p:grpSp>
      <p:sp>
        <p:nvSpPr>
          <p:cNvPr id="7" name="Freeform 6">
            <a:extLst>
              <a:ext uri="{FF2B5EF4-FFF2-40B4-BE49-F238E27FC236}">
                <a16:creationId xmlns:a16="http://schemas.microsoft.com/office/drawing/2014/main" id="{E7E16FDC-A1A4-E716-AE79-9A40A731FF81}"/>
              </a:ext>
            </a:extLst>
          </p:cNvPr>
          <p:cNvSpPr/>
          <p:nvPr/>
        </p:nvSpPr>
        <p:spPr bwMode="auto">
          <a:xfrm>
            <a:off x="6927273" y="2576945"/>
            <a:ext cx="4741718" cy="45028"/>
          </a:xfrm>
          <a:custGeom>
            <a:avLst/>
            <a:gdLst>
              <a:gd name="connsiteX0" fmla="*/ 0 w 4741718"/>
              <a:gd name="connsiteY0" fmla="*/ 0 h 45028"/>
              <a:gd name="connsiteX1" fmla="*/ 571500 w 4741718"/>
              <a:gd name="connsiteY1" fmla="*/ 0 h 45028"/>
              <a:gd name="connsiteX2" fmla="*/ 602672 w 4741718"/>
              <a:gd name="connsiteY2" fmla="*/ 0 h 45028"/>
              <a:gd name="connsiteX3" fmla="*/ 1205345 w 4741718"/>
              <a:gd name="connsiteY3" fmla="*/ 0 h 45028"/>
              <a:gd name="connsiteX4" fmla="*/ 2126672 w 4741718"/>
              <a:gd name="connsiteY4" fmla="*/ 0 h 45028"/>
              <a:gd name="connsiteX5" fmla="*/ 2157845 w 4741718"/>
              <a:gd name="connsiteY5" fmla="*/ 0 h 45028"/>
              <a:gd name="connsiteX6" fmla="*/ 2157845 w 4741718"/>
              <a:gd name="connsiteY6" fmla="*/ 0 h 45028"/>
              <a:gd name="connsiteX7" fmla="*/ 2199409 w 4741718"/>
              <a:gd name="connsiteY7" fmla="*/ 10391 h 45028"/>
              <a:gd name="connsiteX8" fmla="*/ 2580409 w 4741718"/>
              <a:gd name="connsiteY8" fmla="*/ 13855 h 45028"/>
              <a:gd name="connsiteX9" fmla="*/ 2632363 w 4741718"/>
              <a:gd name="connsiteY9" fmla="*/ 20782 h 45028"/>
              <a:gd name="connsiteX10" fmla="*/ 3252354 w 4741718"/>
              <a:gd name="connsiteY10" fmla="*/ 20782 h 45028"/>
              <a:gd name="connsiteX11" fmla="*/ 3297382 w 4741718"/>
              <a:gd name="connsiteY11" fmla="*/ 27710 h 45028"/>
              <a:gd name="connsiteX12" fmla="*/ 3328554 w 4741718"/>
              <a:gd name="connsiteY12" fmla="*/ 31173 h 45028"/>
              <a:gd name="connsiteX13" fmla="*/ 3515591 w 4741718"/>
              <a:gd name="connsiteY13" fmla="*/ 27710 h 45028"/>
              <a:gd name="connsiteX14" fmla="*/ 3598718 w 4741718"/>
              <a:gd name="connsiteY14" fmla="*/ 31173 h 45028"/>
              <a:gd name="connsiteX15" fmla="*/ 3747654 w 4741718"/>
              <a:gd name="connsiteY15" fmla="*/ 34637 h 45028"/>
              <a:gd name="connsiteX16" fmla="*/ 3758045 w 4741718"/>
              <a:gd name="connsiteY16" fmla="*/ 45028 h 45028"/>
              <a:gd name="connsiteX17" fmla="*/ 4741718 w 4741718"/>
              <a:gd name="connsiteY17" fmla="*/ 45028 h 4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41718" h="45028">
                <a:moveTo>
                  <a:pt x="0" y="0"/>
                </a:moveTo>
                <a:lnTo>
                  <a:pt x="571500" y="0"/>
                </a:lnTo>
                <a:lnTo>
                  <a:pt x="602672" y="0"/>
                </a:lnTo>
                <a:lnTo>
                  <a:pt x="1205345" y="0"/>
                </a:lnTo>
                <a:lnTo>
                  <a:pt x="2126672" y="0"/>
                </a:lnTo>
                <a:lnTo>
                  <a:pt x="2157845" y="0"/>
                </a:lnTo>
                <a:lnTo>
                  <a:pt x="2157845" y="0"/>
                </a:lnTo>
                <a:lnTo>
                  <a:pt x="2199409" y="10391"/>
                </a:lnTo>
                <a:lnTo>
                  <a:pt x="2580409" y="13855"/>
                </a:lnTo>
                <a:lnTo>
                  <a:pt x="2632363" y="20782"/>
                </a:lnTo>
                <a:lnTo>
                  <a:pt x="3252354" y="20782"/>
                </a:lnTo>
                <a:lnTo>
                  <a:pt x="3297382" y="27710"/>
                </a:lnTo>
                <a:lnTo>
                  <a:pt x="3328554" y="31173"/>
                </a:lnTo>
                <a:lnTo>
                  <a:pt x="3515591" y="27710"/>
                </a:lnTo>
                <a:lnTo>
                  <a:pt x="3598718" y="31173"/>
                </a:lnTo>
                <a:lnTo>
                  <a:pt x="3747654" y="34637"/>
                </a:lnTo>
                <a:lnTo>
                  <a:pt x="3758045" y="45028"/>
                </a:lnTo>
                <a:lnTo>
                  <a:pt x="4741718" y="45028"/>
                </a:lnTo>
              </a:path>
            </a:pathLst>
          </a:custGeom>
          <a:noFill/>
          <a:ln w="28575">
            <a:solidFill>
              <a:schemeClr val="accent1"/>
            </a:solidFill>
            <a:miter lim="800000"/>
            <a:headEnd/>
            <a:tailEnd/>
          </a:ln>
        </p:spPr>
        <p:txBody>
          <a:bodyPr rtlCol="0" anchor="ctr"/>
          <a:lstStyle/>
          <a:p>
            <a:pPr algn="ctr"/>
            <a:endParaRPr lang="en-US"/>
          </a:p>
        </p:txBody>
      </p:sp>
      <p:sp>
        <p:nvSpPr>
          <p:cNvPr id="27" name="TextBox 26">
            <a:extLst>
              <a:ext uri="{FF2B5EF4-FFF2-40B4-BE49-F238E27FC236}">
                <a16:creationId xmlns:a16="http://schemas.microsoft.com/office/drawing/2014/main" id="{AE9BC8F8-709F-F3F9-426C-566EE7EAD518}"/>
              </a:ext>
            </a:extLst>
          </p:cNvPr>
          <p:cNvSpPr txBox="1"/>
          <p:nvPr/>
        </p:nvSpPr>
        <p:spPr bwMode="auto">
          <a:xfrm rot="16200000">
            <a:off x="4861029" y="3755570"/>
            <a:ext cx="2829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err="1">
                <a:solidFill>
                  <a:schemeClr val="bg1"/>
                </a:solidFill>
                <a:latin typeface="Calibri" panose="020F0502020204030204" pitchFamily="34" charset="0"/>
              </a:rPr>
              <a:t>Sjögren’s</a:t>
            </a:r>
            <a:r>
              <a:rPr lang="en-US">
                <a:solidFill>
                  <a:schemeClr val="bg1"/>
                </a:solidFill>
                <a:latin typeface="Calibri" panose="020F0502020204030204" pitchFamily="34" charset="0"/>
              </a:rPr>
              <a:t>-Related Death (%)</a:t>
            </a:r>
          </a:p>
        </p:txBody>
      </p:sp>
    </p:spTree>
    <p:extLst>
      <p:ext uri="{BB962C8B-B14F-4D97-AF65-F5344CB8AC3E}">
        <p14:creationId xmlns:p14="http://schemas.microsoft.com/office/powerpoint/2010/main" val="3180361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7125E2-EB59-4FB1-9EE5-437FA1E44093}"/>
              </a:ext>
            </a:extLst>
          </p:cNvPr>
          <p:cNvSpPr>
            <a:spLocks noGrp="1"/>
          </p:cNvSpPr>
          <p:nvPr>
            <p:ph type="title"/>
          </p:nvPr>
        </p:nvSpPr>
        <p:spPr/>
        <p:txBody>
          <a:bodyPr/>
          <a:lstStyle/>
          <a:p>
            <a:r>
              <a:rPr lang="en-US"/>
              <a:t>Pathogenesis and Risk Factors</a:t>
            </a:r>
          </a:p>
        </p:txBody>
      </p:sp>
    </p:spTree>
    <p:extLst>
      <p:ext uri="{BB962C8B-B14F-4D97-AF65-F5344CB8AC3E}">
        <p14:creationId xmlns:p14="http://schemas.microsoft.com/office/powerpoint/2010/main" val="3417230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F617C-26E6-C7FA-FDFD-7ADE59BA81B6}"/>
              </a:ext>
            </a:extLst>
          </p:cNvPr>
          <p:cNvSpPr>
            <a:spLocks noGrp="1"/>
          </p:cNvSpPr>
          <p:nvPr>
            <p:ph type="title"/>
          </p:nvPr>
        </p:nvSpPr>
        <p:spPr/>
        <p:txBody>
          <a:bodyPr/>
          <a:lstStyle/>
          <a:p>
            <a:r>
              <a:rPr lang="en-US"/>
              <a:t>Risk Factors for Lymphoma in Sjögren’s Syndrome</a:t>
            </a:r>
          </a:p>
        </p:txBody>
      </p:sp>
      <p:sp>
        <p:nvSpPr>
          <p:cNvPr id="6" name="Content Placeholder 5">
            <a:extLst>
              <a:ext uri="{FF2B5EF4-FFF2-40B4-BE49-F238E27FC236}">
                <a16:creationId xmlns:a16="http://schemas.microsoft.com/office/drawing/2014/main" id="{8318A37D-697B-E3A4-59C6-2468C70A5375}"/>
              </a:ext>
            </a:extLst>
          </p:cNvPr>
          <p:cNvSpPr>
            <a:spLocks noGrp="1"/>
          </p:cNvSpPr>
          <p:nvPr>
            <p:ph sz="half" idx="1"/>
          </p:nvPr>
        </p:nvSpPr>
        <p:spPr>
          <a:xfrm>
            <a:off x="601820" y="1510730"/>
            <a:ext cx="5819528" cy="4678738"/>
          </a:xfrm>
        </p:spPr>
        <p:txBody>
          <a:bodyPr/>
          <a:lstStyle/>
          <a:p>
            <a:r>
              <a:rPr lang="en-US" sz="2400"/>
              <a:t>A predictive score for NHL</a:t>
            </a:r>
          </a:p>
          <a:p>
            <a:r>
              <a:rPr lang="en-US" sz="2400"/>
              <a:t>Independent risk factors for NHL:</a:t>
            </a:r>
          </a:p>
          <a:p>
            <a:pPr lvl="1"/>
            <a:r>
              <a:rPr lang="en-US" sz="2200"/>
              <a:t>Salivary gland enlargement</a:t>
            </a:r>
          </a:p>
          <a:p>
            <a:pPr lvl="1"/>
            <a:r>
              <a:rPr lang="en-US" sz="2200"/>
              <a:t>Lymphadenopathy</a:t>
            </a:r>
          </a:p>
          <a:p>
            <a:pPr lvl="1"/>
            <a:r>
              <a:rPr lang="en-US" sz="2200"/>
              <a:t>Raynaud phenomenon </a:t>
            </a:r>
          </a:p>
          <a:p>
            <a:pPr lvl="1"/>
            <a:r>
              <a:rPr lang="en-US" sz="2200"/>
              <a:t>Anti-RO/SSA and/or anti-La/SSB positivity</a:t>
            </a:r>
          </a:p>
          <a:p>
            <a:pPr lvl="1"/>
            <a:r>
              <a:rPr lang="en-US" sz="2200"/>
              <a:t>Monoclonal gammopathy</a:t>
            </a:r>
          </a:p>
          <a:p>
            <a:pPr lvl="1"/>
            <a:r>
              <a:rPr lang="en-US" sz="2200"/>
              <a:t>C4 hypocomplementemia</a:t>
            </a:r>
          </a:p>
        </p:txBody>
      </p:sp>
      <p:graphicFrame>
        <p:nvGraphicFramePr>
          <p:cNvPr id="8" name="Group 155">
            <a:extLst>
              <a:ext uri="{FF2B5EF4-FFF2-40B4-BE49-F238E27FC236}">
                <a16:creationId xmlns:a16="http://schemas.microsoft.com/office/drawing/2014/main" id="{1E2D86A7-0FCC-E0D9-18AE-6A183E36C126}"/>
              </a:ext>
            </a:extLst>
          </p:cNvPr>
          <p:cNvGraphicFramePr>
            <a:graphicFrameLocks/>
          </p:cNvGraphicFramePr>
          <p:nvPr/>
        </p:nvGraphicFramePr>
        <p:xfrm>
          <a:off x="6805748" y="4852375"/>
          <a:ext cx="4180115" cy="1341552"/>
        </p:xfrm>
        <a:graphic>
          <a:graphicData uri="http://schemas.openxmlformats.org/drawingml/2006/table">
            <a:tbl>
              <a:tblPr/>
              <a:tblGrid>
                <a:gridCol w="1750280">
                  <a:extLst>
                    <a:ext uri="{9D8B030D-6E8A-4147-A177-3AD203B41FA5}">
                      <a16:colId xmlns:a16="http://schemas.microsoft.com/office/drawing/2014/main" val="20000"/>
                    </a:ext>
                  </a:extLst>
                </a:gridCol>
                <a:gridCol w="2429835">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Risk Factors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Probability of NHL, %</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3-6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39.9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7</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100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9" name="Text Box 11">
            <a:extLst>
              <a:ext uri="{FF2B5EF4-FFF2-40B4-BE49-F238E27FC236}">
                <a16:creationId xmlns:a16="http://schemas.microsoft.com/office/drawing/2014/main" id="{C50F47C0-8B0A-5688-2710-DDF1E489E21E}"/>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Fragkioudaki. Medicine (Baltimore). 2016;95(25):e3766.</a:t>
            </a:r>
          </a:p>
        </p:txBody>
      </p:sp>
      <p:sp>
        <p:nvSpPr>
          <p:cNvPr id="3" name="TextBox 2">
            <a:extLst>
              <a:ext uri="{FF2B5EF4-FFF2-40B4-BE49-F238E27FC236}">
                <a16:creationId xmlns:a16="http://schemas.microsoft.com/office/drawing/2014/main" id="{A3B47B8F-53BB-5707-40EA-E8D2AE37804B}"/>
              </a:ext>
            </a:extLst>
          </p:cNvPr>
          <p:cNvSpPr txBox="1"/>
          <p:nvPr/>
        </p:nvSpPr>
        <p:spPr bwMode="auto">
          <a:xfrm>
            <a:off x="6898176" y="1120950"/>
            <a:ext cx="4142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Probability of SS-NHL Development </a:t>
            </a:r>
          </a:p>
        </p:txBody>
      </p:sp>
      <p:cxnSp>
        <p:nvCxnSpPr>
          <p:cNvPr id="7" name="Straight Connector 6">
            <a:extLst>
              <a:ext uri="{FF2B5EF4-FFF2-40B4-BE49-F238E27FC236}">
                <a16:creationId xmlns:a16="http://schemas.microsoft.com/office/drawing/2014/main" id="{ABD238C2-4260-004B-1C4D-3829EEB4263D}"/>
              </a:ext>
            </a:extLst>
          </p:cNvPr>
          <p:cNvCxnSpPr/>
          <p:nvPr/>
        </p:nvCxnSpPr>
        <p:spPr bwMode="auto">
          <a:xfrm>
            <a:off x="7294179" y="2228193"/>
            <a:ext cx="0" cy="1996966"/>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D16CF4FF-7899-EF51-4019-CFB623C32F27}"/>
              </a:ext>
            </a:extLst>
          </p:cNvPr>
          <p:cNvCxnSpPr>
            <a:cxnSpLocks/>
          </p:cNvCxnSpPr>
          <p:nvPr/>
        </p:nvCxnSpPr>
        <p:spPr bwMode="auto">
          <a:xfrm flipH="1">
            <a:off x="7230291" y="22402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BD42314B-F85B-1A97-D80D-5F32D2E2EBC3}"/>
              </a:ext>
            </a:extLst>
          </p:cNvPr>
          <p:cNvCxnSpPr>
            <a:cxnSpLocks/>
          </p:cNvCxnSpPr>
          <p:nvPr/>
        </p:nvCxnSpPr>
        <p:spPr bwMode="auto">
          <a:xfrm flipH="1">
            <a:off x="7230291" y="26299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B3648889-6B94-BC28-2A84-D62A95EA3042}"/>
              </a:ext>
            </a:extLst>
          </p:cNvPr>
          <p:cNvCxnSpPr>
            <a:cxnSpLocks/>
          </p:cNvCxnSpPr>
          <p:nvPr/>
        </p:nvCxnSpPr>
        <p:spPr bwMode="auto">
          <a:xfrm flipH="1">
            <a:off x="7230291" y="30261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448D7790-D3D3-E1BA-9964-AAB837891E5B}"/>
              </a:ext>
            </a:extLst>
          </p:cNvPr>
          <p:cNvCxnSpPr>
            <a:cxnSpLocks/>
          </p:cNvCxnSpPr>
          <p:nvPr/>
        </p:nvCxnSpPr>
        <p:spPr bwMode="auto">
          <a:xfrm flipH="1">
            <a:off x="7230291" y="34222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A680534-5F60-A71E-8BA8-D55EA73F9B63}"/>
              </a:ext>
            </a:extLst>
          </p:cNvPr>
          <p:cNvCxnSpPr>
            <a:cxnSpLocks/>
          </p:cNvCxnSpPr>
          <p:nvPr/>
        </p:nvCxnSpPr>
        <p:spPr bwMode="auto">
          <a:xfrm flipH="1">
            <a:off x="7230291" y="38184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532AB807-9232-449B-5D74-C7DBACF59BC5}"/>
              </a:ext>
            </a:extLst>
          </p:cNvPr>
          <p:cNvCxnSpPr>
            <a:cxnSpLocks/>
          </p:cNvCxnSpPr>
          <p:nvPr/>
        </p:nvCxnSpPr>
        <p:spPr bwMode="auto">
          <a:xfrm flipH="1">
            <a:off x="7230291" y="42146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0129767-31B0-D016-C4DB-1ACFBF9C035F}"/>
              </a:ext>
            </a:extLst>
          </p:cNvPr>
          <p:cNvCxnSpPr>
            <a:cxnSpLocks/>
          </p:cNvCxnSpPr>
          <p:nvPr/>
        </p:nvCxnSpPr>
        <p:spPr bwMode="auto">
          <a:xfrm>
            <a:off x="7876903" y="4212771"/>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E808B42-6CC7-408E-F688-BD9272A25B37}"/>
              </a:ext>
            </a:extLst>
          </p:cNvPr>
          <p:cNvCxnSpPr>
            <a:cxnSpLocks/>
          </p:cNvCxnSpPr>
          <p:nvPr/>
        </p:nvCxnSpPr>
        <p:spPr bwMode="auto">
          <a:xfrm>
            <a:off x="9084129" y="4212771"/>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D2913F6-5877-5503-5D1C-CB137F95E2DD}"/>
              </a:ext>
            </a:extLst>
          </p:cNvPr>
          <p:cNvCxnSpPr>
            <a:cxnSpLocks/>
          </p:cNvCxnSpPr>
          <p:nvPr/>
        </p:nvCxnSpPr>
        <p:spPr bwMode="auto">
          <a:xfrm>
            <a:off x="10291354" y="4212771"/>
            <a:ext cx="0" cy="65315"/>
          </a:xfrm>
          <a:prstGeom prst="line">
            <a:avLst/>
          </a:prstGeom>
          <a:noFill/>
          <a:ln w="28575" cap="flat" cmpd="sng" algn="ctr">
            <a:solidFill>
              <a:schemeClr val="bg1"/>
            </a:solidFill>
            <a:prstDash val="solid"/>
            <a:round/>
            <a:headEnd type="none" w="med" len="med"/>
            <a:tailEnd type="none" w="med" len="med"/>
          </a:ln>
          <a:effectLst/>
        </p:spPr>
      </p:cxnSp>
      <p:sp>
        <p:nvSpPr>
          <p:cNvPr id="23" name="Rectangle 22">
            <a:extLst>
              <a:ext uri="{FF2B5EF4-FFF2-40B4-BE49-F238E27FC236}">
                <a16:creationId xmlns:a16="http://schemas.microsoft.com/office/drawing/2014/main" id="{9BFFFEAD-8D92-8BA3-10EE-EABA0CD3C7CC}"/>
              </a:ext>
            </a:extLst>
          </p:cNvPr>
          <p:cNvSpPr/>
          <p:nvPr/>
        </p:nvSpPr>
        <p:spPr bwMode="auto">
          <a:xfrm>
            <a:off x="7458891" y="4121331"/>
            <a:ext cx="842555" cy="849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CD06C395-139C-4295-730C-873BDE416A8D}"/>
              </a:ext>
            </a:extLst>
          </p:cNvPr>
          <p:cNvSpPr/>
          <p:nvPr/>
        </p:nvSpPr>
        <p:spPr bwMode="auto">
          <a:xfrm>
            <a:off x="8662851" y="3409408"/>
            <a:ext cx="842555" cy="80045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EE5FB95F-7138-D383-9F9F-B3FA3EC72594}"/>
              </a:ext>
            </a:extLst>
          </p:cNvPr>
          <p:cNvSpPr/>
          <p:nvPr/>
        </p:nvSpPr>
        <p:spPr bwMode="auto">
          <a:xfrm>
            <a:off x="9866811" y="2216333"/>
            <a:ext cx="842555" cy="198990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1" name="Straight Connector 10">
            <a:extLst>
              <a:ext uri="{FF2B5EF4-FFF2-40B4-BE49-F238E27FC236}">
                <a16:creationId xmlns:a16="http://schemas.microsoft.com/office/drawing/2014/main" id="{4C96CDAD-1088-4C7F-404D-C8356053FE70}"/>
              </a:ext>
            </a:extLst>
          </p:cNvPr>
          <p:cNvCxnSpPr>
            <a:cxnSpLocks/>
          </p:cNvCxnSpPr>
          <p:nvPr/>
        </p:nvCxnSpPr>
        <p:spPr bwMode="auto">
          <a:xfrm>
            <a:off x="7294179" y="4214648"/>
            <a:ext cx="3615559" cy="0"/>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BB54E30C-AE85-7A31-C7C7-A3379A75321E}"/>
              </a:ext>
            </a:extLst>
          </p:cNvPr>
          <p:cNvSpPr txBox="1"/>
          <p:nvPr/>
        </p:nvSpPr>
        <p:spPr bwMode="auto">
          <a:xfrm>
            <a:off x="6681652" y="2063932"/>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100</a:t>
            </a:r>
          </a:p>
        </p:txBody>
      </p:sp>
      <p:sp>
        <p:nvSpPr>
          <p:cNvPr id="27" name="TextBox 26">
            <a:extLst>
              <a:ext uri="{FF2B5EF4-FFF2-40B4-BE49-F238E27FC236}">
                <a16:creationId xmlns:a16="http://schemas.microsoft.com/office/drawing/2014/main" id="{0743F3DA-E828-8974-4060-88E04384D78B}"/>
              </a:ext>
            </a:extLst>
          </p:cNvPr>
          <p:cNvSpPr txBox="1"/>
          <p:nvPr/>
        </p:nvSpPr>
        <p:spPr bwMode="auto">
          <a:xfrm>
            <a:off x="6681652" y="2457995"/>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80</a:t>
            </a:r>
          </a:p>
        </p:txBody>
      </p:sp>
      <p:sp>
        <p:nvSpPr>
          <p:cNvPr id="28" name="TextBox 27">
            <a:extLst>
              <a:ext uri="{FF2B5EF4-FFF2-40B4-BE49-F238E27FC236}">
                <a16:creationId xmlns:a16="http://schemas.microsoft.com/office/drawing/2014/main" id="{269A6ECA-B635-AA9F-42AE-4517621B2B75}"/>
              </a:ext>
            </a:extLst>
          </p:cNvPr>
          <p:cNvSpPr txBox="1"/>
          <p:nvPr/>
        </p:nvSpPr>
        <p:spPr bwMode="auto">
          <a:xfrm>
            <a:off x="6681652" y="2852058"/>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60</a:t>
            </a:r>
          </a:p>
        </p:txBody>
      </p:sp>
      <p:sp>
        <p:nvSpPr>
          <p:cNvPr id="29" name="TextBox 28">
            <a:extLst>
              <a:ext uri="{FF2B5EF4-FFF2-40B4-BE49-F238E27FC236}">
                <a16:creationId xmlns:a16="http://schemas.microsoft.com/office/drawing/2014/main" id="{E86D89DF-95F2-A0E1-04B2-40C1096E0FB1}"/>
              </a:ext>
            </a:extLst>
          </p:cNvPr>
          <p:cNvSpPr txBox="1"/>
          <p:nvPr/>
        </p:nvSpPr>
        <p:spPr bwMode="auto">
          <a:xfrm>
            <a:off x="6681652" y="3246121"/>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1903F42B-121C-A7B6-2384-FD0293C08999}"/>
              </a:ext>
            </a:extLst>
          </p:cNvPr>
          <p:cNvSpPr txBox="1"/>
          <p:nvPr/>
        </p:nvSpPr>
        <p:spPr bwMode="auto">
          <a:xfrm>
            <a:off x="6681652" y="3640184"/>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31" name="TextBox 30">
            <a:extLst>
              <a:ext uri="{FF2B5EF4-FFF2-40B4-BE49-F238E27FC236}">
                <a16:creationId xmlns:a16="http://schemas.microsoft.com/office/drawing/2014/main" id="{15BAB5C1-55F4-9C1E-73AC-7A344BB3F6BF}"/>
              </a:ext>
            </a:extLst>
          </p:cNvPr>
          <p:cNvSpPr txBox="1"/>
          <p:nvPr/>
        </p:nvSpPr>
        <p:spPr bwMode="auto">
          <a:xfrm>
            <a:off x="6681652" y="4034246"/>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8E0CB003-47A7-3030-B67F-997F989C01A4}"/>
              </a:ext>
            </a:extLst>
          </p:cNvPr>
          <p:cNvSpPr txBox="1"/>
          <p:nvPr/>
        </p:nvSpPr>
        <p:spPr bwMode="auto">
          <a:xfrm>
            <a:off x="9982200" y="4223659"/>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7</a:t>
            </a:r>
          </a:p>
        </p:txBody>
      </p:sp>
      <p:sp>
        <p:nvSpPr>
          <p:cNvPr id="33" name="TextBox 32">
            <a:extLst>
              <a:ext uri="{FF2B5EF4-FFF2-40B4-BE49-F238E27FC236}">
                <a16:creationId xmlns:a16="http://schemas.microsoft.com/office/drawing/2014/main" id="{7CE4A060-AB7E-1D3A-7D48-05A30910538D}"/>
              </a:ext>
            </a:extLst>
          </p:cNvPr>
          <p:cNvSpPr txBox="1"/>
          <p:nvPr/>
        </p:nvSpPr>
        <p:spPr bwMode="auto">
          <a:xfrm>
            <a:off x="8782594" y="4212773"/>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3-6</a:t>
            </a:r>
          </a:p>
        </p:txBody>
      </p:sp>
      <p:sp>
        <p:nvSpPr>
          <p:cNvPr id="34" name="TextBox 33">
            <a:extLst>
              <a:ext uri="{FF2B5EF4-FFF2-40B4-BE49-F238E27FC236}">
                <a16:creationId xmlns:a16="http://schemas.microsoft.com/office/drawing/2014/main" id="{FDCF63C0-E948-E12F-293C-569014B4A186}"/>
              </a:ext>
            </a:extLst>
          </p:cNvPr>
          <p:cNvSpPr txBox="1"/>
          <p:nvPr/>
        </p:nvSpPr>
        <p:spPr bwMode="auto">
          <a:xfrm>
            <a:off x="7589520" y="4201887"/>
            <a:ext cx="600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a:t>
            </a:r>
          </a:p>
        </p:txBody>
      </p:sp>
      <p:sp>
        <p:nvSpPr>
          <p:cNvPr id="36" name="TextBox 35">
            <a:extLst>
              <a:ext uri="{FF2B5EF4-FFF2-40B4-BE49-F238E27FC236}">
                <a16:creationId xmlns:a16="http://schemas.microsoft.com/office/drawing/2014/main" id="{A727A3E0-8EFE-B8FC-BEC9-7D2590FE40D7}"/>
              </a:ext>
            </a:extLst>
          </p:cNvPr>
          <p:cNvSpPr txBox="1"/>
          <p:nvPr/>
        </p:nvSpPr>
        <p:spPr bwMode="auto">
          <a:xfrm>
            <a:off x="7302138" y="4484915"/>
            <a:ext cx="35661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No. of Risk Factors</a:t>
            </a:r>
          </a:p>
        </p:txBody>
      </p:sp>
      <p:sp>
        <p:nvSpPr>
          <p:cNvPr id="37" name="TextBox 36">
            <a:extLst>
              <a:ext uri="{FF2B5EF4-FFF2-40B4-BE49-F238E27FC236}">
                <a16:creationId xmlns:a16="http://schemas.microsoft.com/office/drawing/2014/main" id="{1AF29B2E-F905-FCB2-7D13-D0F776D03F1D}"/>
              </a:ext>
            </a:extLst>
          </p:cNvPr>
          <p:cNvSpPr txBox="1"/>
          <p:nvPr/>
        </p:nvSpPr>
        <p:spPr bwMode="auto">
          <a:xfrm rot="16200000">
            <a:off x="5272148" y="3075410"/>
            <a:ext cx="28103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Patients With SS-NHL (%)</a:t>
            </a:r>
          </a:p>
        </p:txBody>
      </p:sp>
      <p:sp>
        <p:nvSpPr>
          <p:cNvPr id="38" name="TextBox 37">
            <a:extLst>
              <a:ext uri="{FF2B5EF4-FFF2-40B4-BE49-F238E27FC236}">
                <a16:creationId xmlns:a16="http://schemas.microsoft.com/office/drawing/2014/main" id="{10F3D765-DDC0-5162-4D3B-4B172B5FEB93}"/>
              </a:ext>
            </a:extLst>
          </p:cNvPr>
          <p:cNvSpPr txBox="1"/>
          <p:nvPr/>
        </p:nvSpPr>
        <p:spPr bwMode="auto">
          <a:xfrm>
            <a:off x="7837715" y="2836074"/>
            <a:ext cx="1240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P </a:t>
            </a:r>
            <a:r>
              <a:rPr lang="en-US" b="0">
                <a:solidFill>
                  <a:schemeClr val="bg1"/>
                </a:solidFill>
                <a:latin typeface="Calibri" panose="020F0502020204030204" pitchFamily="34" charset="0"/>
              </a:rPr>
              <a:t>&lt;.05</a:t>
            </a:r>
          </a:p>
        </p:txBody>
      </p:sp>
      <p:sp>
        <p:nvSpPr>
          <p:cNvPr id="39" name="TextBox 38">
            <a:extLst>
              <a:ext uri="{FF2B5EF4-FFF2-40B4-BE49-F238E27FC236}">
                <a16:creationId xmlns:a16="http://schemas.microsoft.com/office/drawing/2014/main" id="{9384D42A-B527-B175-8A7B-94008099876C}"/>
              </a:ext>
            </a:extLst>
          </p:cNvPr>
          <p:cNvSpPr txBox="1"/>
          <p:nvPr/>
        </p:nvSpPr>
        <p:spPr bwMode="auto">
          <a:xfrm>
            <a:off x="9322541" y="1786768"/>
            <a:ext cx="1240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P </a:t>
            </a:r>
            <a:r>
              <a:rPr lang="en-US" b="0">
                <a:solidFill>
                  <a:schemeClr val="bg1"/>
                </a:solidFill>
                <a:latin typeface="Calibri" panose="020F0502020204030204" pitchFamily="34" charset="0"/>
              </a:rPr>
              <a:t>&lt;.0001</a:t>
            </a:r>
          </a:p>
        </p:txBody>
      </p:sp>
      <p:sp>
        <p:nvSpPr>
          <p:cNvPr id="40" name="TextBox 39">
            <a:extLst>
              <a:ext uri="{FF2B5EF4-FFF2-40B4-BE49-F238E27FC236}">
                <a16:creationId xmlns:a16="http://schemas.microsoft.com/office/drawing/2014/main" id="{C33C50BB-4FE8-6DD5-2C6B-9B5384A8C2C0}"/>
              </a:ext>
            </a:extLst>
          </p:cNvPr>
          <p:cNvSpPr txBox="1"/>
          <p:nvPr/>
        </p:nvSpPr>
        <p:spPr bwMode="auto">
          <a:xfrm>
            <a:off x="7909560" y="1452704"/>
            <a:ext cx="23578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P </a:t>
            </a:r>
            <a:r>
              <a:rPr lang="en-US" b="0">
                <a:solidFill>
                  <a:schemeClr val="bg1"/>
                </a:solidFill>
                <a:latin typeface="Calibri" panose="020F0502020204030204" pitchFamily="34" charset="0"/>
              </a:rPr>
              <a:t>&lt;.0001</a:t>
            </a:r>
          </a:p>
        </p:txBody>
      </p:sp>
      <p:grpSp>
        <p:nvGrpSpPr>
          <p:cNvPr id="46" name="Group 45">
            <a:extLst>
              <a:ext uri="{FF2B5EF4-FFF2-40B4-BE49-F238E27FC236}">
                <a16:creationId xmlns:a16="http://schemas.microsoft.com/office/drawing/2014/main" id="{A048EDFE-2FC0-CBBA-13A4-42E8D5875262}"/>
              </a:ext>
            </a:extLst>
          </p:cNvPr>
          <p:cNvGrpSpPr/>
          <p:nvPr/>
        </p:nvGrpSpPr>
        <p:grpSpPr>
          <a:xfrm>
            <a:off x="7876903" y="3135084"/>
            <a:ext cx="1217023" cy="176349"/>
            <a:chOff x="7876903" y="3135084"/>
            <a:chExt cx="1217023" cy="176349"/>
          </a:xfrm>
        </p:grpSpPr>
        <p:cxnSp>
          <p:nvCxnSpPr>
            <p:cNvPr id="42" name="Straight Connector 41">
              <a:extLst>
                <a:ext uri="{FF2B5EF4-FFF2-40B4-BE49-F238E27FC236}">
                  <a16:creationId xmlns:a16="http://schemas.microsoft.com/office/drawing/2014/main" id="{274FFF2A-C043-2B76-3F42-37F8D673E24C}"/>
                </a:ext>
              </a:extLst>
            </p:cNvPr>
            <p:cNvCxnSpPr>
              <a:cxnSpLocks/>
            </p:cNvCxnSpPr>
            <p:nvPr/>
          </p:nvCxnSpPr>
          <p:spPr bwMode="auto">
            <a:xfrm>
              <a:off x="7876903"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C74D37A-21A3-C7E7-5FFC-EC429F615A21}"/>
                </a:ext>
              </a:extLst>
            </p:cNvPr>
            <p:cNvCxnSpPr>
              <a:cxnSpLocks/>
            </p:cNvCxnSpPr>
            <p:nvPr/>
          </p:nvCxnSpPr>
          <p:spPr bwMode="auto">
            <a:xfrm>
              <a:off x="9093926"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19569EAB-B0D3-27A0-77F7-E2BB6493647D}"/>
                </a:ext>
              </a:extLst>
            </p:cNvPr>
            <p:cNvCxnSpPr/>
            <p:nvPr/>
          </p:nvCxnSpPr>
          <p:spPr bwMode="auto">
            <a:xfrm>
              <a:off x="7883434" y="3226526"/>
              <a:ext cx="1201783" cy="0"/>
            </a:xfrm>
            <a:prstGeom prst="line">
              <a:avLst/>
            </a:prstGeom>
            <a:noFill/>
            <a:ln w="28575" cap="flat" cmpd="sng" algn="ctr">
              <a:solidFill>
                <a:schemeClr val="bg1"/>
              </a:solidFill>
              <a:prstDash val="solid"/>
              <a:round/>
              <a:headEnd type="none" w="med" len="med"/>
              <a:tailEnd type="none" w="med" len="med"/>
            </a:ln>
            <a:effectLst/>
          </p:spPr>
        </p:cxnSp>
      </p:grpSp>
      <p:grpSp>
        <p:nvGrpSpPr>
          <p:cNvPr id="47" name="Group 46">
            <a:extLst>
              <a:ext uri="{FF2B5EF4-FFF2-40B4-BE49-F238E27FC236}">
                <a16:creationId xmlns:a16="http://schemas.microsoft.com/office/drawing/2014/main" id="{76D9D3FB-7214-FDFE-DA24-37958CBA527E}"/>
              </a:ext>
            </a:extLst>
          </p:cNvPr>
          <p:cNvGrpSpPr/>
          <p:nvPr/>
        </p:nvGrpSpPr>
        <p:grpSpPr>
          <a:xfrm>
            <a:off x="9333478" y="2020387"/>
            <a:ext cx="1217023" cy="176349"/>
            <a:chOff x="7876903" y="3135084"/>
            <a:chExt cx="1217023" cy="176349"/>
          </a:xfrm>
        </p:grpSpPr>
        <p:cxnSp>
          <p:nvCxnSpPr>
            <p:cNvPr id="48" name="Straight Connector 47">
              <a:extLst>
                <a:ext uri="{FF2B5EF4-FFF2-40B4-BE49-F238E27FC236}">
                  <a16:creationId xmlns:a16="http://schemas.microsoft.com/office/drawing/2014/main" id="{E8BEDD4D-C9EF-82AC-9934-AF33073FF297}"/>
                </a:ext>
              </a:extLst>
            </p:cNvPr>
            <p:cNvCxnSpPr>
              <a:cxnSpLocks/>
            </p:cNvCxnSpPr>
            <p:nvPr/>
          </p:nvCxnSpPr>
          <p:spPr bwMode="auto">
            <a:xfrm>
              <a:off x="7876903"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65692BA-0DD1-2AA1-6B0D-CC1FE1398DE9}"/>
                </a:ext>
              </a:extLst>
            </p:cNvPr>
            <p:cNvCxnSpPr>
              <a:cxnSpLocks/>
            </p:cNvCxnSpPr>
            <p:nvPr/>
          </p:nvCxnSpPr>
          <p:spPr bwMode="auto">
            <a:xfrm>
              <a:off x="9093926"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FE07762-EF52-BB3D-D1D9-0B832CCDE9AB}"/>
                </a:ext>
              </a:extLst>
            </p:cNvPr>
            <p:cNvCxnSpPr/>
            <p:nvPr/>
          </p:nvCxnSpPr>
          <p:spPr bwMode="auto">
            <a:xfrm>
              <a:off x="7883434" y="3226526"/>
              <a:ext cx="1201783"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E21F5B49-89DB-759E-35F7-E4957094773E}"/>
              </a:ext>
            </a:extLst>
          </p:cNvPr>
          <p:cNvGrpSpPr/>
          <p:nvPr/>
        </p:nvGrpSpPr>
        <p:grpSpPr>
          <a:xfrm>
            <a:off x="7834329" y="1710322"/>
            <a:ext cx="2457024" cy="149812"/>
            <a:chOff x="7876903" y="3135084"/>
            <a:chExt cx="1217023" cy="176349"/>
          </a:xfrm>
        </p:grpSpPr>
        <p:cxnSp>
          <p:nvCxnSpPr>
            <p:cNvPr id="52" name="Straight Connector 51">
              <a:extLst>
                <a:ext uri="{FF2B5EF4-FFF2-40B4-BE49-F238E27FC236}">
                  <a16:creationId xmlns:a16="http://schemas.microsoft.com/office/drawing/2014/main" id="{C8F74BBA-390D-E8BE-11B8-98F7EC59B197}"/>
                </a:ext>
              </a:extLst>
            </p:cNvPr>
            <p:cNvCxnSpPr>
              <a:cxnSpLocks/>
            </p:cNvCxnSpPr>
            <p:nvPr/>
          </p:nvCxnSpPr>
          <p:spPr bwMode="auto">
            <a:xfrm>
              <a:off x="7876903"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7F826E42-162E-A4EC-3148-30DF51976BCC}"/>
                </a:ext>
              </a:extLst>
            </p:cNvPr>
            <p:cNvCxnSpPr>
              <a:cxnSpLocks/>
            </p:cNvCxnSpPr>
            <p:nvPr/>
          </p:nvCxnSpPr>
          <p:spPr bwMode="auto">
            <a:xfrm>
              <a:off x="9093926" y="3135084"/>
              <a:ext cx="0" cy="176349"/>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91A0941C-9C46-4122-5233-F3103C6B11DF}"/>
                </a:ext>
              </a:extLst>
            </p:cNvPr>
            <p:cNvCxnSpPr/>
            <p:nvPr/>
          </p:nvCxnSpPr>
          <p:spPr bwMode="auto">
            <a:xfrm>
              <a:off x="7883434" y="3226526"/>
              <a:ext cx="1201783"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98933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A61B9EC7-DDE2-B79C-D817-F12CD8FE3361}"/>
              </a:ext>
            </a:extLst>
          </p:cNvPr>
          <p:cNvSpPr>
            <a:spLocks noGrp="1"/>
          </p:cNvSpPr>
          <p:nvPr>
            <p:ph type="title"/>
          </p:nvPr>
        </p:nvSpPr>
        <p:spPr/>
        <p:txBody>
          <a:bodyPr/>
          <a:lstStyle/>
          <a:p>
            <a:r>
              <a:rPr lang="en-US" altLang="en-US"/>
              <a:t>Sjögren’s Syndrome Pathophysiology</a:t>
            </a:r>
            <a:endParaRPr lang="en-US" altLang="en-US" sz="2800"/>
          </a:p>
        </p:txBody>
      </p:sp>
      <p:sp>
        <p:nvSpPr>
          <p:cNvPr id="2" name="Text Box 11">
            <a:extLst>
              <a:ext uri="{FF2B5EF4-FFF2-40B4-BE49-F238E27FC236}">
                <a16:creationId xmlns:a16="http://schemas.microsoft.com/office/drawing/2014/main" id="{AF06E89C-376D-F460-3D67-35E43AA96DB5}"/>
              </a:ext>
            </a:extLst>
          </p:cNvPr>
          <p:cNvSpPr txBox="1">
            <a:spLocks noChangeArrowheads="1"/>
          </p:cNvSpPr>
          <p:nvPr/>
        </p:nvSpPr>
        <p:spPr bwMode="auto">
          <a:xfrm>
            <a:off x="434888" y="6201302"/>
            <a:ext cx="5835736"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Thorlacius. Nat Rev Rheumatol. 2023;19:288. Carsons. Sjogren Syndrome. StatPearls. 2024. Kelly. J Clin Med. 2022;11:5227.</a:t>
            </a:r>
            <a:r>
              <a:rPr lang="en-US" altLang="en-US" sz="1200" b="0">
                <a:solidFill>
                  <a:srgbClr val="455560"/>
                </a:solidFill>
                <a:latin typeface="Calibri" panose="020F0502020204030204" pitchFamily="34" charset="0"/>
              </a:rPr>
              <a:t>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Arbuckle. NEJM. 2003;349:1526.</a:t>
            </a:r>
          </a:p>
        </p:txBody>
      </p:sp>
      <p:sp>
        <p:nvSpPr>
          <p:cNvPr id="3" name="TextBox 2">
            <a:extLst>
              <a:ext uri="{FF2B5EF4-FFF2-40B4-BE49-F238E27FC236}">
                <a16:creationId xmlns:a16="http://schemas.microsoft.com/office/drawing/2014/main" id="{787C7182-5603-F156-D893-FAA51237572A}"/>
              </a:ext>
            </a:extLst>
          </p:cNvPr>
          <p:cNvSpPr txBox="1"/>
          <p:nvPr/>
        </p:nvSpPr>
        <p:spPr bwMode="auto">
          <a:xfrm>
            <a:off x="3153591" y="1933303"/>
            <a:ext cx="6100355" cy="430887"/>
          </a:xfrm>
          <a:prstGeom prst="rect">
            <a:avLst/>
          </a:prstGeom>
          <a:solidFill>
            <a:schemeClr val="accent2"/>
          </a:solidFill>
          <a:ln>
            <a:noFill/>
          </a:ln>
        </p:spPr>
        <p:txBody>
          <a:bodyPr wrap="square" rtlCol="0">
            <a:spAutoFit/>
          </a:bodyPr>
          <a:lstStyle/>
          <a:p>
            <a:pPr algn="ctr">
              <a:lnSpc>
                <a:spcPct val="100000"/>
              </a:lnSpc>
              <a:spcBef>
                <a:spcPct val="50000"/>
              </a:spcBef>
              <a:spcAft>
                <a:spcPct val="0"/>
              </a:spcAft>
              <a:buClrTx/>
              <a:buFontTx/>
              <a:buNone/>
            </a:pPr>
            <a:r>
              <a:rPr lang="en-US" sz="2200">
                <a:latin typeface="Calibri" panose="020F0502020204030204" pitchFamily="34" charset="0"/>
              </a:rPr>
              <a:t>Genetic influence</a:t>
            </a:r>
          </a:p>
        </p:txBody>
      </p:sp>
      <p:sp>
        <p:nvSpPr>
          <p:cNvPr id="4" name="TextBox 3">
            <a:extLst>
              <a:ext uri="{FF2B5EF4-FFF2-40B4-BE49-F238E27FC236}">
                <a16:creationId xmlns:a16="http://schemas.microsoft.com/office/drawing/2014/main" id="{38EB40E0-A650-A97E-D3C3-6FC1853C6D6A}"/>
              </a:ext>
            </a:extLst>
          </p:cNvPr>
          <p:cNvSpPr txBox="1"/>
          <p:nvPr/>
        </p:nvSpPr>
        <p:spPr bwMode="auto">
          <a:xfrm>
            <a:off x="3153591" y="5364479"/>
            <a:ext cx="6100355" cy="430887"/>
          </a:xfrm>
          <a:prstGeom prst="rect">
            <a:avLst/>
          </a:prstGeom>
          <a:solidFill>
            <a:schemeClr val="accent2"/>
          </a:solidFill>
          <a:ln>
            <a:noFill/>
          </a:ln>
        </p:spPr>
        <p:txBody>
          <a:bodyPr wrap="square" rtlCol="0">
            <a:spAutoFit/>
          </a:bodyPr>
          <a:lstStyle/>
          <a:p>
            <a:pPr algn="ctr">
              <a:lnSpc>
                <a:spcPct val="100000"/>
              </a:lnSpc>
              <a:spcBef>
                <a:spcPct val="50000"/>
              </a:spcBef>
              <a:spcAft>
                <a:spcPct val="0"/>
              </a:spcAft>
              <a:buClrTx/>
              <a:buFontTx/>
              <a:buNone/>
            </a:pPr>
            <a:r>
              <a:rPr lang="en-US" sz="2200">
                <a:latin typeface="Calibri" panose="020F0502020204030204" pitchFamily="34" charset="0"/>
              </a:rPr>
              <a:t>Environmental factors</a:t>
            </a:r>
          </a:p>
        </p:txBody>
      </p:sp>
      <p:sp>
        <p:nvSpPr>
          <p:cNvPr id="5" name="TextBox 4">
            <a:extLst>
              <a:ext uri="{FF2B5EF4-FFF2-40B4-BE49-F238E27FC236}">
                <a16:creationId xmlns:a16="http://schemas.microsoft.com/office/drawing/2014/main" id="{4B062E94-16F9-6013-90D2-18D1D29C2735}"/>
              </a:ext>
            </a:extLst>
          </p:cNvPr>
          <p:cNvSpPr txBox="1"/>
          <p:nvPr/>
        </p:nvSpPr>
        <p:spPr bwMode="auto">
          <a:xfrm>
            <a:off x="2063931" y="3540034"/>
            <a:ext cx="17373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Normal Immunity</a:t>
            </a:r>
          </a:p>
        </p:txBody>
      </p:sp>
      <p:sp>
        <p:nvSpPr>
          <p:cNvPr id="6" name="TextBox 5">
            <a:extLst>
              <a:ext uri="{FF2B5EF4-FFF2-40B4-BE49-F238E27FC236}">
                <a16:creationId xmlns:a16="http://schemas.microsoft.com/office/drawing/2014/main" id="{EAD6D3BD-0827-7323-5883-19B412C5A4FF}"/>
              </a:ext>
            </a:extLst>
          </p:cNvPr>
          <p:cNvSpPr txBox="1"/>
          <p:nvPr/>
        </p:nvSpPr>
        <p:spPr bwMode="auto">
          <a:xfrm>
            <a:off x="4249782" y="3540034"/>
            <a:ext cx="17373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Benign</a:t>
            </a:r>
            <a:br>
              <a:rPr lang="en-US">
                <a:solidFill>
                  <a:schemeClr val="bg1"/>
                </a:solidFill>
                <a:latin typeface="Calibri" panose="020F0502020204030204" pitchFamily="34" charset="0"/>
              </a:rPr>
            </a:br>
            <a:r>
              <a:rPr lang="en-US">
                <a:solidFill>
                  <a:schemeClr val="bg1"/>
                </a:solidFill>
                <a:latin typeface="Calibri" panose="020F0502020204030204" pitchFamily="34" charset="0"/>
              </a:rPr>
              <a:t>Autoimmunity</a:t>
            </a:r>
          </a:p>
        </p:txBody>
      </p:sp>
      <p:sp>
        <p:nvSpPr>
          <p:cNvPr id="7" name="TextBox 6">
            <a:extLst>
              <a:ext uri="{FF2B5EF4-FFF2-40B4-BE49-F238E27FC236}">
                <a16:creationId xmlns:a16="http://schemas.microsoft.com/office/drawing/2014/main" id="{3B1D6E1A-E458-0638-49A5-B43B311136C9}"/>
              </a:ext>
            </a:extLst>
          </p:cNvPr>
          <p:cNvSpPr txBox="1"/>
          <p:nvPr/>
        </p:nvSpPr>
        <p:spPr bwMode="auto">
          <a:xfrm>
            <a:off x="6435633" y="3540034"/>
            <a:ext cx="17373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Pathogenic</a:t>
            </a:r>
            <a:br>
              <a:rPr lang="en-US">
                <a:solidFill>
                  <a:schemeClr val="bg1"/>
                </a:solidFill>
                <a:latin typeface="Calibri" panose="020F0502020204030204" pitchFamily="34" charset="0"/>
              </a:rPr>
            </a:br>
            <a:r>
              <a:rPr lang="en-US">
                <a:solidFill>
                  <a:schemeClr val="bg1"/>
                </a:solidFill>
                <a:latin typeface="Calibri" panose="020F0502020204030204" pitchFamily="34" charset="0"/>
              </a:rPr>
              <a:t>Autoimmunity</a:t>
            </a:r>
          </a:p>
        </p:txBody>
      </p:sp>
      <p:sp>
        <p:nvSpPr>
          <p:cNvPr id="8" name="TextBox 7">
            <a:extLst>
              <a:ext uri="{FF2B5EF4-FFF2-40B4-BE49-F238E27FC236}">
                <a16:creationId xmlns:a16="http://schemas.microsoft.com/office/drawing/2014/main" id="{8AC6AA52-43C3-48D0-CA7C-06906B73E49E}"/>
              </a:ext>
            </a:extLst>
          </p:cNvPr>
          <p:cNvSpPr txBox="1"/>
          <p:nvPr/>
        </p:nvSpPr>
        <p:spPr bwMode="auto">
          <a:xfrm>
            <a:off x="8817428" y="3678533"/>
            <a:ext cx="17373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Clinical Illness</a:t>
            </a:r>
          </a:p>
        </p:txBody>
      </p:sp>
      <p:sp>
        <p:nvSpPr>
          <p:cNvPr id="9" name="Right Arrow 8">
            <a:extLst>
              <a:ext uri="{FF2B5EF4-FFF2-40B4-BE49-F238E27FC236}">
                <a16:creationId xmlns:a16="http://schemas.microsoft.com/office/drawing/2014/main" id="{BBE53BC0-FDDC-E45C-4A96-246269C4CAA7}"/>
              </a:ext>
            </a:extLst>
          </p:cNvPr>
          <p:cNvSpPr/>
          <p:nvPr/>
        </p:nvSpPr>
        <p:spPr bwMode="auto">
          <a:xfrm>
            <a:off x="3592286" y="3667257"/>
            <a:ext cx="535577" cy="391885"/>
          </a:xfrm>
          <a:prstGeom prst="rightArrow">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 name="Right Arrow 9">
            <a:extLst>
              <a:ext uri="{FF2B5EF4-FFF2-40B4-BE49-F238E27FC236}">
                <a16:creationId xmlns:a16="http://schemas.microsoft.com/office/drawing/2014/main" id="{1AC54220-1B67-5EC3-C406-E455B3296C45}"/>
              </a:ext>
            </a:extLst>
          </p:cNvPr>
          <p:cNvSpPr/>
          <p:nvPr/>
        </p:nvSpPr>
        <p:spPr bwMode="auto">
          <a:xfrm>
            <a:off x="5932715" y="3667257"/>
            <a:ext cx="535577" cy="391885"/>
          </a:xfrm>
          <a:prstGeom prst="rightArrow">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 name="Right Arrow 10">
            <a:extLst>
              <a:ext uri="{FF2B5EF4-FFF2-40B4-BE49-F238E27FC236}">
                <a16:creationId xmlns:a16="http://schemas.microsoft.com/office/drawing/2014/main" id="{A61479AA-D3F1-F2F6-A8EF-BC8B1A5DD1BB}"/>
              </a:ext>
            </a:extLst>
          </p:cNvPr>
          <p:cNvSpPr/>
          <p:nvPr/>
        </p:nvSpPr>
        <p:spPr bwMode="auto">
          <a:xfrm>
            <a:off x="8273143" y="3667257"/>
            <a:ext cx="535577" cy="391885"/>
          </a:xfrm>
          <a:prstGeom prst="rightArrow">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3" name="Straight Arrow Connector 12">
            <a:extLst>
              <a:ext uri="{FF2B5EF4-FFF2-40B4-BE49-F238E27FC236}">
                <a16:creationId xmlns:a16="http://schemas.microsoft.com/office/drawing/2014/main" id="{2B9B44C0-356A-2B73-47F6-336A7E856ACB}"/>
              </a:ext>
            </a:extLst>
          </p:cNvPr>
          <p:cNvCxnSpPr>
            <a:cxnSpLocks/>
          </p:cNvCxnSpPr>
          <p:nvPr/>
        </p:nvCxnSpPr>
        <p:spPr bwMode="auto">
          <a:xfrm>
            <a:off x="3866606" y="2429691"/>
            <a:ext cx="0" cy="999309"/>
          </a:xfrm>
          <a:prstGeom prst="straightConnector1">
            <a:avLst/>
          </a:prstGeom>
          <a:noFill/>
          <a:ln w="28575" cap="flat" cmpd="sng" algn="ctr">
            <a:solidFill>
              <a:schemeClr val="bg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9AD9A83-BCDB-16E6-118A-918D84F52E9F}"/>
              </a:ext>
            </a:extLst>
          </p:cNvPr>
          <p:cNvCxnSpPr>
            <a:cxnSpLocks/>
          </p:cNvCxnSpPr>
          <p:nvPr/>
        </p:nvCxnSpPr>
        <p:spPr bwMode="auto">
          <a:xfrm>
            <a:off x="6239692" y="2429691"/>
            <a:ext cx="0" cy="999309"/>
          </a:xfrm>
          <a:prstGeom prst="straightConnector1">
            <a:avLst/>
          </a:prstGeom>
          <a:noFill/>
          <a:ln w="28575" cap="flat" cmpd="sng" algn="ctr">
            <a:solidFill>
              <a:schemeClr val="bg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B411FE32-2985-A1D5-1CBC-D9C9AB8D9753}"/>
              </a:ext>
            </a:extLst>
          </p:cNvPr>
          <p:cNvCxnSpPr>
            <a:cxnSpLocks/>
          </p:cNvCxnSpPr>
          <p:nvPr/>
        </p:nvCxnSpPr>
        <p:spPr bwMode="auto">
          <a:xfrm>
            <a:off x="8547463" y="2429691"/>
            <a:ext cx="0" cy="999309"/>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465688BD-FC94-FAC9-DCCE-87967DC5BFCC}"/>
              </a:ext>
            </a:extLst>
          </p:cNvPr>
          <p:cNvCxnSpPr>
            <a:cxnSpLocks/>
          </p:cNvCxnSpPr>
          <p:nvPr/>
        </p:nvCxnSpPr>
        <p:spPr bwMode="auto">
          <a:xfrm>
            <a:off x="3875315" y="4267200"/>
            <a:ext cx="0" cy="999309"/>
          </a:xfrm>
          <a:prstGeom prst="straightConnector1">
            <a:avLst/>
          </a:prstGeom>
          <a:noFill/>
          <a:ln w="28575" cap="flat" cmpd="sng" algn="ctr">
            <a:solidFill>
              <a:schemeClr val="bg1"/>
            </a:solidFill>
            <a:prstDash val="solid"/>
            <a:round/>
            <a:headEnd type="triangle" w="med" len="med"/>
            <a:tailEnd type="none" w="med" len="med"/>
          </a:ln>
          <a:effectLst/>
        </p:spPr>
      </p:cxnSp>
      <p:cxnSp>
        <p:nvCxnSpPr>
          <p:cNvPr id="18" name="Straight Arrow Connector 17">
            <a:extLst>
              <a:ext uri="{FF2B5EF4-FFF2-40B4-BE49-F238E27FC236}">
                <a16:creationId xmlns:a16="http://schemas.microsoft.com/office/drawing/2014/main" id="{8B7E3E6C-ABC2-1485-A6A3-C22B15FDBA57}"/>
              </a:ext>
            </a:extLst>
          </p:cNvPr>
          <p:cNvCxnSpPr>
            <a:cxnSpLocks/>
          </p:cNvCxnSpPr>
          <p:nvPr/>
        </p:nvCxnSpPr>
        <p:spPr bwMode="auto">
          <a:xfrm>
            <a:off x="6248401" y="4267200"/>
            <a:ext cx="0" cy="999309"/>
          </a:xfrm>
          <a:prstGeom prst="straightConnector1">
            <a:avLst/>
          </a:prstGeom>
          <a:noFill/>
          <a:ln w="28575" cap="flat" cmpd="sng" algn="ctr">
            <a:solidFill>
              <a:schemeClr val="bg1"/>
            </a:solidFill>
            <a:prstDash val="solid"/>
            <a:round/>
            <a:headEnd type="triangle" w="med" len="med"/>
            <a:tailEnd type="none" w="med" len="med"/>
          </a:ln>
          <a:effectLst/>
        </p:spPr>
      </p:cxnSp>
      <p:cxnSp>
        <p:nvCxnSpPr>
          <p:cNvPr id="19" name="Straight Arrow Connector 18">
            <a:extLst>
              <a:ext uri="{FF2B5EF4-FFF2-40B4-BE49-F238E27FC236}">
                <a16:creationId xmlns:a16="http://schemas.microsoft.com/office/drawing/2014/main" id="{70FC42BA-54D9-1710-12EE-F1240B621820}"/>
              </a:ext>
            </a:extLst>
          </p:cNvPr>
          <p:cNvCxnSpPr>
            <a:cxnSpLocks/>
          </p:cNvCxnSpPr>
          <p:nvPr/>
        </p:nvCxnSpPr>
        <p:spPr bwMode="auto">
          <a:xfrm>
            <a:off x="8556172" y="4267200"/>
            <a:ext cx="0" cy="999309"/>
          </a:xfrm>
          <a:prstGeom prst="straightConnector1">
            <a:avLst/>
          </a:prstGeom>
          <a:noFill/>
          <a:ln w="28575" cap="flat" cmpd="sng" algn="ctr">
            <a:solidFill>
              <a:schemeClr val="bg1"/>
            </a:solidFill>
            <a:prstDash val="solid"/>
            <a:round/>
            <a:headEnd type="triangle" w="med" len="med"/>
            <a:tailEnd type="none" w="med" len="med"/>
          </a:ln>
          <a:effectLst/>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CAE20-4396-8CAE-C05D-7EC8B629776E}"/>
            </a:ext>
          </a:extLst>
        </p:cNvPr>
        <p:cNvGrpSpPr/>
        <p:nvPr/>
      </p:nvGrpSpPr>
      <p:grpSpPr>
        <a:xfrm>
          <a:off x="0" y="0"/>
          <a:ext cx="0" cy="0"/>
          <a:chOff x="0" y="0"/>
          <a:chExt cx="0" cy="0"/>
        </a:xfrm>
      </p:grpSpPr>
      <p:sp>
        <p:nvSpPr>
          <p:cNvPr id="2" name="Text Box 11">
            <a:extLst>
              <a:ext uri="{FF2B5EF4-FFF2-40B4-BE49-F238E27FC236}">
                <a16:creationId xmlns:a16="http://schemas.microsoft.com/office/drawing/2014/main" id="{7172A253-2812-3A1D-1EA7-12CC1D8DA0BF}"/>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Price. Semin Arthritis Rheum. 1995;25:117.</a:t>
            </a:r>
          </a:p>
        </p:txBody>
      </p:sp>
      <p:sp>
        <p:nvSpPr>
          <p:cNvPr id="6" name="Title 5">
            <a:extLst>
              <a:ext uri="{FF2B5EF4-FFF2-40B4-BE49-F238E27FC236}">
                <a16:creationId xmlns:a16="http://schemas.microsoft.com/office/drawing/2014/main" id="{0EE7849D-CF45-415D-BC87-590154477E86}"/>
              </a:ext>
            </a:extLst>
          </p:cNvPr>
          <p:cNvSpPr>
            <a:spLocks noGrp="1"/>
          </p:cNvSpPr>
          <p:nvPr>
            <p:ph type="title"/>
          </p:nvPr>
        </p:nvSpPr>
        <p:spPr>
          <a:xfrm>
            <a:off x="609759" y="238127"/>
            <a:ext cx="11141055" cy="1103313"/>
          </a:xfrm>
        </p:spPr>
        <p:txBody>
          <a:bodyPr/>
          <a:lstStyle/>
          <a:p>
            <a:r>
              <a:rPr lang="en-US"/>
              <a:t>Potential Disease Triggers</a:t>
            </a:r>
          </a:p>
        </p:txBody>
      </p:sp>
      <p:sp>
        <p:nvSpPr>
          <p:cNvPr id="11" name="Rectangle 6">
            <a:extLst>
              <a:ext uri="{FF2B5EF4-FFF2-40B4-BE49-F238E27FC236}">
                <a16:creationId xmlns:a16="http://schemas.microsoft.com/office/drawing/2014/main" id="{F57BBEE6-B413-7380-FC76-5C7E603A663A}"/>
              </a:ext>
            </a:extLst>
          </p:cNvPr>
          <p:cNvSpPr>
            <a:spLocks noChangeArrowheads="1"/>
          </p:cNvSpPr>
          <p:nvPr/>
        </p:nvSpPr>
        <p:spPr bwMode="auto">
          <a:xfrm>
            <a:off x="2501243" y="4433559"/>
            <a:ext cx="1422400" cy="568325"/>
          </a:xfrm>
          <a:prstGeom prst="rect">
            <a:avLst/>
          </a:prstGeom>
          <a:solidFill>
            <a:schemeClr val="accent4"/>
          </a:solidFill>
          <a:ln w="9525">
            <a:noFill/>
            <a:miter lim="800000"/>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Impaired </a:t>
            </a: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secretion</a:t>
            </a:r>
          </a:p>
        </p:txBody>
      </p:sp>
      <p:sp>
        <p:nvSpPr>
          <p:cNvPr id="12" name="Oval 7">
            <a:extLst>
              <a:ext uri="{FF2B5EF4-FFF2-40B4-BE49-F238E27FC236}">
                <a16:creationId xmlns:a16="http://schemas.microsoft.com/office/drawing/2014/main" id="{8A524C43-1D1A-87D9-AC04-76CAF7A6A2B0}"/>
              </a:ext>
            </a:extLst>
          </p:cNvPr>
          <p:cNvSpPr>
            <a:spLocks noChangeArrowheads="1"/>
          </p:cNvSpPr>
          <p:nvPr/>
        </p:nvSpPr>
        <p:spPr bwMode="auto">
          <a:xfrm>
            <a:off x="3485243" y="2981962"/>
            <a:ext cx="1358900" cy="1011238"/>
          </a:xfrm>
          <a:prstGeom prst="ellipse">
            <a:avLst/>
          </a:prstGeom>
          <a:solidFill>
            <a:schemeClr val="accent1"/>
          </a:solidFill>
          <a:ln w="9525">
            <a:noFill/>
            <a:round/>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endParaRPr lang="en-US" altLang="en-US" sz="1400" b="0">
              <a:latin typeface="Calibri" panose="020F0502020204030204" pitchFamily="34" charset="0"/>
              <a:ea typeface="ＭＳ Ｐゴシック" panose="020B0600070205080204" pitchFamily="34" charset="-128"/>
              <a:cs typeface="Calibri" panose="020F0502020204030204" pitchFamily="34" charset="0"/>
            </a:endParaRPr>
          </a:p>
          <a:p>
            <a:pPr algn="ctr" eaLnBrk="1" hangingPunct="1">
              <a:spcBef>
                <a:spcPct val="0"/>
              </a:spcBef>
              <a:buFontTx/>
              <a:buNone/>
            </a:pPr>
            <a:endParaRPr lang="en-US" altLang="en-US" sz="1400" b="0">
              <a:latin typeface="Calibri" panose="020F0502020204030204" pitchFamily="34" charset="0"/>
              <a:ea typeface="ＭＳ Ｐゴシック" panose="020B0600070205080204" pitchFamily="34" charset="-128"/>
              <a:cs typeface="Calibri" panose="020F0502020204030204" pitchFamily="34" charset="0"/>
            </a:endParaRPr>
          </a:p>
          <a:p>
            <a:pPr algn="ctr" eaLnBrk="1" hangingPunct="1">
              <a:spcBef>
                <a:spcPct val="0"/>
              </a:spcBef>
              <a:buFontTx/>
              <a:buNone/>
            </a:pPr>
            <a:endParaRPr lang="en-US" altLang="en-US" sz="1400" b="0">
              <a:latin typeface="Calibri" panose="020F0502020204030204" pitchFamily="34" charset="0"/>
              <a:ea typeface="ＭＳ Ｐゴシック" panose="020B0600070205080204" pitchFamily="34" charset="-128"/>
              <a:cs typeface="Calibri" panose="020F0502020204030204" pitchFamily="34" charset="0"/>
            </a:endParaRP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Autoreactive</a:t>
            </a: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CD4+ T-cell</a:t>
            </a:r>
          </a:p>
          <a:p>
            <a:pPr algn="ctr" eaLnBrk="1" hangingPunct="1">
              <a:spcBef>
                <a:spcPct val="0"/>
              </a:spcBef>
              <a:buFontTx/>
              <a:buNone/>
            </a:pPr>
            <a:endParaRPr lang="en-US" altLang="en-US" sz="4400" b="0">
              <a:latin typeface="Calibri" panose="020F0502020204030204" pitchFamily="34" charset="0"/>
              <a:ea typeface="ＭＳ Ｐゴシック" panose="020B0600070205080204" pitchFamily="34" charset="-128"/>
              <a:cs typeface="Calibri" panose="020F0502020204030204" pitchFamily="34" charset="0"/>
            </a:endParaRPr>
          </a:p>
        </p:txBody>
      </p:sp>
      <p:sp>
        <p:nvSpPr>
          <p:cNvPr id="13" name="Oval 8">
            <a:extLst>
              <a:ext uri="{FF2B5EF4-FFF2-40B4-BE49-F238E27FC236}">
                <a16:creationId xmlns:a16="http://schemas.microsoft.com/office/drawing/2014/main" id="{E140686D-FC03-B26E-5710-2F8140B56680}"/>
              </a:ext>
            </a:extLst>
          </p:cNvPr>
          <p:cNvSpPr>
            <a:spLocks noChangeArrowheads="1"/>
          </p:cNvSpPr>
          <p:nvPr/>
        </p:nvSpPr>
        <p:spPr bwMode="auto">
          <a:xfrm>
            <a:off x="4332730" y="1447087"/>
            <a:ext cx="2362200" cy="990600"/>
          </a:xfrm>
          <a:prstGeom prst="ellipse">
            <a:avLst/>
          </a:prstGeom>
          <a:solidFill>
            <a:schemeClr val="accent6"/>
          </a:solidFill>
          <a:ln w="9525">
            <a:noFill/>
            <a:round/>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endParaRPr lang="en-US" altLang="en-US" sz="2000" b="0">
              <a:solidFill>
                <a:srgbClr val="000000"/>
              </a:solidFill>
              <a:latin typeface="Calibri" panose="020F0502020204030204" pitchFamily="34" charset="0"/>
              <a:ea typeface="ＭＳ Ｐゴシック" panose="020B0600070205080204" pitchFamily="34" charset="-128"/>
              <a:cs typeface="Calibri" panose="020F0502020204030204" pitchFamily="34" charset="0"/>
            </a:endParaRPr>
          </a:p>
          <a:p>
            <a:pPr algn="ctr" eaLnBrk="1" hangingPunct="1">
              <a:spcBef>
                <a:spcPct val="0"/>
              </a:spcBef>
              <a:buFontTx/>
              <a:buNone/>
            </a:pPr>
            <a:r>
              <a:rPr lang="en-US" altLang="en-US" sz="2000">
                <a:solidFill>
                  <a:srgbClr val="000000"/>
                </a:solidFill>
                <a:latin typeface="Calibri" panose="020F0502020204030204" pitchFamily="34" charset="0"/>
                <a:ea typeface="ＭＳ Ｐゴシック" panose="020B0600070205080204" pitchFamily="34" charset="-128"/>
                <a:cs typeface="Calibri" panose="020F0502020204030204" pitchFamily="34" charset="0"/>
              </a:rPr>
              <a:t>Epithelial cell</a:t>
            </a:r>
          </a:p>
          <a:p>
            <a:pPr algn="ctr" eaLnBrk="1" hangingPunct="1">
              <a:spcBef>
                <a:spcPct val="0"/>
              </a:spcBef>
              <a:buFontTx/>
              <a:buNone/>
            </a:pPr>
            <a:endParaRPr lang="en-US" altLang="en-US" sz="2000" b="0">
              <a:solidFill>
                <a:srgbClr val="000000"/>
              </a:solidFill>
              <a:latin typeface="Calibri" panose="020F0502020204030204" pitchFamily="34" charset="0"/>
              <a:ea typeface="ＭＳ Ｐゴシック" panose="020B0600070205080204" pitchFamily="34" charset="-128"/>
              <a:cs typeface="Calibri" panose="020F0502020204030204" pitchFamily="34" charset="0"/>
            </a:endParaRPr>
          </a:p>
        </p:txBody>
      </p:sp>
      <p:sp>
        <p:nvSpPr>
          <p:cNvPr id="14" name="Oval 9">
            <a:extLst>
              <a:ext uri="{FF2B5EF4-FFF2-40B4-BE49-F238E27FC236}">
                <a16:creationId xmlns:a16="http://schemas.microsoft.com/office/drawing/2014/main" id="{FF35EEC0-C18B-7322-A247-72FB8BB1C7FB}"/>
              </a:ext>
            </a:extLst>
          </p:cNvPr>
          <p:cNvSpPr>
            <a:spLocks noChangeArrowheads="1"/>
          </p:cNvSpPr>
          <p:nvPr/>
        </p:nvSpPr>
        <p:spPr bwMode="auto">
          <a:xfrm>
            <a:off x="5910943" y="2981963"/>
            <a:ext cx="1163638" cy="8540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Activated</a:t>
            </a:r>
            <a:br>
              <a:rPr lang="en-US" altLang="en-US" sz="1400" b="0">
                <a:latin typeface="Calibri" panose="020F0502020204030204" pitchFamily="34" charset="0"/>
                <a:ea typeface="ＭＳ Ｐゴシック" panose="020B0600070205080204" pitchFamily="34" charset="-128"/>
                <a:cs typeface="Calibri" panose="020F0502020204030204" pitchFamily="34" charset="0"/>
              </a:rPr>
            </a:br>
            <a:r>
              <a:rPr lang="en-US" altLang="en-US" sz="1400">
                <a:latin typeface="Calibri" panose="020F0502020204030204" pitchFamily="34" charset="0"/>
                <a:ea typeface="ＭＳ Ｐゴシック" panose="020B0600070205080204" pitchFamily="34" charset="-128"/>
                <a:cs typeface="Calibri" panose="020F0502020204030204" pitchFamily="34" charset="0"/>
              </a:rPr>
              <a:t>B-cell </a:t>
            </a:r>
          </a:p>
        </p:txBody>
      </p:sp>
      <p:sp>
        <p:nvSpPr>
          <p:cNvPr id="15" name="Rectangle 10">
            <a:extLst>
              <a:ext uri="{FF2B5EF4-FFF2-40B4-BE49-F238E27FC236}">
                <a16:creationId xmlns:a16="http://schemas.microsoft.com/office/drawing/2014/main" id="{1922F33D-9962-8BB7-1B6B-5CE13B88BBE3}"/>
              </a:ext>
            </a:extLst>
          </p:cNvPr>
          <p:cNvSpPr>
            <a:spLocks noChangeArrowheads="1"/>
          </p:cNvSpPr>
          <p:nvPr/>
        </p:nvSpPr>
        <p:spPr bwMode="auto">
          <a:xfrm>
            <a:off x="2419762" y="5364800"/>
            <a:ext cx="1582409" cy="665162"/>
          </a:xfrm>
          <a:prstGeom prst="rect">
            <a:avLst/>
          </a:prstGeom>
          <a:solidFill>
            <a:schemeClr val="accent5"/>
          </a:solidFill>
          <a:ln w="9525">
            <a:noFill/>
            <a:miter lim="800000"/>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Dry eyes/mouth/</a:t>
            </a:r>
            <a:br>
              <a:rPr lang="en-US" altLang="en-US" sz="1400">
                <a:latin typeface="Calibri" panose="020F0502020204030204" pitchFamily="34" charset="0"/>
                <a:ea typeface="ＭＳ Ｐゴシック" panose="020B0600070205080204" pitchFamily="34" charset="-128"/>
                <a:cs typeface="Calibri" panose="020F0502020204030204" pitchFamily="34" charset="0"/>
              </a:rPr>
            </a:br>
            <a:r>
              <a:rPr lang="en-US" altLang="en-US" sz="1400">
                <a:latin typeface="Calibri" panose="020F0502020204030204" pitchFamily="34" charset="0"/>
                <a:ea typeface="ＭＳ Ｐゴシック" panose="020B0600070205080204" pitchFamily="34" charset="-128"/>
                <a:cs typeface="Calibri" panose="020F0502020204030204" pitchFamily="34" charset="0"/>
              </a:rPr>
              <a:t>nose/etc</a:t>
            </a:r>
          </a:p>
        </p:txBody>
      </p:sp>
      <p:sp>
        <p:nvSpPr>
          <p:cNvPr id="16" name="Rectangle 11">
            <a:extLst>
              <a:ext uri="{FF2B5EF4-FFF2-40B4-BE49-F238E27FC236}">
                <a16:creationId xmlns:a16="http://schemas.microsoft.com/office/drawing/2014/main" id="{3DB0DCAF-DFC6-1A52-BF3F-EE3C1F3D5E2C}"/>
              </a:ext>
            </a:extLst>
          </p:cNvPr>
          <p:cNvSpPr>
            <a:spLocks noChangeArrowheads="1"/>
          </p:cNvSpPr>
          <p:nvPr/>
        </p:nvSpPr>
        <p:spPr bwMode="auto">
          <a:xfrm>
            <a:off x="4926504" y="5461637"/>
            <a:ext cx="1422400" cy="568325"/>
          </a:xfrm>
          <a:prstGeom prst="rect">
            <a:avLst/>
          </a:prstGeom>
          <a:solidFill>
            <a:schemeClr val="accent5"/>
          </a:solidFill>
          <a:ln w="9525">
            <a:noFill/>
            <a:miter lim="800000"/>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Extraglandular</a:t>
            </a: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disease</a:t>
            </a:r>
          </a:p>
        </p:txBody>
      </p:sp>
      <p:sp>
        <p:nvSpPr>
          <p:cNvPr id="17" name="Rectangle 12">
            <a:extLst>
              <a:ext uri="{FF2B5EF4-FFF2-40B4-BE49-F238E27FC236}">
                <a16:creationId xmlns:a16="http://schemas.microsoft.com/office/drawing/2014/main" id="{B655335C-FDDF-D0AF-365F-1EF36B7F4A9C}"/>
              </a:ext>
            </a:extLst>
          </p:cNvPr>
          <p:cNvSpPr>
            <a:spLocks noChangeArrowheads="1"/>
          </p:cNvSpPr>
          <p:nvPr/>
        </p:nvSpPr>
        <p:spPr bwMode="auto">
          <a:xfrm>
            <a:off x="4835090" y="4270840"/>
            <a:ext cx="1647730" cy="808508"/>
          </a:xfrm>
          <a:prstGeom prst="rect">
            <a:avLst/>
          </a:prstGeom>
          <a:solidFill>
            <a:schemeClr val="accent4"/>
          </a:solidFill>
          <a:ln w="9525">
            <a:noFill/>
            <a:miter lim="800000"/>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Autoantibodies:</a:t>
            </a: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ANA, anti-Ro/La</a:t>
            </a:r>
          </a:p>
          <a:p>
            <a:pPr algn="ctr" eaLnBrk="1" hangingPunct="1">
              <a:spcBef>
                <a:spcPct val="0"/>
              </a:spcBef>
              <a:buFontTx/>
              <a:buNone/>
            </a:pPr>
            <a:r>
              <a:rPr lang="en-US" altLang="en-US" sz="1400">
                <a:latin typeface="Calibri" panose="020F0502020204030204" pitchFamily="34" charset="0"/>
                <a:ea typeface="ＭＳ Ｐゴシック" panose="020B0600070205080204" pitchFamily="34" charset="-128"/>
                <a:cs typeface="Calibri" panose="020F0502020204030204" pitchFamily="34" charset="0"/>
              </a:rPr>
              <a:t>RF, anti-M3R</a:t>
            </a:r>
          </a:p>
        </p:txBody>
      </p:sp>
      <p:sp>
        <p:nvSpPr>
          <p:cNvPr id="18" name="Rectangle 13">
            <a:extLst>
              <a:ext uri="{FF2B5EF4-FFF2-40B4-BE49-F238E27FC236}">
                <a16:creationId xmlns:a16="http://schemas.microsoft.com/office/drawing/2014/main" id="{D75EBCAD-B4F2-35D1-E605-56622976190D}"/>
              </a:ext>
            </a:extLst>
          </p:cNvPr>
          <p:cNvSpPr>
            <a:spLocks noChangeArrowheads="1"/>
          </p:cNvSpPr>
          <p:nvPr/>
        </p:nvSpPr>
        <p:spPr bwMode="auto">
          <a:xfrm>
            <a:off x="6881174" y="4255994"/>
            <a:ext cx="2133600" cy="838200"/>
          </a:xfrm>
          <a:prstGeom prst="rect">
            <a:avLst/>
          </a:prstGeom>
          <a:solidFill>
            <a:srgbClr val="7030A0"/>
          </a:solidFill>
          <a:ln w="9525">
            <a:noFill/>
            <a:miter lim="800000"/>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600">
                <a:solidFill>
                  <a:srgbClr val="FFFFFF"/>
                </a:solidFill>
                <a:latin typeface="Calibri" panose="020F0502020204030204" pitchFamily="34" charset="0"/>
                <a:ea typeface="ＭＳ Ｐゴシック" panose="020B0600070205080204" pitchFamily="34" charset="-128"/>
                <a:cs typeface="Calibri" panose="020F0502020204030204" pitchFamily="34" charset="0"/>
              </a:rPr>
              <a:t>Additional trigger or </a:t>
            </a:r>
          </a:p>
          <a:p>
            <a:pPr algn="ctr" eaLnBrk="1" hangingPunct="1">
              <a:spcBef>
                <a:spcPct val="0"/>
              </a:spcBef>
              <a:buFontTx/>
              <a:buNone/>
            </a:pPr>
            <a:r>
              <a:rPr lang="en-US" altLang="en-US" sz="1600">
                <a:solidFill>
                  <a:srgbClr val="FFFFFF"/>
                </a:solidFill>
                <a:latin typeface="Calibri" panose="020F0502020204030204" pitchFamily="34" charset="0"/>
                <a:ea typeface="ＭＳ Ｐゴシック" panose="020B0600070205080204" pitchFamily="34" charset="-128"/>
                <a:cs typeface="Calibri" panose="020F0502020204030204" pitchFamily="34" charset="0"/>
              </a:rPr>
              <a:t>susceptibility factor?</a:t>
            </a:r>
          </a:p>
        </p:txBody>
      </p:sp>
      <p:sp>
        <p:nvSpPr>
          <p:cNvPr id="19" name="Oval 14">
            <a:extLst>
              <a:ext uri="{FF2B5EF4-FFF2-40B4-BE49-F238E27FC236}">
                <a16:creationId xmlns:a16="http://schemas.microsoft.com/office/drawing/2014/main" id="{022E3F88-00AF-93DE-F36A-406729222197}"/>
              </a:ext>
            </a:extLst>
          </p:cNvPr>
          <p:cNvSpPr>
            <a:spLocks noChangeArrowheads="1"/>
          </p:cNvSpPr>
          <p:nvPr/>
        </p:nvSpPr>
        <p:spPr bwMode="auto">
          <a:xfrm>
            <a:off x="6940437" y="5432433"/>
            <a:ext cx="1787525" cy="630238"/>
          </a:xfrm>
          <a:prstGeom prst="ellipse">
            <a:avLst/>
          </a:prstGeom>
          <a:solidFill>
            <a:schemeClr val="accent3"/>
          </a:solidFill>
          <a:ln w="9525">
            <a:noFill/>
            <a:round/>
            <a:headEnd/>
            <a:tailEnd/>
          </a:ln>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400">
                <a:solidFill>
                  <a:srgbClr val="000000"/>
                </a:solidFill>
                <a:latin typeface="Calibri" panose="020F0502020204030204" pitchFamily="34" charset="0"/>
                <a:ea typeface="ＭＳ Ｐゴシック" panose="020B0600070205080204" pitchFamily="34" charset="-128"/>
                <a:cs typeface="Calibri" panose="020F0502020204030204" pitchFamily="34" charset="0"/>
              </a:rPr>
              <a:t>Lymphoma</a:t>
            </a:r>
          </a:p>
        </p:txBody>
      </p:sp>
      <p:sp>
        <p:nvSpPr>
          <p:cNvPr id="23" name="Line 18">
            <a:extLst>
              <a:ext uri="{FF2B5EF4-FFF2-40B4-BE49-F238E27FC236}">
                <a16:creationId xmlns:a16="http://schemas.microsoft.com/office/drawing/2014/main" id="{613ADC70-D624-62D4-5FBB-C113E8EFC644}"/>
              </a:ext>
            </a:extLst>
          </p:cNvPr>
          <p:cNvSpPr>
            <a:spLocks noChangeShapeType="1"/>
          </p:cNvSpPr>
          <p:nvPr/>
        </p:nvSpPr>
        <p:spPr bwMode="auto">
          <a:xfrm flipH="1">
            <a:off x="4528930" y="2492022"/>
            <a:ext cx="467613" cy="48693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4" name="Line 19">
            <a:extLst>
              <a:ext uri="{FF2B5EF4-FFF2-40B4-BE49-F238E27FC236}">
                <a16:creationId xmlns:a16="http://schemas.microsoft.com/office/drawing/2014/main" id="{E0012086-0FC4-6F35-56CC-5E8204FFCA3A}"/>
              </a:ext>
            </a:extLst>
          </p:cNvPr>
          <p:cNvSpPr>
            <a:spLocks noChangeShapeType="1"/>
          </p:cNvSpPr>
          <p:nvPr/>
        </p:nvSpPr>
        <p:spPr bwMode="auto">
          <a:xfrm rot="18963623" flipV="1">
            <a:off x="6078330" y="2405901"/>
            <a:ext cx="16658" cy="65660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5" name="Line 20">
            <a:extLst>
              <a:ext uri="{FF2B5EF4-FFF2-40B4-BE49-F238E27FC236}">
                <a16:creationId xmlns:a16="http://schemas.microsoft.com/office/drawing/2014/main" id="{219168BB-1894-6ECC-F5C8-7E04987A3175}"/>
              </a:ext>
            </a:extLst>
          </p:cNvPr>
          <p:cNvSpPr>
            <a:spLocks noChangeShapeType="1"/>
          </p:cNvSpPr>
          <p:nvPr/>
        </p:nvSpPr>
        <p:spPr bwMode="auto">
          <a:xfrm>
            <a:off x="4996543" y="3362962"/>
            <a:ext cx="7620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6" name="Line 21">
            <a:extLst>
              <a:ext uri="{FF2B5EF4-FFF2-40B4-BE49-F238E27FC236}">
                <a16:creationId xmlns:a16="http://schemas.microsoft.com/office/drawing/2014/main" id="{1097A08B-33C0-4551-DCBA-9EF37F6EBE2B}"/>
              </a:ext>
            </a:extLst>
          </p:cNvPr>
          <p:cNvSpPr>
            <a:spLocks noChangeShapeType="1"/>
          </p:cNvSpPr>
          <p:nvPr/>
        </p:nvSpPr>
        <p:spPr bwMode="auto">
          <a:xfrm>
            <a:off x="5637704" y="5123104"/>
            <a:ext cx="0" cy="30932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7" name="Line 22">
            <a:extLst>
              <a:ext uri="{FF2B5EF4-FFF2-40B4-BE49-F238E27FC236}">
                <a16:creationId xmlns:a16="http://schemas.microsoft.com/office/drawing/2014/main" id="{995C608C-F999-414D-57FE-65945CCD918B}"/>
              </a:ext>
            </a:extLst>
          </p:cNvPr>
          <p:cNvSpPr>
            <a:spLocks noChangeShapeType="1"/>
          </p:cNvSpPr>
          <p:nvPr/>
        </p:nvSpPr>
        <p:spPr bwMode="auto">
          <a:xfrm flipH="1">
            <a:off x="3973501" y="4717721"/>
            <a:ext cx="762000" cy="0"/>
          </a:xfrm>
          <a:prstGeom prst="line">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8" name="Line 23">
            <a:extLst>
              <a:ext uri="{FF2B5EF4-FFF2-40B4-BE49-F238E27FC236}">
                <a16:creationId xmlns:a16="http://schemas.microsoft.com/office/drawing/2014/main" id="{80930D6A-1568-62FE-746B-3A1BD53F0F23}"/>
              </a:ext>
            </a:extLst>
          </p:cNvPr>
          <p:cNvSpPr>
            <a:spLocks noChangeShapeType="1"/>
          </p:cNvSpPr>
          <p:nvPr/>
        </p:nvSpPr>
        <p:spPr bwMode="auto">
          <a:xfrm rot="16092863" flipH="1">
            <a:off x="7122715" y="3647743"/>
            <a:ext cx="443924" cy="58397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29" name="Line 24">
            <a:extLst>
              <a:ext uri="{FF2B5EF4-FFF2-40B4-BE49-F238E27FC236}">
                <a16:creationId xmlns:a16="http://schemas.microsoft.com/office/drawing/2014/main" id="{1347760F-75B9-D101-749A-77295A49028C}"/>
              </a:ext>
            </a:extLst>
          </p:cNvPr>
          <p:cNvSpPr>
            <a:spLocks noChangeShapeType="1"/>
          </p:cNvSpPr>
          <p:nvPr/>
        </p:nvSpPr>
        <p:spPr bwMode="auto">
          <a:xfrm rot="1928022" flipH="1">
            <a:off x="5797623" y="3665872"/>
            <a:ext cx="130071" cy="62695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30" name="Line 25">
            <a:extLst>
              <a:ext uri="{FF2B5EF4-FFF2-40B4-BE49-F238E27FC236}">
                <a16:creationId xmlns:a16="http://schemas.microsoft.com/office/drawing/2014/main" id="{1F2432A6-959C-C2C7-CE23-60495168C33F}"/>
              </a:ext>
            </a:extLst>
          </p:cNvPr>
          <p:cNvSpPr>
            <a:spLocks noChangeShapeType="1"/>
          </p:cNvSpPr>
          <p:nvPr/>
        </p:nvSpPr>
        <p:spPr bwMode="auto">
          <a:xfrm>
            <a:off x="7834199" y="5117747"/>
            <a:ext cx="0" cy="24705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39" name="Line 34">
            <a:extLst>
              <a:ext uri="{FF2B5EF4-FFF2-40B4-BE49-F238E27FC236}">
                <a16:creationId xmlns:a16="http://schemas.microsoft.com/office/drawing/2014/main" id="{B7E93D3D-A4E6-D556-E7FD-740B9D7C6C70}"/>
              </a:ext>
            </a:extLst>
          </p:cNvPr>
          <p:cNvSpPr>
            <a:spLocks noChangeShapeType="1"/>
          </p:cNvSpPr>
          <p:nvPr/>
        </p:nvSpPr>
        <p:spPr bwMode="auto">
          <a:xfrm>
            <a:off x="3212443" y="5039362"/>
            <a:ext cx="0" cy="29368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40" name="Line 35">
            <a:extLst>
              <a:ext uri="{FF2B5EF4-FFF2-40B4-BE49-F238E27FC236}">
                <a16:creationId xmlns:a16="http://schemas.microsoft.com/office/drawing/2014/main" id="{AE1E46C8-CC2E-3849-E423-0F305895FFE2}"/>
              </a:ext>
            </a:extLst>
          </p:cNvPr>
          <p:cNvSpPr>
            <a:spLocks noChangeShapeType="1"/>
          </p:cNvSpPr>
          <p:nvPr/>
        </p:nvSpPr>
        <p:spPr bwMode="auto">
          <a:xfrm rot="1928022" flipH="1">
            <a:off x="3449203" y="3841241"/>
            <a:ext cx="53040" cy="59133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en-US">
              <a:latin typeface="Calibri" panose="020F0502020204030204" pitchFamily="34" charset="0"/>
              <a:cs typeface="Calibri" panose="020F0502020204030204" pitchFamily="34" charset="0"/>
            </a:endParaRPr>
          </a:p>
        </p:txBody>
      </p:sp>
      <p:sp>
        <p:nvSpPr>
          <p:cNvPr id="4" name="AutoShape 33">
            <a:extLst>
              <a:ext uri="{FF2B5EF4-FFF2-40B4-BE49-F238E27FC236}">
                <a16:creationId xmlns:a16="http://schemas.microsoft.com/office/drawing/2014/main" id="{2FA562ED-CDC7-595D-FB8E-6BF3C9937DDD}"/>
              </a:ext>
            </a:extLst>
          </p:cNvPr>
          <p:cNvSpPr>
            <a:spLocks/>
          </p:cNvSpPr>
          <p:nvPr/>
        </p:nvSpPr>
        <p:spPr bwMode="auto">
          <a:xfrm>
            <a:off x="8069871" y="2979948"/>
            <a:ext cx="381000" cy="745948"/>
          </a:xfrm>
          <a:prstGeom prst="rightBrace">
            <a:avLst>
              <a:gd name="adj1" fmla="val 38333"/>
              <a:gd name="adj2" fmla="val 50000"/>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a:spcBef>
                <a:spcPct val="0"/>
              </a:spcBef>
              <a:buFontTx/>
              <a:buNone/>
            </a:pPr>
            <a:endParaRPr lang="en-US" altLang="en-US" sz="2400">
              <a:latin typeface="Calibri" panose="020F0502020204030204" pitchFamily="34" charset="0"/>
              <a:ea typeface="ＭＳ Ｐゴシック" panose="020B0600070205080204" pitchFamily="34" charset="-128"/>
              <a:cs typeface="Calibri" panose="020F0502020204030204" pitchFamily="34" charset="0"/>
            </a:endParaRPr>
          </a:p>
        </p:txBody>
      </p:sp>
      <p:sp>
        <p:nvSpPr>
          <p:cNvPr id="7" name="Text Box 27">
            <a:extLst>
              <a:ext uri="{FF2B5EF4-FFF2-40B4-BE49-F238E27FC236}">
                <a16:creationId xmlns:a16="http://schemas.microsoft.com/office/drawing/2014/main" id="{D7E974B7-33F5-D31F-76E0-DE2DFA955BAF}"/>
              </a:ext>
            </a:extLst>
          </p:cNvPr>
          <p:cNvSpPr txBox="1">
            <a:spLocks noChangeArrowheads="1"/>
          </p:cNvSpPr>
          <p:nvPr/>
        </p:nvSpPr>
        <p:spPr bwMode="auto">
          <a:xfrm>
            <a:off x="8604885" y="2492022"/>
            <a:ext cx="150419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eaLnBrk="1" hangingPunct="1">
              <a:spcBef>
                <a:spcPct val="0"/>
              </a:spcBef>
              <a:buFontTx/>
              <a:buNone/>
            </a:pPr>
            <a: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t>Mediated by</a:t>
            </a:r>
            <a:b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br>
            <a: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t>CD40, BAFF, </a:t>
            </a:r>
            <a:b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br>
            <a: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t>interferons,</a:t>
            </a:r>
          </a:p>
          <a:p>
            <a:pPr algn="ctr" eaLnBrk="1" hangingPunct="1">
              <a:spcBef>
                <a:spcPct val="0"/>
              </a:spcBef>
              <a:buFontTx/>
              <a:buNone/>
            </a:pPr>
            <a: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t>inflammatory </a:t>
            </a:r>
          </a:p>
          <a:p>
            <a:pPr algn="ctr" eaLnBrk="1" hangingPunct="1">
              <a:spcBef>
                <a:spcPct val="0"/>
              </a:spcBef>
              <a:buFontTx/>
              <a:buNone/>
            </a:pPr>
            <a:r>
              <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rPr>
              <a:t>cytokines, </a:t>
            </a:r>
            <a:r>
              <a:rPr lang="en-US" altLang="en-US" sz="1800" b="0" err="1">
                <a:solidFill>
                  <a:schemeClr val="bg1"/>
                </a:solidFill>
                <a:latin typeface="Calibri" panose="020F0502020204030204" pitchFamily="34" charset="0"/>
                <a:ea typeface="ＭＳ Ｐゴシック" panose="020B0600070205080204" pitchFamily="34" charset="-128"/>
                <a:cs typeface="Calibri" panose="020F0502020204030204" pitchFamily="34" charset="0"/>
              </a:rPr>
              <a:t>etc</a:t>
            </a:r>
            <a:endParaRPr lang="en-US" altLang="en-US" sz="1800" b="0">
              <a:solidFill>
                <a:schemeClr val="bg1"/>
              </a:solidFill>
              <a:latin typeface="Calibri" panose="020F0502020204030204" pitchFamily="34" charset="0"/>
              <a:ea typeface="ＭＳ Ｐゴシック" panose="020B0600070205080204" pitchFamily="34" charset="-128"/>
              <a:cs typeface="Calibri" panose="020F0502020204030204" pitchFamily="34" charset="0"/>
            </a:endParaRPr>
          </a:p>
        </p:txBody>
      </p:sp>
      <p:sp>
        <p:nvSpPr>
          <p:cNvPr id="3" name="TextBox 2">
            <a:extLst>
              <a:ext uri="{FF2B5EF4-FFF2-40B4-BE49-F238E27FC236}">
                <a16:creationId xmlns:a16="http://schemas.microsoft.com/office/drawing/2014/main" id="{D79B259C-2D5D-E855-7883-7DE2A68D80B3}"/>
              </a:ext>
            </a:extLst>
          </p:cNvPr>
          <p:cNvSpPr txBox="1"/>
          <p:nvPr/>
        </p:nvSpPr>
        <p:spPr bwMode="auto">
          <a:xfrm>
            <a:off x="1565908" y="1399083"/>
            <a:ext cx="1919335" cy="461665"/>
          </a:xfrm>
          <a:prstGeom prst="rect">
            <a:avLst/>
          </a:prstGeom>
          <a:noFill/>
          <a:ln w="2857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spcBef>
                <a:spcPct val="50000"/>
              </a:spcBef>
            </a:pPr>
            <a:r>
              <a:rPr lang="en-US" altLang="en-US" sz="2400">
                <a:solidFill>
                  <a:schemeClr val="accent2"/>
                </a:solidFill>
                <a:latin typeface="Calibri" panose="020F0502020204030204" pitchFamily="34" charset="0"/>
                <a:ea typeface="ＭＳ Ｐゴシック" panose="020B0600070205080204" pitchFamily="34" charset="-128"/>
                <a:cs typeface="Calibri" panose="020F0502020204030204" pitchFamily="34" charset="0"/>
              </a:rPr>
              <a:t>Model of SS</a:t>
            </a:r>
          </a:p>
        </p:txBody>
      </p:sp>
    </p:spTree>
    <p:extLst>
      <p:ext uri="{BB962C8B-B14F-4D97-AF65-F5344CB8AC3E}">
        <p14:creationId xmlns:p14="http://schemas.microsoft.com/office/powerpoint/2010/main" val="965785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0AA391-AA86-8DF5-8A02-CE1B82C57191}"/>
              </a:ext>
            </a:extLst>
          </p:cNvPr>
          <p:cNvSpPr>
            <a:spLocks noGrp="1"/>
          </p:cNvSpPr>
          <p:nvPr>
            <p:ph type="title"/>
          </p:nvPr>
        </p:nvSpPr>
        <p:spPr/>
        <p:txBody>
          <a:bodyPr/>
          <a:lstStyle/>
          <a:p>
            <a:r>
              <a:rPr lang="en-US"/>
              <a:t>Diagnostic Guidelines</a:t>
            </a:r>
          </a:p>
        </p:txBody>
      </p:sp>
    </p:spTree>
    <p:extLst>
      <p:ext uri="{BB962C8B-B14F-4D97-AF65-F5344CB8AC3E}">
        <p14:creationId xmlns:p14="http://schemas.microsoft.com/office/powerpoint/2010/main" val="1411238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DAC90D-B83D-69A5-B22B-3FE2CC12E10D}"/>
              </a:ext>
            </a:extLst>
          </p:cNvPr>
          <p:cNvSpPr>
            <a:spLocks noGrp="1"/>
          </p:cNvSpPr>
          <p:nvPr>
            <p:ph type="title"/>
          </p:nvPr>
        </p:nvSpPr>
        <p:spPr/>
        <p:txBody>
          <a:bodyPr/>
          <a:lstStyle/>
          <a:p>
            <a:r>
              <a:rPr lang="en-US"/>
              <a:t>Screening and Diagnosis</a:t>
            </a:r>
          </a:p>
        </p:txBody>
      </p:sp>
      <p:sp>
        <p:nvSpPr>
          <p:cNvPr id="4" name="Content Placeholder 3">
            <a:extLst>
              <a:ext uri="{FF2B5EF4-FFF2-40B4-BE49-F238E27FC236}">
                <a16:creationId xmlns:a16="http://schemas.microsoft.com/office/drawing/2014/main" id="{487A532B-B400-32EC-D46B-91319FCC0823}"/>
              </a:ext>
            </a:extLst>
          </p:cNvPr>
          <p:cNvSpPr>
            <a:spLocks noGrp="1"/>
          </p:cNvSpPr>
          <p:nvPr>
            <p:ph idx="1"/>
          </p:nvPr>
        </p:nvSpPr>
        <p:spPr/>
        <p:txBody>
          <a:bodyPr/>
          <a:lstStyle/>
          <a:p>
            <a:r>
              <a:rPr lang="en-US"/>
              <a:t>Early diagnosis of Sjögren’s is crucial for symptom management, preventing oral complications, and preventing lymphoma</a:t>
            </a:r>
          </a:p>
          <a:p>
            <a:r>
              <a:rPr lang="en-US"/>
              <a:t>Wide spectrum of clinical presentations and high prevalence of atypical symptoms make diagnosis challenging</a:t>
            </a:r>
          </a:p>
          <a:p>
            <a:pPr lvl="1"/>
            <a:r>
              <a:rPr lang="en-US"/>
              <a:t>HCPs may not inquire about ocular/oral dryness as a symptom</a:t>
            </a:r>
          </a:p>
          <a:p>
            <a:pPr lvl="1"/>
            <a:r>
              <a:rPr lang="en-US"/>
              <a:t>Patients may not know to mention dryness as a concern</a:t>
            </a:r>
          </a:p>
          <a:p>
            <a:r>
              <a:rPr lang="en-US"/>
              <a:t>Salivary gland biopsy considered the “gold standard” for diagnosis</a:t>
            </a:r>
          </a:p>
          <a:p>
            <a:r>
              <a:rPr lang="en-US"/>
              <a:t>Newer criteria allow classification without this procedure, with about 95% sensitivity and specificity</a:t>
            </a:r>
          </a:p>
        </p:txBody>
      </p:sp>
      <p:sp>
        <p:nvSpPr>
          <p:cNvPr id="5" name="Text Box 11">
            <a:extLst>
              <a:ext uri="{FF2B5EF4-FFF2-40B4-BE49-F238E27FC236}">
                <a16:creationId xmlns:a16="http://schemas.microsoft.com/office/drawing/2014/main" id="{78A6D9A4-5248-FCB0-D099-60FCA10C9005}"/>
              </a:ext>
            </a:extLst>
          </p:cNvPr>
          <p:cNvSpPr txBox="1">
            <a:spLocks noChangeArrowheads="1"/>
          </p:cNvSpPr>
          <p:nvPr/>
        </p:nvSpPr>
        <p:spPr bwMode="auto">
          <a:xfrm>
            <a:off x="434887" y="6211576"/>
            <a:ext cx="665147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Mao. BMC Med Inform Decis Mak. 2024;24:43. Scofield. Arthritis Care Res (Hoboken). 2020;72:1049. Vitali. Ann Rheum Dis. 2002;61:554. Kassan. Arch Intern Med. 2004;164:1275.</a:t>
            </a:r>
          </a:p>
        </p:txBody>
      </p:sp>
    </p:spTree>
    <p:extLst>
      <p:ext uri="{BB962C8B-B14F-4D97-AF65-F5344CB8AC3E}">
        <p14:creationId xmlns:p14="http://schemas.microsoft.com/office/powerpoint/2010/main" val="1729764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833E1-C203-4861-21A5-D8DCD44AEDB1}"/>
              </a:ext>
            </a:extLst>
          </p:cNvPr>
          <p:cNvSpPr>
            <a:spLocks noGrp="1"/>
          </p:cNvSpPr>
          <p:nvPr>
            <p:ph type="title"/>
          </p:nvPr>
        </p:nvSpPr>
        <p:spPr/>
        <p:txBody>
          <a:bodyPr/>
          <a:lstStyle/>
          <a:p>
            <a:r>
              <a:rPr lang="en-US"/>
              <a:t>Diagnostic Tests for </a:t>
            </a:r>
            <a:r>
              <a:rPr lang="en-US" err="1"/>
              <a:t>Sjögren’s</a:t>
            </a:r>
            <a:r>
              <a:rPr lang="en-US"/>
              <a:t> Syndrome </a:t>
            </a:r>
          </a:p>
        </p:txBody>
      </p:sp>
      <p:graphicFrame>
        <p:nvGraphicFramePr>
          <p:cNvPr id="4" name="Group 155">
            <a:extLst>
              <a:ext uri="{FF2B5EF4-FFF2-40B4-BE49-F238E27FC236}">
                <a16:creationId xmlns:a16="http://schemas.microsoft.com/office/drawing/2014/main" id="{B921980A-D0EC-5835-EFE3-3574B2B8B6D8}"/>
              </a:ext>
            </a:extLst>
          </p:cNvPr>
          <p:cNvGraphicFramePr>
            <a:graphicFrameLocks/>
          </p:cNvGraphicFramePr>
          <p:nvPr>
            <p:extLst>
              <p:ext uri="{D42A27DB-BD31-4B8C-83A1-F6EECF244321}">
                <p14:modId xmlns:p14="http://schemas.microsoft.com/office/powerpoint/2010/main" val="4150366812"/>
              </p:ext>
            </p:extLst>
          </p:nvPr>
        </p:nvGraphicFramePr>
        <p:xfrm>
          <a:off x="715168" y="1341440"/>
          <a:ext cx="10761663" cy="4232348"/>
        </p:xfrm>
        <a:graphic>
          <a:graphicData uri="http://schemas.openxmlformats.org/drawingml/2006/table">
            <a:tbl>
              <a:tblPr/>
              <a:tblGrid>
                <a:gridCol w="8404118">
                  <a:extLst>
                    <a:ext uri="{9D8B030D-6E8A-4147-A177-3AD203B41FA5}">
                      <a16:colId xmlns:a16="http://schemas.microsoft.com/office/drawing/2014/main" val="20000"/>
                    </a:ext>
                  </a:extLst>
                </a:gridCol>
                <a:gridCol w="2357545">
                  <a:extLst>
                    <a:ext uri="{9D8B030D-6E8A-4147-A177-3AD203B41FA5}">
                      <a16:colId xmlns:a16="http://schemas.microsoft.com/office/drawing/2014/main" val="20001"/>
                    </a:ext>
                  </a:extLst>
                </a:gridCol>
              </a:tblGrid>
              <a:tr h="2511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a:ln>
                            <a:noFill/>
                          </a:ln>
                          <a:solidFill>
                            <a:schemeClr val="tx1"/>
                          </a:solidFill>
                          <a:effectLst/>
                          <a:latin typeface="Calibri" panose="020F0502020204030204" pitchFamily="34" charset="0"/>
                        </a:rPr>
                        <a:t>Diagnostic Measure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Invasiveness</a:t>
                      </a: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Presence of ocular symptoms</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Daily persistent dry eyes &gt;3 </a:t>
                      </a:r>
                      <a:r>
                        <a:rPr kumimoji="0" lang="en-US" sz="1600" b="0" i="0" u="none" strike="noStrike" cap="none" normalizeH="0" baseline="0" err="1">
                          <a:ln>
                            <a:noFill/>
                          </a:ln>
                          <a:solidFill>
                            <a:schemeClr val="bg2">
                              <a:lumMod val="10000"/>
                            </a:schemeClr>
                          </a:solidFill>
                          <a:effectLst/>
                          <a:latin typeface="Calibri" panose="020F0502020204030204" pitchFamily="34" charset="0"/>
                        </a:rPr>
                        <a:t>mo</a:t>
                      </a:r>
                      <a:r>
                        <a:rPr kumimoji="0" lang="en-US" sz="1600" b="0" i="0" u="none" strike="noStrike" cap="none" normalizeH="0" baseline="0">
                          <a:ln>
                            <a:noFill/>
                          </a:ln>
                          <a:solidFill>
                            <a:schemeClr val="bg2">
                              <a:lumMod val="10000"/>
                            </a:schemeClr>
                          </a:solidFill>
                          <a:effectLst/>
                          <a:latin typeface="Calibri" panose="020F0502020204030204" pitchFamily="34" charset="0"/>
                        </a:rPr>
                        <a:t>, or recurrent sensation of sand or gravel in eyes?</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Use of tear substitutes &gt;3 times/day?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Least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05009520"/>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Presence of oral symptoms</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Daily feeling of dry mouth for &gt;3 </a:t>
                      </a:r>
                      <a:r>
                        <a:rPr kumimoji="0" lang="en-US" sz="1600" b="0" i="0" u="none" strike="noStrike" cap="none" normalizeH="0" baseline="0" err="1">
                          <a:ln>
                            <a:noFill/>
                          </a:ln>
                          <a:solidFill>
                            <a:schemeClr val="bg2">
                              <a:lumMod val="10000"/>
                            </a:schemeClr>
                          </a:solidFill>
                          <a:effectLst/>
                          <a:latin typeface="Calibri" panose="020F0502020204030204" pitchFamily="34" charset="0"/>
                        </a:rPr>
                        <a:t>mo</a:t>
                      </a:r>
                      <a:r>
                        <a:rPr kumimoji="0" lang="en-US" sz="1600" b="0" i="0" u="none" strike="noStrike" cap="none" normalizeH="0" baseline="0">
                          <a:ln>
                            <a:noFill/>
                          </a:ln>
                          <a:solidFill>
                            <a:schemeClr val="bg2">
                              <a:lumMod val="10000"/>
                            </a:schemeClr>
                          </a:solidFill>
                          <a:effectLst/>
                          <a:latin typeface="Calibri" panose="020F0502020204030204" pitchFamily="34" charset="0"/>
                        </a:rPr>
                        <a:t> or frequently need liquid to swallow dry food?</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Recurrently or persistently swollen salivary glands in adulthood?</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800" b="0" i="0" u="none" strike="noStrike" cap="none" normalizeH="0" baseline="0">
                          <a:ln>
                            <a:noFill/>
                          </a:ln>
                          <a:solidFill>
                            <a:schemeClr val="bg2">
                              <a:lumMod val="10000"/>
                            </a:schemeClr>
                          </a:solidFill>
                          <a:effectLst/>
                          <a:latin typeface="Calibri" panose="020F0502020204030204" pitchFamily="34" charset="0"/>
                        </a:rPr>
                        <a:t>Least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178159041"/>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Unstimulated whole saliva flow rate ≤0.1 mL/min</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Less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41739954"/>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Schirmer’s test ≤5 mm/5 min in at least 1 eye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800" b="0" i="0" u="none" strike="noStrike" cap="none" normalizeH="0" baseline="0">
                          <a:ln>
                            <a:noFill/>
                          </a:ln>
                          <a:solidFill>
                            <a:schemeClr val="bg2">
                              <a:lumMod val="10000"/>
                            </a:schemeClr>
                          </a:solidFill>
                          <a:effectLst/>
                          <a:latin typeface="Calibri" panose="020F0502020204030204" pitchFamily="34" charset="0"/>
                        </a:rPr>
                        <a:t>Less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36798612"/>
                  </a:ext>
                </a:extLst>
              </a:tr>
              <a:tr h="251120">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Blood test for Anti-SSA/Ro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More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Ocular staining score ≥5 (or </a:t>
                      </a:r>
                      <a:r>
                        <a:rPr kumimoji="0" lang="en-US" sz="1800" b="0" i="0" u="none" strike="noStrike" cap="none" normalizeH="0" baseline="0" err="1">
                          <a:ln>
                            <a:noFill/>
                          </a:ln>
                          <a:solidFill>
                            <a:schemeClr val="bg2">
                              <a:lumMod val="10000"/>
                            </a:schemeClr>
                          </a:solidFill>
                          <a:effectLst/>
                          <a:latin typeface="Calibri" panose="020F0502020204030204" pitchFamily="34" charset="0"/>
                        </a:rPr>
                        <a:t>Bijsterveld</a:t>
                      </a:r>
                      <a:r>
                        <a:rPr kumimoji="0" lang="en-US" sz="1800" b="0" i="0" u="none" strike="noStrike" cap="none" normalizeH="0" baseline="0">
                          <a:ln>
                            <a:noFill/>
                          </a:ln>
                          <a:solidFill>
                            <a:schemeClr val="bg2">
                              <a:lumMod val="10000"/>
                            </a:schemeClr>
                          </a:solidFill>
                          <a:effectLst/>
                          <a:latin typeface="Calibri" panose="020F0502020204030204" pitchFamily="34" charset="0"/>
                        </a:rPr>
                        <a:t> score ≥4) on at least 1 eye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800" b="0" i="0" u="none" strike="noStrike" cap="none" normalizeH="0" baseline="0">
                          <a:ln>
                            <a:noFill/>
                          </a:ln>
                          <a:solidFill>
                            <a:schemeClr val="bg2">
                              <a:lumMod val="10000"/>
                            </a:schemeClr>
                          </a:solidFill>
                          <a:effectLst/>
                          <a:latin typeface="Calibri" panose="020F0502020204030204" pitchFamily="34" charset="0"/>
                        </a:rPr>
                        <a:t>More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76845248"/>
                  </a:ext>
                </a:extLst>
              </a:tr>
              <a:tr h="4483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Labial salivary gland with focal lymphocytic sialadenitis and focus score of ≥1/4 mm</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Most Invasive</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472863678"/>
                  </a:ext>
                </a:extLst>
              </a:tr>
            </a:tbl>
          </a:graphicData>
        </a:graphic>
      </p:graphicFrame>
      <p:sp>
        <p:nvSpPr>
          <p:cNvPr id="6" name="Content Placeholder 5">
            <a:extLst>
              <a:ext uri="{FF2B5EF4-FFF2-40B4-BE49-F238E27FC236}">
                <a16:creationId xmlns:a16="http://schemas.microsoft.com/office/drawing/2014/main" id="{4D592DFA-6135-9B53-482A-5D5CA22864A1}"/>
              </a:ext>
            </a:extLst>
          </p:cNvPr>
          <p:cNvSpPr>
            <a:spLocks noGrp="1"/>
          </p:cNvSpPr>
          <p:nvPr>
            <p:ph idx="1"/>
          </p:nvPr>
        </p:nvSpPr>
        <p:spPr>
          <a:xfrm>
            <a:off x="604675" y="1648972"/>
            <a:ext cx="10877529" cy="4650686"/>
          </a:xfrm>
        </p:spPr>
        <p:txBody>
          <a:bodyPr anchor="b"/>
          <a:lstStyle/>
          <a:p>
            <a:r>
              <a:rPr lang="en-US" sz="2000" err="1"/>
              <a:t>Sjögren’s</a:t>
            </a:r>
            <a:r>
              <a:rPr lang="en-US" sz="2000"/>
              <a:t> can be diagnosed clinically without a biopsy if antibodies and symptoms are present and noninvasive tests support the diagnosis</a:t>
            </a:r>
          </a:p>
        </p:txBody>
      </p:sp>
      <p:sp>
        <p:nvSpPr>
          <p:cNvPr id="7" name="Text Box 11">
            <a:extLst>
              <a:ext uri="{FF2B5EF4-FFF2-40B4-BE49-F238E27FC236}">
                <a16:creationId xmlns:a16="http://schemas.microsoft.com/office/drawing/2014/main" id="{ADD90E76-2366-85A6-C3DD-A1E0182468D2}"/>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Vitali. Ann Rheum Dis. 2002;61:554. Kassan. Arch Intern Med. 2004;164:1275.</a:t>
            </a:r>
          </a:p>
        </p:txBody>
      </p:sp>
    </p:spTree>
    <p:extLst>
      <p:ext uri="{BB962C8B-B14F-4D97-AF65-F5344CB8AC3E}">
        <p14:creationId xmlns:p14="http://schemas.microsoft.com/office/powerpoint/2010/main" val="32895695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49ED-5E72-DAFD-F189-352960C840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643E27-27A9-0C57-0262-DE95CC8F5C0D}"/>
              </a:ext>
            </a:extLst>
          </p:cNvPr>
          <p:cNvSpPr>
            <a:spLocks noGrp="1"/>
          </p:cNvSpPr>
          <p:nvPr>
            <p:ph type="title"/>
          </p:nvPr>
        </p:nvSpPr>
        <p:spPr/>
        <p:txBody>
          <a:bodyPr/>
          <a:lstStyle/>
          <a:p>
            <a:r>
              <a:rPr lang="en-US"/>
              <a:t>Sjögren’s Syndrome Screening Questionnaire</a:t>
            </a:r>
          </a:p>
        </p:txBody>
      </p:sp>
      <p:sp>
        <p:nvSpPr>
          <p:cNvPr id="3" name="Content Placeholder 2">
            <a:extLst>
              <a:ext uri="{FF2B5EF4-FFF2-40B4-BE49-F238E27FC236}">
                <a16:creationId xmlns:a16="http://schemas.microsoft.com/office/drawing/2014/main" id="{101B5979-671C-FD50-8D79-D22DCA8FACFD}"/>
              </a:ext>
            </a:extLst>
          </p:cNvPr>
          <p:cNvSpPr>
            <a:spLocks noGrp="1"/>
          </p:cNvSpPr>
          <p:nvPr>
            <p:ph idx="1"/>
          </p:nvPr>
        </p:nvSpPr>
        <p:spPr>
          <a:xfrm>
            <a:off x="604676" y="1513047"/>
            <a:ext cx="4738290" cy="4456003"/>
          </a:xfrm>
        </p:spPr>
        <p:txBody>
          <a:bodyPr/>
          <a:lstStyle/>
          <a:p>
            <a:r>
              <a:rPr lang="en-US" sz="2600"/>
              <a:t>Newest test, first designed specifically to screen for Sjögren’s in clinical practice</a:t>
            </a:r>
          </a:p>
          <a:p>
            <a:r>
              <a:rPr lang="en-US" sz="2600"/>
              <a:t>SSSQ score ≥7 distinguishes Sjögren’s with: </a:t>
            </a:r>
          </a:p>
          <a:p>
            <a:pPr lvl="1"/>
            <a:r>
              <a:rPr lang="en-US" sz="2400"/>
              <a:t>Sensitivity of 64.3% </a:t>
            </a:r>
            <a:br>
              <a:rPr lang="en-US" sz="2400"/>
            </a:br>
            <a:r>
              <a:rPr lang="en-US" sz="2400"/>
              <a:t>(95% CI: 59.6%-68.7%) </a:t>
            </a:r>
          </a:p>
          <a:p>
            <a:pPr lvl="1"/>
            <a:r>
              <a:rPr lang="en-US" sz="2400"/>
              <a:t>Specificity of 58.4% </a:t>
            </a:r>
            <a:br>
              <a:rPr lang="en-US" sz="2400"/>
            </a:br>
            <a:r>
              <a:rPr lang="en-US" sz="2400"/>
              <a:t>(95% CI: 54.0%-62.7%)</a:t>
            </a:r>
          </a:p>
        </p:txBody>
      </p:sp>
      <p:sp>
        <p:nvSpPr>
          <p:cNvPr id="4" name="Text Box 11">
            <a:extLst>
              <a:ext uri="{FF2B5EF4-FFF2-40B4-BE49-F238E27FC236}">
                <a16:creationId xmlns:a16="http://schemas.microsoft.com/office/drawing/2014/main" id="{989457F7-28C3-CEB9-23DB-F7E5C3F25074}"/>
              </a:ext>
            </a:extLst>
          </p:cNvPr>
          <p:cNvSpPr txBox="1">
            <a:spLocks noChangeArrowheads="1"/>
          </p:cNvSpPr>
          <p:nvPr/>
        </p:nvSpPr>
        <p:spPr bwMode="auto">
          <a:xfrm>
            <a:off x="445161"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Yu. J Clin Rheumatol. 2022;28:e456.</a:t>
            </a:r>
          </a:p>
        </p:txBody>
      </p:sp>
      <p:graphicFrame>
        <p:nvGraphicFramePr>
          <p:cNvPr id="5" name="Group 155">
            <a:extLst>
              <a:ext uri="{FF2B5EF4-FFF2-40B4-BE49-F238E27FC236}">
                <a16:creationId xmlns:a16="http://schemas.microsoft.com/office/drawing/2014/main" id="{45D75335-1183-4BDF-D86F-0D65626C38E7}"/>
              </a:ext>
            </a:extLst>
          </p:cNvPr>
          <p:cNvGraphicFramePr>
            <a:graphicFrameLocks/>
          </p:cNvGraphicFramePr>
          <p:nvPr/>
        </p:nvGraphicFramePr>
        <p:xfrm>
          <a:off x="4934945" y="1600200"/>
          <a:ext cx="6544268" cy="4115448"/>
        </p:xfrm>
        <a:graphic>
          <a:graphicData uri="http://schemas.openxmlformats.org/drawingml/2006/table">
            <a:tbl>
              <a:tblPr/>
              <a:tblGrid>
                <a:gridCol w="2991285">
                  <a:extLst>
                    <a:ext uri="{9D8B030D-6E8A-4147-A177-3AD203B41FA5}">
                      <a16:colId xmlns:a16="http://schemas.microsoft.com/office/drawing/2014/main" val="20000"/>
                    </a:ext>
                  </a:extLst>
                </a:gridCol>
                <a:gridCol w="2599295">
                  <a:extLst>
                    <a:ext uri="{9D8B030D-6E8A-4147-A177-3AD203B41FA5}">
                      <a16:colId xmlns:a16="http://schemas.microsoft.com/office/drawing/2014/main" val="20001"/>
                    </a:ext>
                  </a:extLst>
                </a:gridCol>
                <a:gridCol w="953688">
                  <a:extLst>
                    <a:ext uri="{9D8B030D-6E8A-4147-A177-3AD203B41FA5}">
                      <a16:colId xmlns:a16="http://schemas.microsoft.com/office/drawing/2014/main" val="964531900"/>
                    </a:ext>
                  </a:extLst>
                </a:gridCol>
              </a:tblGrid>
              <a:tr h="1966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a:ln>
                            <a:noFill/>
                          </a:ln>
                          <a:solidFill>
                            <a:schemeClr val="tx1"/>
                          </a:solidFill>
                          <a:effectLst/>
                          <a:latin typeface="Calibri" panose="020F0502020204030204" pitchFamily="34" charset="0"/>
                        </a:rPr>
                        <a:t>SSSQ Question</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Response</a:t>
                      </a: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Score</a:t>
                      </a: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4914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Can you eat a cracker without drinking a fluid/liquid?</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Yes</a:t>
                      </a: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No</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914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How would you describe your dental and oral health in general?</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Excellent</a:t>
                      </a: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Good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Fair/Poor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440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During the last wk, have you experienced tearing?</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None of the time</a:t>
                      </a: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At least some of the time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440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Are you able to produce tears?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Yes</a:t>
                      </a: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No</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51243206"/>
                  </a:ext>
                </a:extLst>
              </a:tr>
              <a:tr h="3440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Do you currently smoke cigarettes?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Yes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No</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8274326"/>
                  </a:ext>
                </a:extLst>
              </a:tr>
            </a:tbl>
          </a:graphicData>
        </a:graphic>
      </p:graphicFrame>
    </p:spTree>
    <p:extLst>
      <p:ext uri="{BB962C8B-B14F-4D97-AF65-F5344CB8AC3E}">
        <p14:creationId xmlns:p14="http://schemas.microsoft.com/office/powerpoint/2010/main" val="447336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362C7-A990-B220-B58C-1B014EBB9D23}"/>
              </a:ext>
            </a:extLst>
          </p:cNvPr>
          <p:cNvSpPr>
            <a:spLocks noGrp="1"/>
          </p:cNvSpPr>
          <p:nvPr>
            <p:ph type="title"/>
          </p:nvPr>
        </p:nvSpPr>
        <p:spPr/>
        <p:txBody>
          <a:bodyPr/>
          <a:lstStyle/>
          <a:p>
            <a:r>
              <a:rPr lang="en-US"/>
              <a:t>Atypical Presentations of Sjögren’s</a:t>
            </a:r>
          </a:p>
        </p:txBody>
      </p:sp>
      <p:sp>
        <p:nvSpPr>
          <p:cNvPr id="3" name="Content Placeholder 2">
            <a:extLst>
              <a:ext uri="{FF2B5EF4-FFF2-40B4-BE49-F238E27FC236}">
                <a16:creationId xmlns:a16="http://schemas.microsoft.com/office/drawing/2014/main" id="{4FE01091-E71B-5DCC-3C13-AE5B9C7BAABF}"/>
              </a:ext>
            </a:extLst>
          </p:cNvPr>
          <p:cNvSpPr>
            <a:spLocks noGrp="1"/>
          </p:cNvSpPr>
          <p:nvPr>
            <p:ph idx="1"/>
          </p:nvPr>
        </p:nvSpPr>
        <p:spPr/>
        <p:txBody>
          <a:bodyPr/>
          <a:lstStyle/>
          <a:p>
            <a:r>
              <a:rPr lang="en-US"/>
              <a:t>Heterogenous presentations in racial minority populations:</a:t>
            </a:r>
          </a:p>
          <a:p>
            <a:pPr lvl="1"/>
            <a:r>
              <a:rPr lang="en-US"/>
              <a:t>People with African ancestry demonstrate more hypergammaglobulinemia, increased ESR, and parotid enlargement</a:t>
            </a:r>
          </a:p>
          <a:p>
            <a:pPr lvl="1"/>
            <a:r>
              <a:rPr lang="en-US"/>
              <a:t>Native Americans show lower rates of abnormal tear and saliva production but greater disease activity</a:t>
            </a:r>
          </a:p>
          <a:p>
            <a:endParaRPr lang="en-US"/>
          </a:p>
        </p:txBody>
      </p:sp>
      <p:sp>
        <p:nvSpPr>
          <p:cNvPr id="4" name="Text Box 11">
            <a:extLst>
              <a:ext uri="{FF2B5EF4-FFF2-40B4-BE49-F238E27FC236}">
                <a16:creationId xmlns:a16="http://schemas.microsoft.com/office/drawing/2014/main" id="{4AF31708-D9EE-24B8-39C2-78B0FBAD76E3}"/>
              </a:ext>
            </a:extLst>
          </p:cNvPr>
          <p:cNvSpPr txBox="1">
            <a:spLocks noChangeArrowheads="1"/>
          </p:cNvSpPr>
          <p:nvPr/>
        </p:nvSpPr>
        <p:spPr bwMode="auto">
          <a:xfrm>
            <a:off x="445161"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Scofield. Arthritis Care Res (Hoboken). 2020;72:1049.</a:t>
            </a:r>
          </a:p>
        </p:txBody>
      </p:sp>
    </p:spTree>
    <p:extLst>
      <p:ext uri="{BB962C8B-B14F-4D97-AF65-F5344CB8AC3E}">
        <p14:creationId xmlns:p14="http://schemas.microsoft.com/office/powerpoint/2010/main" val="1267578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9B2934BC-181A-3FCE-AC30-477078B7CB8E}"/>
              </a:ext>
            </a:extLst>
          </p:cNvPr>
          <p:cNvSpPr/>
          <p:nvPr/>
        </p:nvSpPr>
        <p:spPr bwMode="auto">
          <a:xfrm>
            <a:off x="520700" y="3121934"/>
            <a:ext cx="5391213"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16" name="Rounded Rectangle 15">
            <a:extLst>
              <a:ext uri="{FF2B5EF4-FFF2-40B4-BE49-F238E27FC236}">
                <a16:creationId xmlns:a16="http://schemas.microsoft.com/office/drawing/2014/main" id="{CABADF63-0322-F5DA-1940-569AA5396AF5}"/>
              </a:ext>
            </a:extLst>
          </p:cNvPr>
          <p:cNvSpPr/>
          <p:nvPr/>
        </p:nvSpPr>
        <p:spPr bwMode="auto">
          <a:xfrm>
            <a:off x="520700" y="1599441"/>
            <a:ext cx="5391213"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14" name="Rounded Rectangle 13">
            <a:extLst>
              <a:ext uri="{FF2B5EF4-FFF2-40B4-BE49-F238E27FC236}">
                <a16:creationId xmlns:a16="http://schemas.microsoft.com/office/drawing/2014/main" id="{413C26EE-467F-4AC4-393E-1F22E02459B9}"/>
              </a:ext>
            </a:extLst>
          </p:cNvPr>
          <p:cNvSpPr/>
          <p:nvPr/>
        </p:nvSpPr>
        <p:spPr bwMode="auto">
          <a:xfrm>
            <a:off x="520700" y="4916032"/>
            <a:ext cx="5391213"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13" name="Rounded Rectangle 12">
            <a:extLst>
              <a:ext uri="{FF2B5EF4-FFF2-40B4-BE49-F238E27FC236}">
                <a16:creationId xmlns:a16="http://schemas.microsoft.com/office/drawing/2014/main" id="{A7523FA4-CACF-7419-BC35-91A5A8AF5101}"/>
              </a:ext>
            </a:extLst>
          </p:cNvPr>
          <p:cNvSpPr/>
          <p:nvPr/>
        </p:nvSpPr>
        <p:spPr bwMode="auto">
          <a:xfrm>
            <a:off x="6134100" y="3659105"/>
            <a:ext cx="5638800"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12" name="Rounded Rectangle 11">
            <a:extLst>
              <a:ext uri="{FF2B5EF4-FFF2-40B4-BE49-F238E27FC236}">
                <a16:creationId xmlns:a16="http://schemas.microsoft.com/office/drawing/2014/main" id="{F68B8781-9D1A-1909-D1D5-DE8B8A946D6F}"/>
              </a:ext>
            </a:extLst>
          </p:cNvPr>
          <p:cNvSpPr/>
          <p:nvPr/>
        </p:nvSpPr>
        <p:spPr bwMode="auto">
          <a:xfrm>
            <a:off x="6134100" y="2040045"/>
            <a:ext cx="5638800"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11" name="Rounded Rectangle 10">
            <a:extLst>
              <a:ext uri="{FF2B5EF4-FFF2-40B4-BE49-F238E27FC236}">
                <a16:creationId xmlns:a16="http://schemas.microsoft.com/office/drawing/2014/main" id="{D9FC524A-27DA-B8A5-03CC-4D8E66C8D5C2}"/>
              </a:ext>
            </a:extLst>
          </p:cNvPr>
          <p:cNvSpPr/>
          <p:nvPr/>
        </p:nvSpPr>
        <p:spPr bwMode="auto">
          <a:xfrm>
            <a:off x="6134100" y="1597932"/>
            <a:ext cx="5638800" cy="42551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latin typeface="Calibri" panose="020F0502020204030204" pitchFamily="34" charset="0"/>
            </a:endParaRPr>
          </a:p>
        </p:txBody>
      </p:sp>
      <p:sp>
        <p:nvSpPr>
          <p:cNvPr id="3" name="Rectangle 2">
            <a:extLst>
              <a:ext uri="{FF2B5EF4-FFF2-40B4-BE49-F238E27FC236}">
                <a16:creationId xmlns:a16="http://schemas.microsoft.com/office/drawing/2014/main" id="{FBA812C2-0515-60E0-541C-8810AC230AB0}"/>
              </a:ext>
            </a:extLst>
          </p:cNvPr>
          <p:cNvSpPr/>
          <p:nvPr/>
        </p:nvSpPr>
        <p:spPr bwMode="auto">
          <a:xfrm>
            <a:off x="7062010" y="4655595"/>
            <a:ext cx="3667874" cy="1344587"/>
          </a:xfrm>
          <a:prstGeom prst="rect">
            <a:avLst/>
          </a:prstGeom>
          <a:solidFill>
            <a:schemeClr val="accent2"/>
          </a:solidFill>
          <a:ln>
            <a:headEnd/>
            <a:tailEnd/>
          </a:ln>
        </p:spPr>
        <p:style>
          <a:lnRef idx="2">
            <a:schemeClr val="accent2"/>
          </a:lnRef>
          <a:fillRef idx="1">
            <a:schemeClr val="lt1"/>
          </a:fillRef>
          <a:effectRef idx="0">
            <a:schemeClr val="accent2"/>
          </a:effectRef>
          <a:fontRef idx="minor">
            <a:schemeClr val="dk1"/>
          </a:fontRef>
        </p:style>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Content Placeholder 7">
            <a:extLst>
              <a:ext uri="{FF2B5EF4-FFF2-40B4-BE49-F238E27FC236}">
                <a16:creationId xmlns:a16="http://schemas.microsoft.com/office/drawing/2014/main" id="{362DAF90-A893-9E2E-C3A9-F9DE1481860F}"/>
              </a:ext>
            </a:extLst>
          </p:cNvPr>
          <p:cNvSpPr>
            <a:spLocks noGrp="1"/>
          </p:cNvSpPr>
          <p:nvPr>
            <p:ph sz="half" idx="2"/>
          </p:nvPr>
        </p:nvSpPr>
        <p:spPr>
          <a:xfrm>
            <a:off x="6171686" y="1628994"/>
            <a:ext cx="5815106" cy="2897738"/>
          </a:xfrm>
        </p:spPr>
        <p:txBody>
          <a:bodyPr/>
          <a:lstStyle/>
          <a:p>
            <a:pPr marL="0" indent="0">
              <a:spcAft>
                <a:spcPts val="0"/>
              </a:spcAft>
              <a:buNone/>
            </a:pPr>
            <a:r>
              <a:rPr lang="en-US" altLang="en-US" sz="2200" b="1">
                <a:solidFill>
                  <a:schemeClr val="tx1"/>
                </a:solidFill>
              </a:rPr>
              <a:t>IV. Histopathology: labial salivary gland biopsy</a:t>
            </a:r>
          </a:p>
          <a:p>
            <a:pPr marL="0" indent="0">
              <a:spcAft>
                <a:spcPts val="0"/>
              </a:spcAft>
              <a:buNone/>
            </a:pPr>
            <a:r>
              <a:rPr lang="en-US" altLang="en-US" sz="2200" b="1">
                <a:solidFill>
                  <a:schemeClr val="tx1"/>
                </a:solidFill>
              </a:rPr>
              <a:t>V. Salivary gland involvement</a:t>
            </a:r>
          </a:p>
          <a:p>
            <a:pPr>
              <a:spcAft>
                <a:spcPts val="0"/>
              </a:spcAft>
              <a:buClr>
                <a:schemeClr val="accent2"/>
              </a:buClr>
            </a:pPr>
            <a:r>
              <a:rPr lang="en-US" altLang="en-US" sz="2000"/>
              <a:t>Unstimulated whole salivary flow</a:t>
            </a:r>
          </a:p>
          <a:p>
            <a:pPr>
              <a:spcAft>
                <a:spcPts val="0"/>
              </a:spcAft>
              <a:buClr>
                <a:schemeClr val="accent2"/>
              </a:buClr>
            </a:pPr>
            <a:r>
              <a:rPr lang="en-US" altLang="en-US" sz="2000"/>
              <a:t>Parotid sialography</a:t>
            </a:r>
          </a:p>
          <a:p>
            <a:pPr>
              <a:spcAft>
                <a:spcPts val="0"/>
              </a:spcAft>
              <a:buClr>
                <a:schemeClr val="accent2"/>
              </a:buClr>
            </a:pPr>
            <a:r>
              <a:rPr lang="en-US" altLang="en-US" sz="2000"/>
              <a:t>Salivary scintigraphy</a:t>
            </a:r>
          </a:p>
          <a:p>
            <a:pPr marL="0" indent="0">
              <a:spcAft>
                <a:spcPts val="0"/>
              </a:spcAft>
              <a:buNone/>
            </a:pPr>
            <a:r>
              <a:rPr lang="en-US" altLang="en-US" sz="2200" b="1">
                <a:solidFill>
                  <a:schemeClr val="tx1"/>
                </a:solidFill>
              </a:rPr>
              <a:t>VI. Autoantibodies</a:t>
            </a:r>
          </a:p>
          <a:p>
            <a:pPr>
              <a:spcAft>
                <a:spcPts val="0"/>
              </a:spcAft>
              <a:buClr>
                <a:schemeClr val="accent2"/>
              </a:buClr>
            </a:pPr>
            <a:r>
              <a:rPr lang="en-US" altLang="en-US" sz="2000"/>
              <a:t>Anti-Ro/SSA or anti-La/SSB or both</a:t>
            </a:r>
          </a:p>
        </p:txBody>
      </p:sp>
      <p:sp>
        <p:nvSpPr>
          <p:cNvPr id="2" name="Title 1">
            <a:extLst>
              <a:ext uri="{FF2B5EF4-FFF2-40B4-BE49-F238E27FC236}">
                <a16:creationId xmlns:a16="http://schemas.microsoft.com/office/drawing/2014/main" id="{AD038F49-361A-B339-E3B2-6E6271F422E0}"/>
              </a:ext>
            </a:extLst>
          </p:cNvPr>
          <p:cNvSpPr>
            <a:spLocks noGrp="1"/>
          </p:cNvSpPr>
          <p:nvPr>
            <p:ph type="title"/>
          </p:nvPr>
        </p:nvSpPr>
        <p:spPr>
          <a:xfrm>
            <a:off x="609759" y="238127"/>
            <a:ext cx="10872444" cy="1103313"/>
          </a:xfrm>
        </p:spPr>
        <p:txBody>
          <a:bodyPr/>
          <a:lstStyle/>
          <a:p>
            <a:r>
              <a:rPr lang="en-US" altLang="en-US"/>
              <a:t>Sjögren’s Syndrome Classification Criteria</a:t>
            </a:r>
            <a:endParaRPr lang="en-US"/>
          </a:p>
        </p:txBody>
      </p:sp>
      <p:sp>
        <p:nvSpPr>
          <p:cNvPr id="7" name="Content Placeholder 6">
            <a:extLst>
              <a:ext uri="{FF2B5EF4-FFF2-40B4-BE49-F238E27FC236}">
                <a16:creationId xmlns:a16="http://schemas.microsoft.com/office/drawing/2014/main" id="{00D5D01B-7FDC-15FD-5811-EC360DB8A2B5}"/>
              </a:ext>
            </a:extLst>
          </p:cNvPr>
          <p:cNvSpPr>
            <a:spLocks noGrp="1"/>
          </p:cNvSpPr>
          <p:nvPr>
            <p:ph sz="half" idx="1"/>
          </p:nvPr>
        </p:nvSpPr>
        <p:spPr>
          <a:xfrm>
            <a:off x="601820" y="1628423"/>
            <a:ext cx="5328200" cy="4678738"/>
          </a:xfrm>
        </p:spPr>
        <p:txBody>
          <a:bodyPr/>
          <a:lstStyle/>
          <a:p>
            <a:pPr marL="0" indent="0">
              <a:spcAft>
                <a:spcPts val="0"/>
              </a:spcAft>
              <a:buNone/>
            </a:pPr>
            <a:r>
              <a:rPr lang="en-US" sz="2200" b="1">
                <a:solidFill>
                  <a:schemeClr val="tx1"/>
                </a:solidFill>
              </a:rPr>
              <a:t>I. Ocular symptoms</a:t>
            </a:r>
          </a:p>
          <a:p>
            <a:pPr>
              <a:spcAft>
                <a:spcPts val="0"/>
              </a:spcAft>
              <a:buClr>
                <a:schemeClr val="accent2"/>
              </a:buClr>
            </a:pPr>
            <a:r>
              <a:rPr lang="en-US" sz="2000"/>
              <a:t>Daily persistent dry eyes &gt;3 mo, or recurrent sensation of sand or gravel in eyes?</a:t>
            </a:r>
          </a:p>
          <a:p>
            <a:pPr>
              <a:spcAft>
                <a:spcPts val="0"/>
              </a:spcAft>
              <a:buClr>
                <a:schemeClr val="accent2"/>
              </a:buClr>
            </a:pPr>
            <a:r>
              <a:rPr lang="en-US" sz="2000"/>
              <a:t>Use of tear substitutes &gt;3 times/day? </a:t>
            </a:r>
          </a:p>
          <a:p>
            <a:pPr marL="0" indent="0">
              <a:spcAft>
                <a:spcPts val="0"/>
              </a:spcAft>
              <a:buNone/>
            </a:pPr>
            <a:r>
              <a:rPr lang="en-US" sz="2200" b="1">
                <a:solidFill>
                  <a:schemeClr val="tx1"/>
                </a:solidFill>
              </a:rPr>
              <a:t>II. Oral symptoms </a:t>
            </a:r>
          </a:p>
          <a:p>
            <a:pPr>
              <a:spcAft>
                <a:spcPts val="0"/>
              </a:spcAft>
              <a:buClr>
                <a:schemeClr val="accent2"/>
              </a:buClr>
            </a:pPr>
            <a:r>
              <a:rPr lang="en-US" sz="2000"/>
              <a:t>Daily feeling of dry mouth for &gt;3 mo or frequently need liquids to swallow dry food?</a:t>
            </a:r>
          </a:p>
          <a:p>
            <a:pPr>
              <a:spcAft>
                <a:spcPts val="0"/>
              </a:spcAft>
              <a:buClr>
                <a:schemeClr val="accent2"/>
              </a:buClr>
            </a:pPr>
            <a:r>
              <a:rPr lang="en-US" sz="2000"/>
              <a:t>Recurrently or persistently swollen salivary glands in adulthood?</a:t>
            </a:r>
          </a:p>
          <a:p>
            <a:pPr marL="0" indent="0">
              <a:spcAft>
                <a:spcPts val="0"/>
              </a:spcAft>
              <a:buNone/>
            </a:pPr>
            <a:r>
              <a:rPr lang="en-US" sz="2200" b="1">
                <a:solidFill>
                  <a:schemeClr val="tx1"/>
                </a:solidFill>
              </a:rPr>
              <a:t>III. Objective ocular signs </a:t>
            </a:r>
          </a:p>
          <a:p>
            <a:pPr>
              <a:spcAft>
                <a:spcPts val="0"/>
              </a:spcAft>
              <a:buClr>
                <a:schemeClr val="accent2"/>
              </a:buClr>
            </a:pPr>
            <a:r>
              <a:rPr lang="en-US" sz="2000"/>
              <a:t>Abnormal results of Schirmer, Rose Bengal, or lissamine green test</a:t>
            </a:r>
          </a:p>
        </p:txBody>
      </p:sp>
      <p:sp>
        <p:nvSpPr>
          <p:cNvPr id="4" name="Text Box 11">
            <a:extLst>
              <a:ext uri="{FF2B5EF4-FFF2-40B4-BE49-F238E27FC236}">
                <a16:creationId xmlns:a16="http://schemas.microsoft.com/office/drawing/2014/main" id="{0C762EE1-7963-0CDD-F437-4258F398932F}"/>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Vitali. Ann Rheum Dis. 2002;61:554. Kassan. Arch Intern Med. 2004;164:1275.</a:t>
            </a:r>
          </a:p>
        </p:txBody>
      </p:sp>
      <p:sp>
        <p:nvSpPr>
          <p:cNvPr id="6" name="Text Box 5">
            <a:extLst>
              <a:ext uri="{FF2B5EF4-FFF2-40B4-BE49-F238E27FC236}">
                <a16:creationId xmlns:a16="http://schemas.microsoft.com/office/drawing/2014/main" id="{343988D3-D0A6-EED2-5E5D-920EF741A680}"/>
              </a:ext>
            </a:extLst>
          </p:cNvPr>
          <p:cNvSpPr txBox="1">
            <a:spLocks noChangeArrowheads="1"/>
          </p:cNvSpPr>
          <p:nvPr/>
        </p:nvSpPr>
        <p:spPr bwMode="auto">
          <a:xfrm>
            <a:off x="7284150" y="4673436"/>
            <a:ext cx="3190100" cy="1292662"/>
          </a:xfrm>
          <a:prstGeom prst="rect">
            <a:avLst/>
          </a:prstGeom>
          <a:solidFill>
            <a:schemeClr val="accent2"/>
          </a:solidFill>
          <a:ln w="9525">
            <a:noFill/>
            <a:miter lim="800000"/>
            <a:headEnd/>
            <a:tailEnd/>
          </a:ln>
        </p:spPr>
        <p:txBody>
          <a:bodyPr wrap="square">
            <a:spAutoFit/>
          </a:bodyPr>
          <a:lstStyle>
            <a:lvl1pPr>
              <a:spcBef>
                <a:spcPct val="20000"/>
              </a:spcBef>
              <a:buChar char="•"/>
              <a:defRPr sz="3200" b="1">
                <a:solidFill>
                  <a:schemeClr val="tx1"/>
                </a:solidFill>
                <a:latin typeface="Arial" panose="020B0604020202020204" pitchFamily="34" charset="0"/>
              </a:defRPr>
            </a:lvl1pPr>
            <a:lvl2pPr marL="742950" indent="-285750">
              <a:spcBef>
                <a:spcPct val="20000"/>
              </a:spcBef>
              <a:buChar char="–"/>
              <a:defRPr sz="2800" b="1">
                <a:solidFill>
                  <a:schemeClr val="tx1"/>
                </a:solidFill>
                <a:latin typeface="Arial" panose="020B0604020202020204" pitchFamily="34" charset="0"/>
              </a:defRPr>
            </a:lvl2pPr>
            <a:lvl3pPr marL="1143000" indent="-228600">
              <a:spcBef>
                <a:spcPct val="20000"/>
              </a:spcBef>
              <a:buChar char="•"/>
              <a:defRPr sz="2400" b="1">
                <a:solidFill>
                  <a:schemeClr val="tx1"/>
                </a:solidFill>
                <a:latin typeface="Arial" panose="020B0604020202020204" pitchFamily="34" charset="0"/>
              </a:defRPr>
            </a:lvl3pPr>
            <a:lvl4pPr marL="1600200" indent="-228600">
              <a:spcBef>
                <a:spcPct val="20000"/>
              </a:spcBef>
              <a:buChar char="–"/>
              <a:defRPr sz="2000" b="1">
                <a:solidFill>
                  <a:schemeClr val="tx1"/>
                </a:solidFill>
                <a:latin typeface="Arial" panose="020B0604020202020204" pitchFamily="34" charset="0"/>
              </a:defRPr>
            </a:lvl4pPr>
            <a:lvl5pPr marL="2057400" indent="-228600">
              <a:spcBef>
                <a:spcPct val="20000"/>
              </a:spcBef>
              <a:buChar char="»"/>
              <a:defRPr sz="2000" b="1">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1"/>
                </a:solidFill>
                <a:latin typeface="Arial" panose="020B0604020202020204" pitchFamily="34" charset="0"/>
              </a:defRPr>
            </a:lvl9pPr>
          </a:lstStyle>
          <a:p>
            <a:pPr algn="ctr">
              <a:spcBef>
                <a:spcPct val="0"/>
              </a:spcBef>
              <a:buNone/>
            </a:pPr>
            <a:r>
              <a:rPr lang="en-US" altLang="en-US" sz="2600">
                <a:solidFill>
                  <a:srgbClr val="FFFFFF"/>
                </a:solidFill>
                <a:latin typeface="+mj-lt"/>
                <a:ea typeface="ＭＳ Ｐゴシック" panose="020B0600070205080204" pitchFamily="34" charset="-128"/>
                <a:cs typeface="+mn-cs"/>
              </a:rPr>
              <a:t>Primary Sjögren’s: </a:t>
            </a:r>
          </a:p>
          <a:p>
            <a:pPr algn="ctr">
              <a:spcBef>
                <a:spcPct val="0"/>
              </a:spcBef>
              <a:buNone/>
            </a:pPr>
            <a:r>
              <a:rPr lang="en-US" altLang="en-US" sz="2600" b="0">
                <a:solidFill>
                  <a:srgbClr val="FFFFFF"/>
                </a:solidFill>
                <a:latin typeface="+mj-lt"/>
                <a:ea typeface="ＭＳ Ｐゴシック" panose="020B0600070205080204" pitchFamily="34" charset="-128"/>
                <a:cs typeface="+mn-cs"/>
              </a:rPr>
              <a:t>4 of 6, w/IV or VI </a:t>
            </a:r>
          </a:p>
          <a:p>
            <a:pPr algn="ctr">
              <a:spcBef>
                <a:spcPct val="0"/>
              </a:spcBef>
              <a:buNone/>
            </a:pPr>
            <a:r>
              <a:rPr lang="en-US" altLang="en-US" sz="2600" b="0">
                <a:solidFill>
                  <a:srgbClr val="FFFFFF"/>
                </a:solidFill>
                <a:latin typeface="+mj-lt"/>
                <a:ea typeface="ＭＳ Ｐゴシック" panose="020B0600070205080204" pitchFamily="34" charset="-128"/>
                <a:cs typeface="+mn-cs"/>
              </a:rPr>
              <a:t>3 of 4 (III, IV, V, VI)</a:t>
            </a:r>
          </a:p>
        </p:txBody>
      </p:sp>
    </p:spTree>
    <p:extLst>
      <p:ext uri="{BB962C8B-B14F-4D97-AF65-F5344CB8AC3E}">
        <p14:creationId xmlns:p14="http://schemas.microsoft.com/office/powerpoint/2010/main" val="3312991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7B513-4E91-8AC8-B312-00FA0ACBBCD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969B582-2000-F031-5BFA-C49CB50BFBE9}"/>
              </a:ext>
            </a:extLst>
          </p:cNvPr>
          <p:cNvSpPr>
            <a:spLocks noGrp="1"/>
          </p:cNvSpPr>
          <p:nvPr>
            <p:ph type="title"/>
          </p:nvPr>
        </p:nvSpPr>
        <p:spPr>
          <a:xfrm>
            <a:off x="609759" y="238127"/>
            <a:ext cx="10872444" cy="1103313"/>
          </a:xfrm>
        </p:spPr>
        <p:txBody>
          <a:bodyPr/>
          <a:lstStyle/>
          <a:p>
            <a:r>
              <a:rPr lang="en-US"/>
              <a:t>ACR-EULAR 2016 Classification Criteria for Sjögren’s </a:t>
            </a:r>
          </a:p>
        </p:txBody>
      </p:sp>
      <p:sp>
        <p:nvSpPr>
          <p:cNvPr id="5" name="Text Box 11">
            <a:extLst>
              <a:ext uri="{FF2B5EF4-FFF2-40B4-BE49-F238E27FC236}">
                <a16:creationId xmlns:a16="http://schemas.microsoft.com/office/drawing/2014/main" id="{D1526267-3ADA-C0B4-4BD8-E0810F4E44AC}"/>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Shiboski. Arthritis Rheumatol. 2017;69:35.</a:t>
            </a:r>
          </a:p>
        </p:txBody>
      </p:sp>
      <p:graphicFrame>
        <p:nvGraphicFramePr>
          <p:cNvPr id="2" name="Group 155">
            <a:extLst>
              <a:ext uri="{FF2B5EF4-FFF2-40B4-BE49-F238E27FC236}">
                <a16:creationId xmlns:a16="http://schemas.microsoft.com/office/drawing/2014/main" id="{BF8B82C2-BFD2-EAFD-04DF-0D15E17B1357}"/>
              </a:ext>
            </a:extLst>
          </p:cNvPr>
          <p:cNvGraphicFramePr>
            <a:graphicFrameLocks/>
          </p:cNvGraphicFramePr>
          <p:nvPr/>
        </p:nvGraphicFramePr>
        <p:xfrm>
          <a:off x="717550" y="1600200"/>
          <a:ext cx="10761663" cy="2939350"/>
        </p:xfrm>
        <a:graphic>
          <a:graphicData uri="http://schemas.openxmlformats.org/drawingml/2006/table">
            <a:tbl>
              <a:tblPr/>
              <a:tblGrid>
                <a:gridCol w="8241515">
                  <a:extLst>
                    <a:ext uri="{9D8B030D-6E8A-4147-A177-3AD203B41FA5}">
                      <a16:colId xmlns:a16="http://schemas.microsoft.com/office/drawing/2014/main" val="20000"/>
                    </a:ext>
                  </a:extLst>
                </a:gridCol>
                <a:gridCol w="2520148">
                  <a:extLst>
                    <a:ext uri="{9D8B030D-6E8A-4147-A177-3AD203B41FA5}">
                      <a16:colId xmlns:a16="http://schemas.microsoft.com/office/drawing/2014/main" val="20001"/>
                    </a:ext>
                  </a:extLst>
                </a:gridCol>
              </a:tblGrid>
              <a:tr h="2511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a:ln>
                            <a:noFill/>
                          </a:ln>
                          <a:solidFill>
                            <a:schemeClr val="tx1"/>
                          </a:solidFill>
                          <a:effectLst/>
                          <a:latin typeface="Calibri" panose="020F0502020204030204" pitchFamily="34" charset="0"/>
                        </a:rPr>
                        <a:t>Item to Be Scored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1" i="0" u="none" strike="noStrike" cap="none" normalizeH="0" baseline="0">
                          <a:ln>
                            <a:noFill/>
                          </a:ln>
                          <a:solidFill>
                            <a:schemeClr val="tx1"/>
                          </a:solidFill>
                          <a:effectLst/>
                          <a:latin typeface="Calibri" panose="020F0502020204030204" pitchFamily="34" charset="0"/>
                        </a:rPr>
                        <a:t>Weight</a:t>
                      </a:r>
                      <a:endParaRPr kumimoji="0" lang="en-US" sz="22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4483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Labial salivary gland with focal lymphocytic sialadenitis and focus score of ≥1/4 mm</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7651128"/>
                  </a:ext>
                </a:extLst>
              </a:tr>
              <a:tr h="251120">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Anti-SSA/Ro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Ocular staining score ≥5 (or Bijsterveld score ≥4) on at least 1 eye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376845248"/>
                  </a:ext>
                </a:extLst>
              </a:tr>
              <a:tr h="251120">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Schirmer’s test ≤5 mm/5 min in at least 1 eye </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50617678"/>
                  </a:ext>
                </a:extLst>
              </a:tr>
              <a:tr h="448379">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Unstimulated whole saliva flow rate ≤0.1 mL/min</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22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435977604"/>
                  </a:ext>
                </a:extLst>
              </a:tr>
            </a:tbl>
          </a:graphicData>
        </a:graphic>
      </p:graphicFrame>
      <p:sp>
        <p:nvSpPr>
          <p:cNvPr id="8" name="Content Placeholder 7">
            <a:extLst>
              <a:ext uri="{FF2B5EF4-FFF2-40B4-BE49-F238E27FC236}">
                <a16:creationId xmlns:a16="http://schemas.microsoft.com/office/drawing/2014/main" id="{95E7B09E-4FFD-DC71-C4C4-357A3F5C9D76}"/>
              </a:ext>
            </a:extLst>
          </p:cNvPr>
          <p:cNvSpPr>
            <a:spLocks noGrp="1"/>
          </p:cNvSpPr>
          <p:nvPr>
            <p:ph idx="1"/>
          </p:nvPr>
        </p:nvSpPr>
        <p:spPr>
          <a:xfrm>
            <a:off x="604675" y="4659329"/>
            <a:ext cx="10877529" cy="1047203"/>
          </a:xfrm>
        </p:spPr>
        <p:txBody>
          <a:bodyPr/>
          <a:lstStyle/>
          <a:p>
            <a:r>
              <a:rPr lang="en-US"/>
              <a:t>Primary Sjögren’s syndrome: signs and symptoms of Sjögren’s and </a:t>
            </a:r>
            <a:br>
              <a:rPr lang="en-US"/>
            </a:br>
            <a:r>
              <a:rPr lang="en-US"/>
              <a:t>total score of ≥4</a:t>
            </a:r>
          </a:p>
        </p:txBody>
      </p:sp>
    </p:spTree>
    <p:extLst>
      <p:ext uri="{BB962C8B-B14F-4D97-AF65-F5344CB8AC3E}">
        <p14:creationId xmlns:p14="http://schemas.microsoft.com/office/powerpoint/2010/main" val="1759853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E8AE0-5C9F-0D44-0829-BA85AFF8DFE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283A0E6-1FC4-1FF7-80E2-2D5CE723C55D}"/>
              </a:ext>
            </a:extLst>
          </p:cNvPr>
          <p:cNvSpPr>
            <a:spLocks noGrp="1"/>
          </p:cNvSpPr>
          <p:nvPr>
            <p:ph type="title"/>
          </p:nvPr>
        </p:nvSpPr>
        <p:spPr/>
        <p:txBody>
          <a:bodyPr/>
          <a:lstStyle/>
          <a:p>
            <a:r>
              <a:rPr lang="en-US"/>
              <a:t>The EULAR Sjögren’s Syndrome Disease Activity Index</a:t>
            </a:r>
          </a:p>
        </p:txBody>
      </p:sp>
      <p:sp>
        <p:nvSpPr>
          <p:cNvPr id="5" name="Content Placeholder 4">
            <a:extLst>
              <a:ext uri="{FF2B5EF4-FFF2-40B4-BE49-F238E27FC236}">
                <a16:creationId xmlns:a16="http://schemas.microsoft.com/office/drawing/2014/main" id="{EF2CD7B8-F23D-E619-DE21-1133DF517B3F}"/>
              </a:ext>
            </a:extLst>
          </p:cNvPr>
          <p:cNvSpPr>
            <a:spLocks noGrp="1"/>
          </p:cNvSpPr>
          <p:nvPr>
            <p:ph idx="1"/>
          </p:nvPr>
        </p:nvSpPr>
        <p:spPr>
          <a:xfrm>
            <a:off x="604675" y="1513047"/>
            <a:ext cx="10877529" cy="1528104"/>
          </a:xfrm>
        </p:spPr>
        <p:txBody>
          <a:bodyPr/>
          <a:lstStyle/>
          <a:p>
            <a:r>
              <a:rPr lang="en-US" sz="2400"/>
              <a:t>A standardized index to assess systemic disease activity in clinical trials</a:t>
            </a:r>
          </a:p>
        </p:txBody>
      </p:sp>
      <p:sp>
        <p:nvSpPr>
          <p:cNvPr id="2" name="Text Box 11">
            <a:extLst>
              <a:ext uri="{FF2B5EF4-FFF2-40B4-BE49-F238E27FC236}">
                <a16:creationId xmlns:a16="http://schemas.microsoft.com/office/drawing/2014/main" id="{E8BE268B-43A4-BE18-BBFE-936908535BB6}"/>
              </a:ext>
            </a:extLst>
          </p:cNvPr>
          <p:cNvSpPr txBox="1">
            <a:spLocks noChangeArrowheads="1"/>
          </p:cNvSpPr>
          <p:nvPr/>
        </p:nvSpPr>
        <p:spPr bwMode="auto">
          <a:xfrm>
            <a:off x="445161"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Seror. Ann Rheum Dis. 2010;69:1103.</a:t>
            </a:r>
          </a:p>
        </p:txBody>
      </p:sp>
      <p:graphicFrame>
        <p:nvGraphicFramePr>
          <p:cNvPr id="3" name="Group 155">
            <a:extLst>
              <a:ext uri="{FF2B5EF4-FFF2-40B4-BE49-F238E27FC236}">
                <a16:creationId xmlns:a16="http://schemas.microsoft.com/office/drawing/2014/main" id="{0D9D8480-B92E-7310-CA40-129DA843561B}"/>
              </a:ext>
            </a:extLst>
          </p:cNvPr>
          <p:cNvGraphicFramePr>
            <a:graphicFrameLocks/>
          </p:cNvGraphicFramePr>
          <p:nvPr>
            <p:extLst>
              <p:ext uri="{D42A27DB-BD31-4B8C-83A1-F6EECF244321}">
                <p14:modId xmlns:p14="http://schemas.microsoft.com/office/powerpoint/2010/main" val="4044068698"/>
              </p:ext>
            </p:extLst>
          </p:nvPr>
        </p:nvGraphicFramePr>
        <p:xfrm>
          <a:off x="717550" y="2027054"/>
          <a:ext cx="5160741" cy="2347716"/>
        </p:xfrm>
        <a:graphic>
          <a:graphicData uri="http://schemas.openxmlformats.org/drawingml/2006/table">
            <a:tbl>
              <a:tblPr/>
              <a:tblGrid>
                <a:gridCol w="2177747">
                  <a:extLst>
                    <a:ext uri="{9D8B030D-6E8A-4147-A177-3AD203B41FA5}">
                      <a16:colId xmlns:a16="http://schemas.microsoft.com/office/drawing/2014/main" val="20000"/>
                    </a:ext>
                  </a:extLst>
                </a:gridCol>
                <a:gridCol w="1003603">
                  <a:extLst>
                    <a:ext uri="{9D8B030D-6E8A-4147-A177-3AD203B41FA5}">
                      <a16:colId xmlns:a16="http://schemas.microsoft.com/office/drawing/2014/main" val="20001"/>
                    </a:ext>
                  </a:extLst>
                </a:gridCol>
                <a:gridCol w="1979391">
                  <a:extLst>
                    <a:ext uri="{9D8B030D-6E8A-4147-A177-3AD203B41FA5}">
                      <a16:colId xmlns:a16="http://schemas.microsoft.com/office/drawing/2014/main" val="964531900"/>
                    </a:ext>
                  </a:extLst>
                </a:gridCol>
              </a:tblGrid>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ESSDAI Criteria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Weight</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Activity Levels</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Constitutional</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Lymphadenopathy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Glandular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Articular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51243206"/>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Cutaneous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8274326"/>
                  </a:ext>
                </a:extLst>
              </a:tr>
              <a:tr h="1657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Pulmonary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736354568"/>
                  </a:ext>
                </a:extLst>
              </a:tr>
            </a:tbl>
          </a:graphicData>
        </a:graphic>
      </p:graphicFrame>
      <p:graphicFrame>
        <p:nvGraphicFramePr>
          <p:cNvPr id="6" name="Group 155">
            <a:extLst>
              <a:ext uri="{FF2B5EF4-FFF2-40B4-BE49-F238E27FC236}">
                <a16:creationId xmlns:a16="http://schemas.microsoft.com/office/drawing/2014/main" id="{D8BE6B72-4B7F-11EB-47FF-5926D7D2A08A}"/>
              </a:ext>
            </a:extLst>
          </p:cNvPr>
          <p:cNvGraphicFramePr>
            <a:graphicFrameLocks/>
          </p:cNvGraphicFramePr>
          <p:nvPr>
            <p:extLst>
              <p:ext uri="{D42A27DB-BD31-4B8C-83A1-F6EECF244321}">
                <p14:modId xmlns:p14="http://schemas.microsoft.com/office/powerpoint/2010/main" val="4133496653"/>
              </p:ext>
            </p:extLst>
          </p:nvPr>
        </p:nvGraphicFramePr>
        <p:xfrm>
          <a:off x="6096000" y="2027054"/>
          <a:ext cx="5383213" cy="2347716"/>
        </p:xfrm>
        <a:graphic>
          <a:graphicData uri="http://schemas.openxmlformats.org/drawingml/2006/table">
            <a:tbl>
              <a:tblPr/>
              <a:tblGrid>
                <a:gridCol w="1925002">
                  <a:extLst>
                    <a:ext uri="{9D8B030D-6E8A-4147-A177-3AD203B41FA5}">
                      <a16:colId xmlns:a16="http://schemas.microsoft.com/office/drawing/2014/main" val="20000"/>
                    </a:ext>
                  </a:extLst>
                </a:gridCol>
                <a:gridCol w="1590790">
                  <a:extLst>
                    <a:ext uri="{9D8B030D-6E8A-4147-A177-3AD203B41FA5}">
                      <a16:colId xmlns:a16="http://schemas.microsoft.com/office/drawing/2014/main" val="20001"/>
                    </a:ext>
                  </a:extLst>
                </a:gridCol>
                <a:gridCol w="1867421">
                  <a:extLst>
                    <a:ext uri="{9D8B030D-6E8A-4147-A177-3AD203B41FA5}">
                      <a16:colId xmlns:a16="http://schemas.microsoft.com/office/drawing/2014/main" val="3447484758"/>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ESSDAI Criteria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Weight</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Activity Levels</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19848030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Renal</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Muscular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PNS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CNS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5124320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Hematologic</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82743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Biological</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736354568"/>
                  </a:ext>
                </a:extLst>
              </a:tr>
            </a:tbl>
          </a:graphicData>
        </a:graphic>
      </p:graphicFrame>
      <p:graphicFrame>
        <p:nvGraphicFramePr>
          <p:cNvPr id="8" name="Group 155">
            <a:extLst>
              <a:ext uri="{FF2B5EF4-FFF2-40B4-BE49-F238E27FC236}">
                <a16:creationId xmlns:a16="http://schemas.microsoft.com/office/drawing/2014/main" id="{5FF00E23-0943-C7B4-2F3C-C942833206D8}"/>
              </a:ext>
            </a:extLst>
          </p:cNvPr>
          <p:cNvGraphicFramePr>
            <a:graphicFrameLocks/>
          </p:cNvGraphicFramePr>
          <p:nvPr>
            <p:extLst>
              <p:ext uri="{D42A27DB-BD31-4B8C-83A1-F6EECF244321}">
                <p14:modId xmlns:p14="http://schemas.microsoft.com/office/powerpoint/2010/main" val="956726656"/>
              </p:ext>
            </p:extLst>
          </p:nvPr>
        </p:nvGraphicFramePr>
        <p:xfrm>
          <a:off x="717550" y="4541899"/>
          <a:ext cx="10753692" cy="1676940"/>
        </p:xfrm>
        <a:graphic>
          <a:graphicData uri="http://schemas.openxmlformats.org/drawingml/2006/table">
            <a:tbl>
              <a:tblPr/>
              <a:tblGrid>
                <a:gridCol w="3506982">
                  <a:extLst>
                    <a:ext uri="{9D8B030D-6E8A-4147-A177-3AD203B41FA5}">
                      <a16:colId xmlns:a16="http://schemas.microsoft.com/office/drawing/2014/main" val="20000"/>
                    </a:ext>
                  </a:extLst>
                </a:gridCol>
                <a:gridCol w="724671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ESSDAI Score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Interpretation</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Low disease activity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 Score ≥5 and ≤13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Moderate disease activity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High disease activity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Change of ≥3 points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Minimal response to treatment</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739585290"/>
                  </a:ext>
                </a:extLst>
              </a:tr>
            </a:tbl>
          </a:graphicData>
        </a:graphic>
      </p:graphicFrame>
    </p:spTree>
    <p:extLst>
      <p:ext uri="{BB962C8B-B14F-4D97-AF65-F5344CB8AC3E}">
        <p14:creationId xmlns:p14="http://schemas.microsoft.com/office/powerpoint/2010/main" val="123542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85876-6019-90AC-4B39-58080347A99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051E567-4667-A544-DD14-C993F8FBB081}"/>
              </a:ext>
            </a:extLst>
          </p:cNvPr>
          <p:cNvSpPr>
            <a:spLocks noGrp="1"/>
          </p:cNvSpPr>
          <p:nvPr>
            <p:ph type="title"/>
          </p:nvPr>
        </p:nvSpPr>
        <p:spPr/>
        <p:txBody>
          <a:bodyPr/>
          <a:lstStyle/>
          <a:p>
            <a:r>
              <a:rPr lang="en-US"/>
              <a:t>EULAR Sjögren’s Syndrome Patient-Reported Index</a:t>
            </a:r>
          </a:p>
        </p:txBody>
      </p:sp>
      <p:sp>
        <p:nvSpPr>
          <p:cNvPr id="5" name="Content Placeholder 4">
            <a:extLst>
              <a:ext uri="{FF2B5EF4-FFF2-40B4-BE49-F238E27FC236}">
                <a16:creationId xmlns:a16="http://schemas.microsoft.com/office/drawing/2014/main" id="{F2D9576B-2FD6-BD86-4CB9-418C5F13D8C0}"/>
              </a:ext>
            </a:extLst>
          </p:cNvPr>
          <p:cNvSpPr>
            <a:spLocks noGrp="1"/>
          </p:cNvSpPr>
          <p:nvPr>
            <p:ph idx="1"/>
          </p:nvPr>
        </p:nvSpPr>
        <p:spPr>
          <a:xfrm>
            <a:off x="604675" y="1513046"/>
            <a:ext cx="4431495" cy="4852373"/>
          </a:xfrm>
        </p:spPr>
        <p:txBody>
          <a:bodyPr/>
          <a:lstStyle/>
          <a:p>
            <a:r>
              <a:rPr lang="en-US" sz="2600"/>
              <a:t>A simple index to measure patient-reported symptoms in primary Sjögren’s</a:t>
            </a:r>
          </a:p>
          <a:p>
            <a:r>
              <a:rPr lang="en-US" sz="2600"/>
              <a:t>Defined as mean of 3 scales:</a:t>
            </a:r>
          </a:p>
          <a:p>
            <a:pPr lvl="1"/>
            <a:r>
              <a:rPr lang="en-US" sz="2400"/>
              <a:t>Dryness</a:t>
            </a:r>
          </a:p>
          <a:p>
            <a:pPr lvl="1"/>
            <a:r>
              <a:rPr lang="en-US" sz="2400"/>
              <a:t>Limb pain</a:t>
            </a:r>
          </a:p>
          <a:p>
            <a:pPr lvl="1"/>
            <a:r>
              <a:rPr lang="en-US" sz="2400"/>
              <a:t>Fatigue</a:t>
            </a:r>
          </a:p>
        </p:txBody>
      </p:sp>
      <p:sp>
        <p:nvSpPr>
          <p:cNvPr id="2" name="Text Box 11">
            <a:extLst>
              <a:ext uri="{FF2B5EF4-FFF2-40B4-BE49-F238E27FC236}">
                <a16:creationId xmlns:a16="http://schemas.microsoft.com/office/drawing/2014/main" id="{3DB048B4-9B8B-1C9C-E81F-2B68DA9B0DEA}"/>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Seror. Ann Rheum Dis. 2011;70:968.</a:t>
            </a:r>
          </a:p>
        </p:txBody>
      </p:sp>
      <p:graphicFrame>
        <p:nvGraphicFramePr>
          <p:cNvPr id="6" name="Group 155">
            <a:extLst>
              <a:ext uri="{FF2B5EF4-FFF2-40B4-BE49-F238E27FC236}">
                <a16:creationId xmlns:a16="http://schemas.microsoft.com/office/drawing/2014/main" id="{288779AA-B311-CAE4-1766-665F0DAE4E66}"/>
              </a:ext>
            </a:extLst>
          </p:cNvPr>
          <p:cNvGraphicFramePr>
            <a:graphicFrameLocks/>
          </p:cNvGraphicFramePr>
          <p:nvPr>
            <p:extLst>
              <p:ext uri="{D42A27DB-BD31-4B8C-83A1-F6EECF244321}">
                <p14:modId xmlns:p14="http://schemas.microsoft.com/office/powerpoint/2010/main" val="2526242396"/>
              </p:ext>
            </p:extLst>
          </p:nvPr>
        </p:nvGraphicFramePr>
        <p:xfrm>
          <a:off x="5033180" y="1600200"/>
          <a:ext cx="6446033" cy="2550081"/>
        </p:xfrm>
        <a:graphic>
          <a:graphicData uri="http://schemas.openxmlformats.org/drawingml/2006/table">
            <a:tbl>
              <a:tblPr/>
              <a:tblGrid>
                <a:gridCol w="3196420">
                  <a:extLst>
                    <a:ext uri="{9D8B030D-6E8A-4147-A177-3AD203B41FA5}">
                      <a16:colId xmlns:a16="http://schemas.microsoft.com/office/drawing/2014/main" val="20000"/>
                    </a:ext>
                  </a:extLst>
                </a:gridCol>
                <a:gridCol w="3249613">
                  <a:extLst>
                    <a:ext uri="{9D8B030D-6E8A-4147-A177-3AD203B41FA5}">
                      <a16:colId xmlns:a16="http://schemas.microsoft.com/office/drawing/2014/main" val="20001"/>
                    </a:ext>
                  </a:extLst>
                </a:gridCol>
              </a:tblGrid>
              <a:tr h="2737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ESSPRI Questions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Scale </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6718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How severe has your dryness been over the last 2-wk period?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No dryness – maximal dryness: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0-10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6718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How severe has your fatigue been over the last 2-wk period?</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No fatigue – maximal fatigue: </a:t>
                      </a:r>
                      <a:br>
                        <a:rPr kumimoji="0" lang="en-US" sz="1600" b="0" i="0" u="none" strike="noStrike" cap="none" normalizeH="0" baseline="0">
                          <a:ln>
                            <a:noFill/>
                          </a:ln>
                          <a:solidFill>
                            <a:schemeClr val="bg2">
                              <a:lumMod val="10000"/>
                            </a:schemeClr>
                          </a:solidFill>
                          <a:effectLst/>
                          <a:latin typeface="Calibri" panose="020F0502020204030204" pitchFamily="34" charset="0"/>
                        </a:rPr>
                      </a:br>
                      <a:r>
                        <a:rPr kumimoji="0" lang="en-US" sz="1600" b="0" i="0" u="none" strike="noStrike" cap="none" normalizeH="0" baseline="0">
                          <a:ln>
                            <a:noFill/>
                          </a:ln>
                          <a:solidFill>
                            <a:schemeClr val="bg2">
                              <a:lumMod val="10000"/>
                            </a:schemeClr>
                          </a:solidFill>
                          <a:effectLst/>
                          <a:latin typeface="Calibri" panose="020F0502020204030204" pitchFamily="34" charset="0"/>
                        </a:rPr>
                        <a:t>0-10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8709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How severe has your pain (joints or muscular pain in arms and legs) been over the last 2-wk period?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No pain – maximal pain: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0-10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graphicFrame>
        <p:nvGraphicFramePr>
          <p:cNvPr id="7" name="Group 155">
            <a:extLst>
              <a:ext uri="{FF2B5EF4-FFF2-40B4-BE49-F238E27FC236}">
                <a16:creationId xmlns:a16="http://schemas.microsoft.com/office/drawing/2014/main" id="{F2BEE3D3-C575-7DBC-5DAB-B4A2E62B5B2B}"/>
              </a:ext>
            </a:extLst>
          </p:cNvPr>
          <p:cNvGraphicFramePr>
            <a:graphicFrameLocks/>
          </p:cNvGraphicFramePr>
          <p:nvPr>
            <p:extLst>
              <p:ext uri="{D42A27DB-BD31-4B8C-83A1-F6EECF244321}">
                <p14:modId xmlns:p14="http://schemas.microsoft.com/office/powerpoint/2010/main" val="1411966872"/>
              </p:ext>
            </p:extLst>
          </p:nvPr>
        </p:nvGraphicFramePr>
        <p:xfrm>
          <a:off x="5033180" y="4237435"/>
          <a:ext cx="6446033" cy="1920780"/>
        </p:xfrm>
        <a:graphic>
          <a:graphicData uri="http://schemas.openxmlformats.org/drawingml/2006/table">
            <a:tbl>
              <a:tblPr/>
              <a:tblGrid>
                <a:gridCol w="1459060">
                  <a:extLst>
                    <a:ext uri="{9D8B030D-6E8A-4147-A177-3AD203B41FA5}">
                      <a16:colId xmlns:a16="http://schemas.microsoft.com/office/drawing/2014/main" val="20000"/>
                    </a:ext>
                  </a:extLst>
                </a:gridCol>
                <a:gridCol w="4986973">
                  <a:extLst>
                    <a:ext uri="{9D8B030D-6E8A-4147-A177-3AD203B41FA5}">
                      <a16:colId xmlns:a16="http://schemas.microsoft.com/office/drawing/2014/main" val="20001"/>
                    </a:ext>
                  </a:extLst>
                </a:gridCol>
              </a:tblGrid>
              <a:tr h="1877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a:ln>
                            <a:noFill/>
                          </a:ln>
                          <a:solidFill>
                            <a:schemeClr val="tx1"/>
                          </a:solidFill>
                          <a:effectLst/>
                          <a:latin typeface="Calibri" panose="020F0502020204030204" pitchFamily="34" charset="0"/>
                        </a:rPr>
                        <a:t>ESSPRI Score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Interpretation</a:t>
                      </a: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253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Low disease activity, patient-acceptable symptom state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53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High disease activity, unsatisfactory symptom state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877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Low/minimal symptom severity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877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Change of ≥1 point or 15%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Minimal clinically important improvement</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739585290"/>
                  </a:ext>
                </a:extLst>
              </a:tr>
            </a:tbl>
          </a:graphicData>
        </a:graphic>
      </p:graphicFrame>
    </p:spTree>
    <p:extLst>
      <p:ext uri="{BB962C8B-B14F-4D97-AF65-F5344CB8AC3E}">
        <p14:creationId xmlns:p14="http://schemas.microsoft.com/office/powerpoint/2010/main" val="42746144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AEC25-72E9-A8CC-59ED-7BE519F051C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C08D74C-A083-1A1A-4776-1F9BE6157146}"/>
              </a:ext>
            </a:extLst>
          </p:cNvPr>
          <p:cNvSpPr>
            <a:spLocks noGrp="1"/>
          </p:cNvSpPr>
          <p:nvPr>
            <p:ph type="title"/>
          </p:nvPr>
        </p:nvSpPr>
        <p:spPr/>
        <p:txBody>
          <a:bodyPr/>
          <a:lstStyle/>
          <a:p>
            <a:r>
              <a:rPr lang="en-US"/>
              <a:t>Diagnostic Tests</a:t>
            </a:r>
          </a:p>
        </p:txBody>
      </p:sp>
    </p:spTree>
    <p:extLst>
      <p:ext uri="{BB962C8B-B14F-4D97-AF65-F5344CB8AC3E}">
        <p14:creationId xmlns:p14="http://schemas.microsoft.com/office/powerpoint/2010/main" val="188679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BAF56-47A8-C95A-5C06-35000A62D301}"/>
              </a:ext>
            </a:extLst>
          </p:cNvPr>
          <p:cNvSpPr>
            <a:spLocks noGrp="1"/>
          </p:cNvSpPr>
          <p:nvPr>
            <p:ph type="title"/>
          </p:nvPr>
        </p:nvSpPr>
        <p:spPr/>
        <p:txBody>
          <a:bodyPr/>
          <a:lstStyle/>
          <a:p>
            <a:r>
              <a:rPr lang="en-US"/>
              <a:t>Anti-Ro/SSA and Anti-La/SSB Antibody Tests</a:t>
            </a:r>
          </a:p>
        </p:txBody>
      </p:sp>
      <p:sp>
        <p:nvSpPr>
          <p:cNvPr id="3" name="Content Placeholder 2">
            <a:extLst>
              <a:ext uri="{FF2B5EF4-FFF2-40B4-BE49-F238E27FC236}">
                <a16:creationId xmlns:a16="http://schemas.microsoft.com/office/drawing/2014/main" id="{3B12D16F-A698-3FDB-267B-991E661B554F}"/>
              </a:ext>
            </a:extLst>
          </p:cNvPr>
          <p:cNvSpPr>
            <a:spLocks noGrp="1"/>
          </p:cNvSpPr>
          <p:nvPr>
            <p:ph idx="1"/>
          </p:nvPr>
        </p:nvSpPr>
        <p:spPr>
          <a:xfrm>
            <a:off x="604676" y="1513047"/>
            <a:ext cx="6461142" cy="4650686"/>
          </a:xfrm>
        </p:spPr>
        <p:txBody>
          <a:bodyPr/>
          <a:lstStyle/>
          <a:p>
            <a:r>
              <a:rPr lang="en-US" sz="2400"/>
              <a:t>Autoantibodies against intracellular autoantigens</a:t>
            </a:r>
          </a:p>
          <a:p>
            <a:r>
              <a:rPr lang="en-US" sz="2400"/>
              <a:t>Detected in up to 75% of patients with Sjögren’s</a:t>
            </a:r>
          </a:p>
          <a:p>
            <a:r>
              <a:rPr lang="en-US" sz="2400"/>
              <a:t>Anti-Ro/SSA associated with many other systemic autoimmune diseases</a:t>
            </a:r>
          </a:p>
          <a:p>
            <a:r>
              <a:rPr lang="en-US" sz="2400"/>
              <a:t>Anti-La/SSB detected primarily in patients </a:t>
            </a:r>
            <a:br>
              <a:rPr lang="en-US" sz="2400"/>
            </a:br>
            <a:r>
              <a:rPr lang="en-US" sz="2400"/>
              <a:t>with Sjögren’s, but anti-La/SSB positivity without anti-Ro/SSA showed no association with Sjögren’s symptoms</a:t>
            </a:r>
          </a:p>
          <a:p>
            <a:r>
              <a:rPr lang="en-US" sz="2400"/>
              <a:t>Not sufficient as a diagnostic test for Sjögren’s </a:t>
            </a:r>
          </a:p>
        </p:txBody>
      </p:sp>
      <p:sp>
        <p:nvSpPr>
          <p:cNvPr id="4" name="Text Box 11">
            <a:extLst>
              <a:ext uri="{FF2B5EF4-FFF2-40B4-BE49-F238E27FC236}">
                <a16:creationId xmlns:a16="http://schemas.microsoft.com/office/drawing/2014/main" id="{02A96EE2-EB0D-D2AF-5668-F9D33FB87F26}"/>
              </a:ext>
            </a:extLst>
          </p:cNvPr>
          <p:cNvSpPr txBox="1">
            <a:spLocks noChangeArrowheads="1"/>
          </p:cNvSpPr>
          <p:nvPr/>
        </p:nvSpPr>
        <p:spPr bwMode="auto">
          <a:xfrm>
            <a:off x="434887" y="6201302"/>
            <a:ext cx="665147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Yoshimi. Clin Dev Immunol. 2012;2012:606195. Danda. Clin Exp Rheumatol. 2017;35:438.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Baer. Ann Rheum Dis. 2015;74:1557.</a:t>
            </a:r>
          </a:p>
        </p:txBody>
      </p:sp>
      <p:grpSp>
        <p:nvGrpSpPr>
          <p:cNvPr id="21" name="Group 20">
            <a:extLst>
              <a:ext uri="{FF2B5EF4-FFF2-40B4-BE49-F238E27FC236}">
                <a16:creationId xmlns:a16="http://schemas.microsoft.com/office/drawing/2014/main" id="{F14D2313-00C8-3286-7053-81631E39A3E5}"/>
              </a:ext>
            </a:extLst>
          </p:cNvPr>
          <p:cNvGrpSpPr/>
          <p:nvPr/>
        </p:nvGrpSpPr>
        <p:grpSpPr>
          <a:xfrm>
            <a:off x="6785806" y="1272579"/>
            <a:ext cx="5117429" cy="4979829"/>
            <a:chOff x="6946226" y="1192369"/>
            <a:chExt cx="5117429" cy="4979829"/>
          </a:xfrm>
        </p:grpSpPr>
        <p:grpSp>
          <p:nvGrpSpPr>
            <p:cNvPr id="17" name="Group 16">
              <a:extLst>
                <a:ext uri="{FF2B5EF4-FFF2-40B4-BE49-F238E27FC236}">
                  <a16:creationId xmlns:a16="http://schemas.microsoft.com/office/drawing/2014/main" id="{727B9378-DB30-6DAB-D163-25B7B048F974}"/>
                </a:ext>
              </a:extLst>
            </p:cNvPr>
            <p:cNvGrpSpPr/>
            <p:nvPr/>
          </p:nvGrpSpPr>
          <p:grpSpPr>
            <a:xfrm>
              <a:off x="6946226" y="1192369"/>
              <a:ext cx="5117429" cy="4979829"/>
              <a:chOff x="7074569" y="1600200"/>
              <a:chExt cx="4698331" cy="4572000"/>
            </a:xfrm>
          </p:grpSpPr>
          <p:sp>
            <p:nvSpPr>
              <p:cNvPr id="9" name="Oval 8">
                <a:extLst>
                  <a:ext uri="{FF2B5EF4-FFF2-40B4-BE49-F238E27FC236}">
                    <a16:creationId xmlns:a16="http://schemas.microsoft.com/office/drawing/2014/main" id="{7244CCD0-1F9E-9FD9-1D4E-31B847477CB4}"/>
                  </a:ext>
                </a:extLst>
              </p:cNvPr>
              <p:cNvSpPr/>
              <p:nvPr/>
            </p:nvSpPr>
            <p:spPr bwMode="auto">
              <a:xfrm>
                <a:off x="9529013" y="1600200"/>
                <a:ext cx="1604209" cy="1604209"/>
              </a:xfrm>
              <a:prstGeom prst="ellipse">
                <a:avLst/>
              </a:prstGeom>
              <a:solidFill>
                <a:schemeClr val="accent5">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 name="Oval 6">
                <a:extLst>
                  <a:ext uri="{FF2B5EF4-FFF2-40B4-BE49-F238E27FC236}">
                    <a16:creationId xmlns:a16="http://schemas.microsoft.com/office/drawing/2014/main" id="{3F7B20E8-07E9-98C9-82FF-395883E8EE1A}"/>
                  </a:ext>
                </a:extLst>
              </p:cNvPr>
              <p:cNvSpPr/>
              <p:nvPr/>
            </p:nvSpPr>
            <p:spPr bwMode="auto">
              <a:xfrm>
                <a:off x="7996989" y="2061409"/>
                <a:ext cx="2510591" cy="2510591"/>
              </a:xfrm>
              <a:prstGeom prst="ellipse">
                <a:avLst/>
              </a:prstGeom>
              <a:solidFill>
                <a:schemeClr val="accent4">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 name="Oval 5">
                <a:extLst>
                  <a:ext uri="{FF2B5EF4-FFF2-40B4-BE49-F238E27FC236}">
                    <a16:creationId xmlns:a16="http://schemas.microsoft.com/office/drawing/2014/main" id="{8886EAB3-515A-B900-40F6-569EA3575E4E}"/>
                  </a:ext>
                </a:extLst>
              </p:cNvPr>
              <p:cNvSpPr/>
              <p:nvPr/>
            </p:nvSpPr>
            <p:spPr bwMode="auto">
              <a:xfrm>
                <a:off x="7074569" y="3256547"/>
                <a:ext cx="2181726" cy="2181726"/>
              </a:xfrm>
              <a:prstGeom prst="ellipse">
                <a:avLst/>
              </a:prstGeom>
              <a:solidFill>
                <a:schemeClr val="accent2">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Oval 7">
                <a:extLst>
                  <a:ext uri="{FF2B5EF4-FFF2-40B4-BE49-F238E27FC236}">
                    <a16:creationId xmlns:a16="http://schemas.microsoft.com/office/drawing/2014/main" id="{09F361C4-D8E5-7536-577C-381F929BD1B8}"/>
                  </a:ext>
                </a:extLst>
              </p:cNvPr>
              <p:cNvSpPr/>
              <p:nvPr/>
            </p:nvSpPr>
            <p:spPr bwMode="auto">
              <a:xfrm>
                <a:off x="8293770" y="2494549"/>
                <a:ext cx="2887577" cy="2887577"/>
              </a:xfrm>
              <a:prstGeom prst="ellipse">
                <a:avLst/>
              </a:prstGeom>
              <a:solidFill>
                <a:schemeClr val="accent6">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 name="Oval 9">
                <a:extLst>
                  <a:ext uri="{FF2B5EF4-FFF2-40B4-BE49-F238E27FC236}">
                    <a16:creationId xmlns:a16="http://schemas.microsoft.com/office/drawing/2014/main" id="{6983E8B8-FFBE-B87D-9D52-115F17FFC1AA}"/>
                  </a:ext>
                </a:extLst>
              </p:cNvPr>
              <p:cNvSpPr/>
              <p:nvPr/>
            </p:nvSpPr>
            <p:spPr bwMode="auto">
              <a:xfrm>
                <a:off x="8975562" y="5249782"/>
                <a:ext cx="922418" cy="922418"/>
              </a:xfrm>
              <a:prstGeom prst="ellipse">
                <a:avLst/>
              </a:prstGeom>
              <a:solidFill>
                <a:schemeClr val="bg2">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 name="Oval 10">
                <a:extLst>
                  <a:ext uri="{FF2B5EF4-FFF2-40B4-BE49-F238E27FC236}">
                    <a16:creationId xmlns:a16="http://schemas.microsoft.com/office/drawing/2014/main" id="{9769BBB1-7D09-5F36-E952-F05C1CF2D473}"/>
                  </a:ext>
                </a:extLst>
              </p:cNvPr>
              <p:cNvSpPr/>
              <p:nvPr/>
            </p:nvSpPr>
            <p:spPr bwMode="auto">
              <a:xfrm>
                <a:off x="9914024" y="5249782"/>
                <a:ext cx="561471" cy="561471"/>
              </a:xfrm>
              <a:prstGeom prst="ellipse">
                <a:avLst/>
              </a:prstGeom>
              <a:solidFill>
                <a:schemeClr val="bg2">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 name="Oval 11">
                <a:extLst>
                  <a:ext uri="{FF2B5EF4-FFF2-40B4-BE49-F238E27FC236}">
                    <a16:creationId xmlns:a16="http://schemas.microsoft.com/office/drawing/2014/main" id="{E793EFC2-3F7D-E404-E84A-65C1018B2806}"/>
                  </a:ext>
                </a:extLst>
              </p:cNvPr>
              <p:cNvSpPr/>
              <p:nvPr/>
            </p:nvSpPr>
            <p:spPr bwMode="auto">
              <a:xfrm>
                <a:off x="10419352" y="5009150"/>
                <a:ext cx="557460" cy="557460"/>
              </a:xfrm>
              <a:prstGeom prst="ellipse">
                <a:avLst/>
              </a:prstGeom>
              <a:solidFill>
                <a:schemeClr val="bg2">
                  <a:alpha val="50196"/>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 name="TextBox 12">
                <a:extLst>
                  <a:ext uri="{FF2B5EF4-FFF2-40B4-BE49-F238E27FC236}">
                    <a16:creationId xmlns:a16="http://schemas.microsoft.com/office/drawing/2014/main" id="{A26DF812-D8D4-9023-F806-2AFF8B0D3F77}"/>
                  </a:ext>
                </a:extLst>
              </p:cNvPr>
              <p:cNvSpPr txBox="1"/>
              <p:nvPr/>
            </p:nvSpPr>
            <p:spPr bwMode="auto">
              <a:xfrm>
                <a:off x="9833811" y="1957137"/>
                <a:ext cx="1203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SLE</a:t>
                </a:r>
              </a:p>
            </p:txBody>
          </p:sp>
          <p:sp>
            <p:nvSpPr>
              <p:cNvPr id="14" name="TextBox 13">
                <a:extLst>
                  <a:ext uri="{FF2B5EF4-FFF2-40B4-BE49-F238E27FC236}">
                    <a16:creationId xmlns:a16="http://schemas.microsoft.com/office/drawing/2014/main" id="{38FB505D-FB92-AC1A-6EFA-CD3DDB14D507}"/>
                  </a:ext>
                </a:extLst>
              </p:cNvPr>
              <p:cNvSpPr txBox="1"/>
              <p:nvPr/>
            </p:nvSpPr>
            <p:spPr bwMode="auto">
              <a:xfrm>
                <a:off x="8895347" y="3198167"/>
                <a:ext cx="1203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Sjogren</a:t>
                </a:r>
              </a:p>
            </p:txBody>
          </p:sp>
          <p:sp>
            <p:nvSpPr>
              <p:cNvPr id="15" name="TextBox 14">
                <a:extLst>
                  <a:ext uri="{FF2B5EF4-FFF2-40B4-BE49-F238E27FC236}">
                    <a16:creationId xmlns:a16="http://schemas.microsoft.com/office/drawing/2014/main" id="{364434CD-0604-8DC4-AC8F-0B04D76D789C}"/>
                  </a:ext>
                </a:extLst>
              </p:cNvPr>
              <p:cNvSpPr txBox="1"/>
              <p:nvPr/>
            </p:nvSpPr>
            <p:spPr bwMode="auto">
              <a:xfrm>
                <a:off x="7202905" y="4241041"/>
                <a:ext cx="1203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RA</a:t>
                </a:r>
              </a:p>
            </p:txBody>
          </p:sp>
          <p:sp>
            <p:nvSpPr>
              <p:cNvPr id="16" name="TextBox 15">
                <a:extLst>
                  <a:ext uri="{FF2B5EF4-FFF2-40B4-BE49-F238E27FC236}">
                    <a16:creationId xmlns:a16="http://schemas.microsoft.com/office/drawing/2014/main" id="{59261D8E-0F6D-82C4-E473-637D6A21758B}"/>
                  </a:ext>
                </a:extLst>
              </p:cNvPr>
              <p:cNvSpPr txBox="1"/>
              <p:nvPr/>
            </p:nvSpPr>
            <p:spPr bwMode="auto">
              <a:xfrm>
                <a:off x="9268325" y="4487067"/>
                <a:ext cx="2504575"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2400" b="0">
                    <a:solidFill>
                      <a:schemeClr val="bg1"/>
                    </a:solidFill>
                    <a:latin typeface="Calibri" panose="020F0502020204030204" pitchFamily="34" charset="0"/>
                  </a:rPr>
                  <a:t>Anti-SSA antibody</a:t>
                </a:r>
                <a:br>
                  <a:rPr lang="en-US" sz="2400" b="0">
                    <a:solidFill>
                      <a:schemeClr val="bg1"/>
                    </a:solidFill>
                    <a:latin typeface="Calibri" panose="020F0502020204030204" pitchFamily="34" charset="0"/>
                  </a:rPr>
                </a:br>
                <a:r>
                  <a:rPr lang="en-US" sz="2400" b="0">
                    <a:solidFill>
                      <a:schemeClr val="bg1"/>
                    </a:solidFill>
                    <a:latin typeface="Calibri" panose="020F0502020204030204" pitchFamily="34" charset="0"/>
                  </a:rPr>
                  <a:t>syndrome</a:t>
                </a:r>
              </a:p>
            </p:txBody>
          </p:sp>
        </p:grpSp>
        <p:sp>
          <p:nvSpPr>
            <p:cNvPr id="18" name="TextBox 17">
              <a:extLst>
                <a:ext uri="{FF2B5EF4-FFF2-40B4-BE49-F238E27FC236}">
                  <a16:creationId xmlns:a16="http://schemas.microsoft.com/office/drawing/2014/main" id="{92AFBADD-7164-5B49-9AA1-9DA5885D2AE2}"/>
                </a:ext>
              </a:extLst>
            </p:cNvPr>
            <p:cNvSpPr txBox="1"/>
            <p:nvPr/>
          </p:nvSpPr>
          <p:spPr bwMode="auto">
            <a:xfrm>
              <a:off x="9965572" y="5215788"/>
              <a:ext cx="7665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SSc</a:t>
              </a:r>
            </a:p>
          </p:txBody>
        </p:sp>
        <p:sp>
          <p:nvSpPr>
            <p:cNvPr id="19" name="TextBox 18">
              <a:extLst>
                <a:ext uri="{FF2B5EF4-FFF2-40B4-BE49-F238E27FC236}">
                  <a16:creationId xmlns:a16="http://schemas.microsoft.com/office/drawing/2014/main" id="{7A010210-1B92-4D26-C247-50CF1487758D}"/>
                </a:ext>
              </a:extLst>
            </p:cNvPr>
            <p:cNvSpPr txBox="1"/>
            <p:nvPr/>
          </p:nvSpPr>
          <p:spPr bwMode="auto">
            <a:xfrm>
              <a:off x="10519025" y="4983178"/>
              <a:ext cx="7665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PM</a:t>
              </a:r>
            </a:p>
          </p:txBody>
        </p:sp>
        <p:sp>
          <p:nvSpPr>
            <p:cNvPr id="20" name="TextBox 19">
              <a:extLst>
                <a:ext uri="{FF2B5EF4-FFF2-40B4-BE49-F238E27FC236}">
                  <a16:creationId xmlns:a16="http://schemas.microsoft.com/office/drawing/2014/main" id="{5A217401-4327-01C2-40C5-FCCFB44F5112}"/>
                </a:ext>
              </a:extLst>
            </p:cNvPr>
            <p:cNvSpPr txBox="1"/>
            <p:nvPr/>
          </p:nvSpPr>
          <p:spPr bwMode="auto">
            <a:xfrm>
              <a:off x="8987004" y="5424335"/>
              <a:ext cx="10393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0">
                  <a:solidFill>
                    <a:schemeClr val="bg1"/>
                  </a:solidFill>
                  <a:latin typeface="Calibri" panose="020F0502020204030204" pitchFamily="34" charset="0"/>
                </a:rPr>
                <a:t>Others</a:t>
              </a:r>
            </a:p>
          </p:txBody>
        </p:sp>
      </p:grpSp>
    </p:spTree>
    <p:extLst>
      <p:ext uri="{BB962C8B-B14F-4D97-AF65-F5344CB8AC3E}">
        <p14:creationId xmlns:p14="http://schemas.microsoft.com/office/powerpoint/2010/main" val="3440968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71DF0-690C-2D80-FC3F-EE8893F6D2BC}"/>
              </a:ext>
            </a:extLst>
          </p:cNvPr>
          <p:cNvSpPr>
            <a:spLocks noGrp="1"/>
          </p:cNvSpPr>
          <p:nvPr>
            <p:ph type="title"/>
          </p:nvPr>
        </p:nvSpPr>
        <p:spPr/>
        <p:txBody>
          <a:bodyPr/>
          <a:lstStyle/>
          <a:p>
            <a:r>
              <a:rPr lang="en-US"/>
              <a:t>Diagnostic Ultrasound</a:t>
            </a:r>
          </a:p>
        </p:txBody>
      </p:sp>
      <p:sp>
        <p:nvSpPr>
          <p:cNvPr id="3" name="Content Placeholder 2">
            <a:extLst>
              <a:ext uri="{FF2B5EF4-FFF2-40B4-BE49-F238E27FC236}">
                <a16:creationId xmlns:a16="http://schemas.microsoft.com/office/drawing/2014/main" id="{645D7CAC-0417-85E4-2388-94A6141B3E78}"/>
              </a:ext>
            </a:extLst>
          </p:cNvPr>
          <p:cNvSpPr>
            <a:spLocks noGrp="1"/>
          </p:cNvSpPr>
          <p:nvPr>
            <p:ph idx="1"/>
          </p:nvPr>
        </p:nvSpPr>
        <p:spPr>
          <a:xfrm>
            <a:off x="604676" y="1513047"/>
            <a:ext cx="10874538" cy="4650686"/>
          </a:xfrm>
        </p:spPr>
        <p:txBody>
          <a:bodyPr/>
          <a:lstStyle/>
          <a:p>
            <a:r>
              <a:rPr lang="en-US" sz="2600"/>
              <a:t>Pros: reliable, high resolution, non-invasive, low cost, widely available</a:t>
            </a:r>
          </a:p>
          <a:p>
            <a:pPr marL="0" indent="0">
              <a:buNone/>
            </a:pPr>
            <a:br>
              <a:rPr lang="en-US" sz="2600"/>
            </a:br>
            <a:endParaRPr lang="en-US" sz="2600"/>
          </a:p>
          <a:p>
            <a:endParaRPr lang="en-US" sz="2600"/>
          </a:p>
          <a:p>
            <a:endParaRPr lang="en-US" sz="2600"/>
          </a:p>
          <a:p>
            <a:pPr marL="0" indent="0">
              <a:buNone/>
            </a:pPr>
            <a:endParaRPr lang="en-US" sz="2600"/>
          </a:p>
          <a:p>
            <a:r>
              <a:rPr lang="en-US" sz="2600"/>
              <a:t>May </a:t>
            </a:r>
            <a:r>
              <a:rPr lang="en-US" sz="2600" b="1"/>
              <a:t>guide</a:t>
            </a:r>
            <a:r>
              <a:rPr lang="en-US" sz="2600"/>
              <a:t> diagnostic process and inform disease management</a:t>
            </a:r>
          </a:p>
          <a:p>
            <a:r>
              <a:rPr lang="en-US" sz="2600"/>
              <a:t>A complementary tool to histopathology and an alternative to salivary gland biopsy</a:t>
            </a:r>
          </a:p>
        </p:txBody>
      </p:sp>
      <p:sp>
        <p:nvSpPr>
          <p:cNvPr id="4" name="Text Box 11">
            <a:extLst>
              <a:ext uri="{FF2B5EF4-FFF2-40B4-BE49-F238E27FC236}">
                <a16:creationId xmlns:a16="http://schemas.microsoft.com/office/drawing/2014/main" id="{9C619155-0CB7-819E-2A89-55D6D636F6B4}"/>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Lorenzon. Open Access Rheumatol. 2022;14:147.</a:t>
            </a:r>
          </a:p>
        </p:txBody>
      </p:sp>
      <p:graphicFrame>
        <p:nvGraphicFramePr>
          <p:cNvPr id="5" name="Group 155">
            <a:extLst>
              <a:ext uri="{FF2B5EF4-FFF2-40B4-BE49-F238E27FC236}">
                <a16:creationId xmlns:a16="http://schemas.microsoft.com/office/drawing/2014/main" id="{C67AE302-02B1-8BC6-4DA5-535E44A802D9}"/>
              </a:ext>
            </a:extLst>
          </p:cNvPr>
          <p:cNvGraphicFramePr>
            <a:graphicFrameLocks/>
          </p:cNvGraphicFramePr>
          <p:nvPr>
            <p:extLst>
              <p:ext uri="{D42A27DB-BD31-4B8C-83A1-F6EECF244321}">
                <p14:modId xmlns:p14="http://schemas.microsoft.com/office/powerpoint/2010/main" val="450827499"/>
              </p:ext>
            </p:extLst>
          </p:nvPr>
        </p:nvGraphicFramePr>
        <p:xfrm>
          <a:off x="994399" y="2175203"/>
          <a:ext cx="9954242" cy="2286540"/>
        </p:xfrm>
        <a:graphic>
          <a:graphicData uri="http://schemas.openxmlformats.org/drawingml/2006/table">
            <a:tbl>
              <a:tblPr/>
              <a:tblGrid>
                <a:gridCol w="8879066">
                  <a:extLst>
                    <a:ext uri="{9D8B030D-6E8A-4147-A177-3AD203B41FA5}">
                      <a16:colId xmlns:a16="http://schemas.microsoft.com/office/drawing/2014/main" val="20000"/>
                    </a:ext>
                  </a:extLst>
                </a:gridCol>
                <a:gridCol w="1075176">
                  <a:extLst>
                    <a:ext uri="{9D8B030D-6E8A-4147-A177-3AD203B41FA5}">
                      <a16:colId xmlns:a16="http://schemas.microsoft.com/office/drawing/2014/main" val="20001"/>
                    </a:ext>
                  </a:extLst>
                </a:gridCol>
              </a:tblGrid>
              <a:tr h="1613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a:ln>
                            <a:noFill/>
                          </a:ln>
                          <a:solidFill>
                            <a:schemeClr val="tx1"/>
                          </a:solidFill>
                          <a:effectLst/>
                          <a:latin typeface="Calibri" panose="020F0502020204030204" pitchFamily="34" charset="0"/>
                        </a:rPr>
                        <a:t>OMERACT Ultrasound Scoring System</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a:ln>
                            <a:noFill/>
                          </a:ln>
                          <a:solidFill>
                            <a:schemeClr val="tx1"/>
                          </a:solidFill>
                          <a:effectLst/>
                          <a:latin typeface="Calibri" panose="020F0502020204030204" pitchFamily="34" charset="0"/>
                        </a:rPr>
                        <a:t>Score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93590117"/>
                  </a:ext>
                </a:extLst>
              </a:tr>
              <a:tr h="1613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Normal parenchyma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13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Mild, diffuse inhomogeneity due to small number of hypo/anechoic foci</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613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Moderate diffuse inhomogeneity due to multiple number of hypo/anechoic areas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822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Diffuse change and extensive inhomogeneity, hypo/anechoic areas occupying entire glandular surface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51243206"/>
                  </a:ext>
                </a:extLst>
              </a:tr>
            </a:tbl>
          </a:graphicData>
        </a:graphic>
      </p:graphicFrame>
    </p:spTree>
    <p:extLst>
      <p:ext uri="{BB962C8B-B14F-4D97-AF65-F5344CB8AC3E}">
        <p14:creationId xmlns:p14="http://schemas.microsoft.com/office/powerpoint/2010/main" val="3511658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40904B-FBC9-E68D-72D8-8805C7225471}"/>
              </a:ext>
            </a:extLst>
          </p:cNvPr>
          <p:cNvSpPr>
            <a:spLocks noGrp="1"/>
          </p:cNvSpPr>
          <p:nvPr>
            <p:ph type="title"/>
          </p:nvPr>
        </p:nvSpPr>
        <p:spPr/>
        <p:txBody>
          <a:bodyPr/>
          <a:lstStyle/>
          <a:p>
            <a:r>
              <a:rPr lang="en-US"/>
              <a:t>Managing Symptoms and </a:t>
            </a:r>
            <a:br>
              <a:rPr lang="en-US"/>
            </a:br>
            <a:r>
              <a:rPr lang="en-US"/>
              <a:t>Review of Emerging Therapies</a:t>
            </a:r>
          </a:p>
        </p:txBody>
      </p:sp>
    </p:spTree>
    <p:extLst>
      <p:ext uri="{BB962C8B-B14F-4D97-AF65-F5344CB8AC3E}">
        <p14:creationId xmlns:p14="http://schemas.microsoft.com/office/powerpoint/2010/main" val="33243055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3036D1C-E58B-A008-472B-0DD11717C2C0}"/>
              </a:ext>
            </a:extLst>
          </p:cNvPr>
          <p:cNvSpPr/>
          <p:nvPr/>
        </p:nvSpPr>
        <p:spPr bwMode="auto">
          <a:xfrm>
            <a:off x="717550" y="1600200"/>
            <a:ext cx="3575050" cy="4572000"/>
          </a:xfrm>
          <a:prstGeom prst="roundRect">
            <a:avLst>
              <a:gd name="adj" fmla="val 10273"/>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 name="Rounded Rectangle 5">
            <a:extLst>
              <a:ext uri="{FF2B5EF4-FFF2-40B4-BE49-F238E27FC236}">
                <a16:creationId xmlns:a16="http://schemas.microsoft.com/office/drawing/2014/main" id="{9C2DB3E8-131B-5DAA-2E0D-01FA2C28F63F}"/>
              </a:ext>
            </a:extLst>
          </p:cNvPr>
          <p:cNvSpPr/>
          <p:nvPr/>
        </p:nvSpPr>
        <p:spPr bwMode="auto">
          <a:xfrm>
            <a:off x="4457700" y="1600200"/>
            <a:ext cx="3575050" cy="4572000"/>
          </a:xfrm>
          <a:prstGeom prst="roundRect">
            <a:avLst>
              <a:gd name="adj" fmla="val 10273"/>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 name="Rounded Rectangle 6">
            <a:extLst>
              <a:ext uri="{FF2B5EF4-FFF2-40B4-BE49-F238E27FC236}">
                <a16:creationId xmlns:a16="http://schemas.microsoft.com/office/drawing/2014/main" id="{2C072849-DD0A-BDAF-9E1D-1E241D282417}"/>
              </a:ext>
            </a:extLst>
          </p:cNvPr>
          <p:cNvSpPr/>
          <p:nvPr/>
        </p:nvSpPr>
        <p:spPr bwMode="auto">
          <a:xfrm>
            <a:off x="8197850" y="1600200"/>
            <a:ext cx="3575050" cy="4572000"/>
          </a:xfrm>
          <a:prstGeom prst="roundRect">
            <a:avLst>
              <a:gd name="adj" fmla="val 10273"/>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 name="Title 2">
            <a:extLst>
              <a:ext uri="{FF2B5EF4-FFF2-40B4-BE49-F238E27FC236}">
                <a16:creationId xmlns:a16="http://schemas.microsoft.com/office/drawing/2014/main" id="{0E65EF57-7EBC-FEC3-0ECA-123C3360AD08}"/>
              </a:ext>
            </a:extLst>
          </p:cNvPr>
          <p:cNvSpPr>
            <a:spLocks noGrp="1"/>
          </p:cNvSpPr>
          <p:nvPr>
            <p:ph type="title"/>
          </p:nvPr>
        </p:nvSpPr>
        <p:spPr/>
        <p:txBody>
          <a:bodyPr/>
          <a:lstStyle/>
          <a:p>
            <a:r>
              <a:rPr lang="en-US"/>
              <a:t>2020 EULAR Recommendations for Sjögren’s Syndrome Management</a:t>
            </a:r>
          </a:p>
        </p:txBody>
      </p:sp>
      <p:sp>
        <p:nvSpPr>
          <p:cNvPr id="5" name="Text Box 11">
            <a:extLst>
              <a:ext uri="{FF2B5EF4-FFF2-40B4-BE49-F238E27FC236}">
                <a16:creationId xmlns:a16="http://schemas.microsoft.com/office/drawing/2014/main" id="{C9D9B243-4EA9-57A3-7C51-C33398C6147E}"/>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Ramos-Casals. Ann Rheum Dis. 2020;79:3.</a:t>
            </a:r>
          </a:p>
        </p:txBody>
      </p:sp>
      <p:sp>
        <p:nvSpPr>
          <p:cNvPr id="8" name="TextBox 7">
            <a:extLst>
              <a:ext uri="{FF2B5EF4-FFF2-40B4-BE49-F238E27FC236}">
                <a16:creationId xmlns:a16="http://schemas.microsoft.com/office/drawing/2014/main" id="{3B5891DC-027D-5D25-9039-ED522EE6681C}"/>
              </a:ext>
            </a:extLst>
          </p:cNvPr>
          <p:cNvSpPr txBox="1"/>
          <p:nvPr/>
        </p:nvSpPr>
        <p:spPr bwMode="auto">
          <a:xfrm>
            <a:off x="828675" y="3378369"/>
            <a:ext cx="3352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2000">
                <a:latin typeface="Calibri" panose="020F0502020204030204" pitchFamily="34" charset="0"/>
                <a:cs typeface="Calibri" panose="020F0502020204030204" pitchFamily="34" charset="0"/>
              </a:rPr>
              <a:t>Patients with Sjögren’s </a:t>
            </a:r>
            <a:br>
              <a:rPr lang="en-US" sz="2000">
                <a:latin typeface="Calibri" panose="020F0502020204030204" pitchFamily="34" charset="0"/>
                <a:cs typeface="Calibri" panose="020F0502020204030204" pitchFamily="34" charset="0"/>
              </a:rPr>
            </a:br>
            <a:r>
              <a:rPr lang="en-US" sz="2000">
                <a:latin typeface="Calibri" panose="020F0502020204030204" pitchFamily="34" charset="0"/>
                <a:cs typeface="Calibri" panose="020F0502020204030204" pitchFamily="34" charset="0"/>
              </a:rPr>
              <a:t>should be managed using a multidisciplinary approach </a:t>
            </a:r>
          </a:p>
        </p:txBody>
      </p:sp>
      <p:sp>
        <p:nvSpPr>
          <p:cNvPr id="9" name="TextBox 8">
            <a:extLst>
              <a:ext uri="{FF2B5EF4-FFF2-40B4-BE49-F238E27FC236}">
                <a16:creationId xmlns:a16="http://schemas.microsoft.com/office/drawing/2014/main" id="{C227536D-29A1-7E4D-756F-4BE2DCF7F9FF}"/>
              </a:ext>
            </a:extLst>
          </p:cNvPr>
          <p:cNvSpPr txBox="1"/>
          <p:nvPr/>
        </p:nvSpPr>
        <p:spPr bwMode="auto">
          <a:xfrm>
            <a:off x="4419600" y="1905000"/>
            <a:ext cx="3708400" cy="39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r>
              <a:rPr lang="en-US" sz="2000">
                <a:latin typeface="Calibri" panose="020F0502020204030204" pitchFamily="34" charset="0"/>
                <a:cs typeface="Calibri" panose="020F0502020204030204" pitchFamily="34" charset="0"/>
              </a:rPr>
              <a:t>First therapeutic approach for dryness: symptomatic relief</a:t>
            </a:r>
            <a:br>
              <a:rPr lang="en-US" sz="2000">
                <a:latin typeface="Calibri" panose="020F0502020204030204" pitchFamily="34" charset="0"/>
                <a:cs typeface="Calibri" panose="020F0502020204030204" pitchFamily="34" charset="0"/>
              </a:rPr>
            </a:br>
            <a:endParaRPr lang="en-US" sz="2000">
              <a:latin typeface="Calibri" panose="020F0502020204030204" pitchFamily="34" charset="0"/>
              <a:cs typeface="Calibri" panose="020F0502020204030204" pitchFamily="34" charset="0"/>
            </a:endParaRPr>
          </a:p>
          <a:p>
            <a:pPr marL="342900" lvl="1" indent="-228600">
              <a:spcAft>
                <a:spcPts val="500"/>
              </a:spcAft>
              <a:buFont typeface="Wingdings" pitchFamily="2" charset="2"/>
              <a:buChar char="§"/>
            </a:pPr>
            <a:r>
              <a:rPr lang="en-US" sz="1800" b="0">
                <a:latin typeface="Calibri" panose="020F0502020204030204" pitchFamily="34" charset="0"/>
                <a:cs typeface="Calibri" panose="020F0502020204030204" pitchFamily="34" charset="0"/>
              </a:rPr>
              <a:t>Artificial tears, ocular gels/</a:t>
            </a:r>
            <a:br>
              <a:rPr lang="en-US" sz="1800" b="0">
                <a:latin typeface="Calibri" panose="020F0502020204030204" pitchFamily="34" charset="0"/>
                <a:cs typeface="Calibri" panose="020F0502020204030204" pitchFamily="34" charset="0"/>
              </a:rPr>
            </a:br>
            <a:r>
              <a:rPr lang="en-US" sz="1800" b="0">
                <a:latin typeface="Calibri" panose="020F0502020204030204" pitchFamily="34" charset="0"/>
                <a:cs typeface="Calibri" panose="020F0502020204030204" pitchFamily="34" charset="0"/>
              </a:rPr>
              <a:t>ointments</a:t>
            </a:r>
          </a:p>
          <a:p>
            <a:pPr marL="342900" lvl="1" indent="-228600">
              <a:spcAft>
                <a:spcPts val="500"/>
              </a:spcAft>
              <a:buFont typeface="Wingdings" pitchFamily="2" charset="2"/>
              <a:buChar char="§"/>
            </a:pPr>
            <a:r>
              <a:rPr lang="en-US" sz="1800" b="0">
                <a:latin typeface="Calibri" panose="020F0502020204030204" pitchFamily="34" charset="0"/>
                <a:cs typeface="Calibri" panose="020F0502020204030204" pitchFamily="34" charset="0"/>
              </a:rPr>
              <a:t>Saliva production stimulators or artificial saliva</a:t>
            </a:r>
          </a:p>
          <a:p>
            <a:pPr marL="342900" lvl="1" indent="-228600">
              <a:spcAft>
                <a:spcPts val="500"/>
              </a:spcAft>
              <a:buFont typeface="Wingdings" pitchFamily="2" charset="2"/>
              <a:buChar char="§"/>
            </a:pPr>
            <a:r>
              <a:rPr lang="en-US" sz="1800" b="0">
                <a:latin typeface="Calibri" panose="020F0502020204030204" pitchFamily="34" charset="0"/>
                <a:cs typeface="Calibri" panose="020F0502020204030204" pitchFamily="34" charset="0"/>
              </a:rPr>
              <a:t>Severe ocular dryness can </a:t>
            </a:r>
            <a:br>
              <a:rPr lang="en-US" sz="1800" b="0">
                <a:latin typeface="Calibri" panose="020F0502020204030204" pitchFamily="34" charset="0"/>
                <a:cs typeface="Calibri" panose="020F0502020204030204" pitchFamily="34" charset="0"/>
              </a:rPr>
            </a:br>
            <a:r>
              <a:rPr lang="en-US" sz="1800" b="0">
                <a:latin typeface="Calibri" panose="020F0502020204030204" pitchFamily="34" charset="0"/>
                <a:cs typeface="Calibri" panose="020F0502020204030204" pitchFamily="34" charset="0"/>
              </a:rPr>
              <a:t>be managed with immunosuppressive drops or autologous serum eye drops</a:t>
            </a:r>
          </a:p>
          <a:p>
            <a:pPr marL="342900" lvl="1" indent="-228600">
              <a:spcAft>
                <a:spcPts val="500"/>
              </a:spcAft>
              <a:buFont typeface="Wingdings" pitchFamily="2" charset="2"/>
              <a:buChar char="§"/>
            </a:pPr>
            <a:r>
              <a:rPr lang="en-US" sz="1800" b="0">
                <a:latin typeface="Calibri" panose="020F0502020204030204" pitchFamily="34" charset="0"/>
                <a:cs typeface="Calibri" panose="020F0502020204030204" pitchFamily="34" charset="0"/>
              </a:rPr>
              <a:t>Analgesics/pain management agents for musculoskeletal pain</a:t>
            </a:r>
          </a:p>
        </p:txBody>
      </p:sp>
      <p:sp>
        <p:nvSpPr>
          <p:cNvPr id="11" name="TextBox 10">
            <a:extLst>
              <a:ext uri="{FF2B5EF4-FFF2-40B4-BE49-F238E27FC236}">
                <a16:creationId xmlns:a16="http://schemas.microsoft.com/office/drawing/2014/main" id="{F42166E6-1293-4CD3-C621-F08BFC54D598}"/>
              </a:ext>
            </a:extLst>
          </p:cNvPr>
          <p:cNvSpPr txBox="1"/>
          <p:nvPr/>
        </p:nvSpPr>
        <p:spPr bwMode="auto">
          <a:xfrm>
            <a:off x="8242300" y="1816100"/>
            <a:ext cx="3429000" cy="4221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r>
              <a:rPr lang="en-US" sz="2000">
                <a:latin typeface="Calibri" panose="020F0502020204030204" pitchFamily="34" charset="0"/>
                <a:cs typeface="Calibri" panose="020F0502020204030204" pitchFamily="34" charset="0"/>
              </a:rPr>
              <a:t>Systemic therapies may be considered for treatment of active systemic disease</a:t>
            </a:r>
            <a:br>
              <a:rPr lang="en-US" sz="2000">
                <a:latin typeface="Calibri" panose="020F0502020204030204" pitchFamily="34" charset="0"/>
                <a:cs typeface="Calibri" panose="020F0502020204030204" pitchFamily="34" charset="0"/>
              </a:rPr>
            </a:br>
            <a:endParaRPr lang="en-US" sz="2000">
              <a:latin typeface="Calibri" panose="020F0502020204030204" pitchFamily="34" charset="0"/>
              <a:cs typeface="Calibri" panose="020F0502020204030204" pitchFamily="34" charset="0"/>
            </a:endParaRPr>
          </a:p>
          <a:p>
            <a:pPr marL="279400" lvl="1" indent="-165100">
              <a:spcAft>
                <a:spcPts val="500"/>
              </a:spcAft>
              <a:buFont typeface="Wingdings" pitchFamily="2" charset="2"/>
              <a:buChar char="§"/>
            </a:pPr>
            <a:r>
              <a:rPr lang="en-US" b="0">
                <a:latin typeface="Calibri" panose="020F0502020204030204" pitchFamily="34" charset="0"/>
                <a:cs typeface="Calibri" panose="020F0502020204030204" pitchFamily="34" charset="0"/>
              </a:rPr>
              <a:t>Glucocorticoids should be used at the minimum dose/length of time </a:t>
            </a:r>
          </a:p>
          <a:p>
            <a:pPr marL="279400" lvl="1" indent="-165100">
              <a:spcAft>
                <a:spcPts val="500"/>
              </a:spcAft>
              <a:buFont typeface="Wingdings" pitchFamily="2" charset="2"/>
              <a:buChar char="§"/>
            </a:pPr>
            <a:r>
              <a:rPr lang="en-US" b="0">
                <a:latin typeface="Calibri" panose="020F0502020204030204" pitchFamily="34" charset="0"/>
                <a:cs typeface="Calibri" panose="020F0502020204030204" pitchFamily="34" charset="0"/>
              </a:rPr>
              <a:t>Immunosuppressive agents as glucocorticoid-sparing agents, no evidence supports one over the other</a:t>
            </a:r>
          </a:p>
          <a:p>
            <a:pPr marL="279400" lvl="1" indent="-165100">
              <a:spcAft>
                <a:spcPts val="500"/>
              </a:spcAft>
              <a:buFont typeface="Wingdings" pitchFamily="2" charset="2"/>
              <a:buChar char="§"/>
            </a:pPr>
            <a:r>
              <a:rPr lang="en-US" b="0">
                <a:latin typeface="Calibri" panose="020F0502020204030204" pitchFamily="34" charset="0"/>
                <a:cs typeface="Calibri" panose="020F0502020204030204" pitchFamily="34" charset="0"/>
              </a:rPr>
              <a:t>B-cell–targeted therapies considered for severe, refractory systemic disease</a:t>
            </a:r>
          </a:p>
        </p:txBody>
      </p:sp>
    </p:spTree>
    <p:extLst>
      <p:ext uri="{BB962C8B-B14F-4D97-AF65-F5344CB8AC3E}">
        <p14:creationId xmlns:p14="http://schemas.microsoft.com/office/powerpoint/2010/main" val="1755687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C83AC-73B9-5E3A-F67C-5668FCED2ACF}"/>
              </a:ext>
            </a:extLst>
          </p:cNvPr>
          <p:cNvSpPr>
            <a:spLocks noGrp="1"/>
          </p:cNvSpPr>
          <p:nvPr>
            <p:ph type="title"/>
          </p:nvPr>
        </p:nvSpPr>
        <p:spPr>
          <a:xfrm>
            <a:off x="609759" y="238127"/>
            <a:ext cx="10872444" cy="1103313"/>
          </a:xfrm>
        </p:spPr>
        <p:txBody>
          <a:bodyPr/>
          <a:lstStyle/>
          <a:p>
            <a:r>
              <a:rPr lang="en-US"/>
              <a:t>Hydroxychloroquine for Primary Sjögren’s Syndrome</a:t>
            </a:r>
          </a:p>
        </p:txBody>
      </p:sp>
      <p:sp>
        <p:nvSpPr>
          <p:cNvPr id="4" name="Content Placeholder 3">
            <a:extLst>
              <a:ext uri="{FF2B5EF4-FFF2-40B4-BE49-F238E27FC236}">
                <a16:creationId xmlns:a16="http://schemas.microsoft.com/office/drawing/2014/main" id="{9934C7C9-5BDB-534E-30B2-E5C3DA3F35F0}"/>
              </a:ext>
            </a:extLst>
          </p:cNvPr>
          <p:cNvSpPr>
            <a:spLocks noGrp="1"/>
          </p:cNvSpPr>
          <p:nvPr>
            <p:ph idx="1"/>
          </p:nvPr>
        </p:nvSpPr>
        <p:spPr>
          <a:xfrm>
            <a:off x="604838" y="1512888"/>
            <a:ext cx="11292636" cy="4651375"/>
          </a:xfrm>
        </p:spPr>
        <p:txBody>
          <a:bodyPr/>
          <a:lstStyle/>
          <a:p>
            <a:r>
              <a:rPr lang="en-US" sz="2400"/>
              <a:t>Hydroxychloroquine is most frequently prescribed, but evidence of efficacy is limited</a:t>
            </a:r>
          </a:p>
          <a:p>
            <a:r>
              <a:rPr lang="en-US" sz="2400"/>
              <a:t>JOQUER randomized clinical trial showed no improvement in Sjögren’s symptoms with hydroxychloroquine vs placebo:</a:t>
            </a:r>
          </a:p>
          <a:p>
            <a:pPr lvl="1"/>
            <a:r>
              <a:rPr lang="en-US" sz="2200"/>
              <a:t>Primary endpoint:  ≥30%  increase from Wk 0-24 in 2 of 3 scores for dryness, pain, and fatigue</a:t>
            </a:r>
            <a:br>
              <a:rPr lang="en-US" sz="2200"/>
            </a:br>
            <a:endParaRPr lang="en-US" sz="2200"/>
          </a:p>
          <a:p>
            <a:pPr marL="0" indent="0">
              <a:buNone/>
            </a:pPr>
            <a:br>
              <a:rPr lang="en-US" sz="2200"/>
            </a:br>
            <a:br>
              <a:rPr lang="en-US" sz="1400"/>
            </a:br>
            <a:endParaRPr lang="en-US" sz="1400"/>
          </a:p>
          <a:p>
            <a:r>
              <a:rPr lang="en-US" sz="2400"/>
              <a:t>However, a recent meta-analysis reported that hydroxychloroquine improved oral symptoms of Sjögren’s compared with other treatments </a:t>
            </a:r>
          </a:p>
          <a:p>
            <a:r>
              <a:rPr lang="en-US" sz="2400"/>
              <a:t>New disease-modifying agents are still needed</a:t>
            </a:r>
          </a:p>
        </p:txBody>
      </p:sp>
      <p:sp>
        <p:nvSpPr>
          <p:cNvPr id="8" name="Text Box 11">
            <a:extLst>
              <a:ext uri="{FF2B5EF4-FFF2-40B4-BE49-F238E27FC236}">
                <a16:creationId xmlns:a16="http://schemas.microsoft.com/office/drawing/2014/main" id="{BA5C41A7-B44E-8F17-5216-BA539914CAC8}"/>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Gottenberg. JAMA. 2014;312:249. Wang. Front Pharmacol. 2021;12:693796.</a:t>
            </a:r>
          </a:p>
        </p:txBody>
      </p:sp>
      <p:graphicFrame>
        <p:nvGraphicFramePr>
          <p:cNvPr id="5" name="Group 155">
            <a:extLst>
              <a:ext uri="{FF2B5EF4-FFF2-40B4-BE49-F238E27FC236}">
                <a16:creationId xmlns:a16="http://schemas.microsoft.com/office/drawing/2014/main" id="{D24550B8-0719-F124-D126-F408B5B09209}"/>
              </a:ext>
            </a:extLst>
          </p:cNvPr>
          <p:cNvGraphicFramePr>
            <a:graphicFrameLocks/>
          </p:cNvGraphicFramePr>
          <p:nvPr>
            <p:extLst>
              <p:ext uri="{D42A27DB-BD31-4B8C-83A1-F6EECF244321}">
                <p14:modId xmlns:p14="http://schemas.microsoft.com/office/powerpoint/2010/main" val="2189605392"/>
              </p:ext>
            </p:extLst>
          </p:nvPr>
        </p:nvGraphicFramePr>
        <p:xfrm>
          <a:off x="1410085" y="3702721"/>
          <a:ext cx="9244216" cy="1097388"/>
        </p:xfrm>
        <a:graphic>
          <a:graphicData uri="http://schemas.openxmlformats.org/drawingml/2006/table">
            <a:tbl>
              <a:tblPr/>
              <a:tblGrid>
                <a:gridCol w="2578814">
                  <a:extLst>
                    <a:ext uri="{9D8B030D-6E8A-4147-A177-3AD203B41FA5}">
                      <a16:colId xmlns:a16="http://schemas.microsoft.com/office/drawing/2014/main" val="20000"/>
                    </a:ext>
                  </a:extLst>
                </a:gridCol>
                <a:gridCol w="2329252">
                  <a:extLst>
                    <a:ext uri="{9D8B030D-6E8A-4147-A177-3AD203B41FA5}">
                      <a16:colId xmlns:a16="http://schemas.microsoft.com/office/drawing/2014/main" val="20001"/>
                    </a:ext>
                  </a:extLst>
                </a:gridCol>
                <a:gridCol w="2173274">
                  <a:extLst>
                    <a:ext uri="{9D8B030D-6E8A-4147-A177-3AD203B41FA5}">
                      <a16:colId xmlns:a16="http://schemas.microsoft.com/office/drawing/2014/main" val="20002"/>
                    </a:ext>
                  </a:extLst>
                </a:gridCol>
                <a:gridCol w="2162876">
                  <a:extLst>
                    <a:ext uri="{9D8B030D-6E8A-4147-A177-3AD203B41FA5}">
                      <a16:colId xmlns:a16="http://schemas.microsoft.com/office/drawing/2014/main" val="20003"/>
                    </a:ext>
                  </a:extLst>
                </a:gridCol>
              </a:tblGrid>
              <a:tr h="166470">
                <a:tc gridSpan="4">
                  <a:txBody>
                    <a:bodyPr/>
                    <a:lstStyle/>
                    <a:p>
                      <a:pPr algn="ctr"/>
                      <a:r>
                        <a:rPr lang="en-US" sz="1800" b="1"/>
                        <a:t>Patients Reaching Primary Endpoint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66470">
                <a:tc>
                  <a:txBody>
                    <a:bodyPr/>
                    <a:lstStyle/>
                    <a:p>
                      <a:pPr algn="ctr"/>
                      <a:r>
                        <a:rPr lang="en-US" sz="1800">
                          <a:solidFill>
                            <a:schemeClr val="bg1"/>
                          </a:solidFill>
                        </a:rPr>
                        <a:t>Placebo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800">
                          <a:solidFill>
                            <a:schemeClr val="bg1"/>
                          </a:solidFill>
                        </a:rPr>
                        <a:t>Hydroxychloroquine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800">
                          <a:solidFill>
                            <a:schemeClr val="bg1"/>
                          </a:solidFill>
                        </a:rPr>
                        <a:t>OR (95% CI)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800" i="1">
                          <a:solidFill>
                            <a:schemeClr val="bg1"/>
                          </a:solidFill>
                        </a:rPr>
                        <a:t>P </a:t>
                      </a:r>
                      <a:r>
                        <a:rPr lang="en-US" sz="1800" i="0">
                          <a:solidFill>
                            <a:schemeClr val="bg1"/>
                          </a:solidFill>
                        </a:rPr>
                        <a:t>Value</a:t>
                      </a:r>
                      <a:endParaRPr lang="en-US" sz="1800" i="1">
                        <a:solidFill>
                          <a:schemeClr val="bg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6470">
                <a:tc>
                  <a:txBody>
                    <a:bodyPr/>
                    <a:lstStyle/>
                    <a:p>
                      <a:pPr algn="ctr"/>
                      <a:r>
                        <a:rPr lang="en-US" sz="1800">
                          <a:solidFill>
                            <a:schemeClr val="bg1"/>
                          </a:solidFill>
                        </a:rPr>
                        <a:t>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800">
                          <a:solidFill>
                            <a:schemeClr val="bg1"/>
                          </a:solidFill>
                        </a:rPr>
                        <a:t>17.6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800">
                          <a:solidFill>
                            <a:schemeClr val="bg1"/>
                          </a:solidFill>
                        </a:rPr>
                        <a:t>1.02 (0.36-2.87)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800">
                          <a:solidFill>
                            <a:schemeClr val="bg1"/>
                          </a:solidFill>
                        </a:rPr>
                        <a:t>.96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91748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41FBA-20AD-FE81-0EFB-2C2253EB176D}"/>
              </a:ext>
            </a:extLst>
          </p:cNvPr>
          <p:cNvSpPr>
            <a:spLocks noGrp="1"/>
          </p:cNvSpPr>
          <p:nvPr>
            <p:ph type="title"/>
          </p:nvPr>
        </p:nvSpPr>
        <p:spPr/>
        <p:txBody>
          <a:bodyPr/>
          <a:lstStyle/>
          <a:p>
            <a:r>
              <a:rPr lang="en-US"/>
              <a:t>Disease-Modifying Drug Candidates in Later-Stage Development</a:t>
            </a:r>
          </a:p>
        </p:txBody>
      </p:sp>
      <p:graphicFrame>
        <p:nvGraphicFramePr>
          <p:cNvPr id="4" name="Group 32">
            <a:extLst>
              <a:ext uri="{FF2B5EF4-FFF2-40B4-BE49-F238E27FC236}">
                <a16:creationId xmlns:a16="http://schemas.microsoft.com/office/drawing/2014/main" id="{08B93489-2DF8-D727-2AA7-8464C1452DF4}"/>
              </a:ext>
            </a:extLst>
          </p:cNvPr>
          <p:cNvGraphicFramePr>
            <a:graphicFrameLocks noGrp="1"/>
          </p:cNvGraphicFramePr>
          <p:nvPr>
            <p:extLst>
              <p:ext uri="{D42A27DB-BD31-4B8C-83A1-F6EECF244321}">
                <p14:modId xmlns:p14="http://schemas.microsoft.com/office/powerpoint/2010/main" val="3324118522"/>
              </p:ext>
            </p:extLst>
          </p:nvPr>
        </p:nvGraphicFramePr>
        <p:xfrm>
          <a:off x="717550" y="1539064"/>
          <a:ext cx="10772406" cy="4633136"/>
        </p:xfrm>
        <a:graphic>
          <a:graphicData uri="http://schemas.openxmlformats.org/drawingml/2006/table">
            <a:tbl>
              <a:tblPr/>
              <a:tblGrid>
                <a:gridCol w="2090553">
                  <a:extLst>
                    <a:ext uri="{9D8B030D-6E8A-4147-A177-3AD203B41FA5}">
                      <a16:colId xmlns:a16="http://schemas.microsoft.com/office/drawing/2014/main" val="996501505"/>
                    </a:ext>
                  </a:extLst>
                </a:gridCol>
                <a:gridCol w="1714500">
                  <a:extLst>
                    <a:ext uri="{9D8B030D-6E8A-4147-A177-3AD203B41FA5}">
                      <a16:colId xmlns:a16="http://schemas.microsoft.com/office/drawing/2014/main" val="20000"/>
                    </a:ext>
                  </a:extLst>
                </a:gridCol>
                <a:gridCol w="3125240">
                  <a:extLst>
                    <a:ext uri="{9D8B030D-6E8A-4147-A177-3AD203B41FA5}">
                      <a16:colId xmlns:a16="http://schemas.microsoft.com/office/drawing/2014/main" val="20001"/>
                    </a:ext>
                  </a:extLst>
                </a:gridCol>
                <a:gridCol w="3842113">
                  <a:extLst>
                    <a:ext uri="{9D8B030D-6E8A-4147-A177-3AD203B41FA5}">
                      <a16:colId xmlns:a16="http://schemas.microsoft.com/office/drawing/2014/main" val="20002"/>
                    </a:ext>
                  </a:extLst>
                </a:gridCol>
              </a:tblGrid>
              <a:tr h="165065">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Class/Type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Agent Name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Phase II 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rPr>
                        <a:t>Phase III 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165065">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Fc receptor targeted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Efgartigimod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NCT05817669: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506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Fc receptor targeted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Nipocalimab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NCT04968912: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533580746"/>
                  </a:ext>
                </a:extLst>
              </a:tr>
              <a:tr h="28060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CD40/L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err="1">
                          <a:ln>
                            <a:noFill/>
                          </a:ln>
                          <a:solidFill>
                            <a:schemeClr val="bg2">
                              <a:lumMod val="10000"/>
                            </a:schemeClr>
                          </a:solidFill>
                          <a:effectLst/>
                          <a:latin typeface="Calibri" panose="020F0502020204030204" pitchFamily="34" charset="0"/>
                        </a:rPr>
                        <a:t>Dazodalibep</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NCT04129164: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NCT06104124: Recruiting</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NCT06245408: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80605">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CD40/L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err="1">
                          <a:ln>
                            <a:noFill/>
                          </a:ln>
                          <a:solidFill>
                            <a:schemeClr val="bg2">
                              <a:lumMod val="10000"/>
                            </a:schemeClr>
                          </a:solidFill>
                          <a:effectLst/>
                          <a:latin typeface="Calibri" panose="020F0502020204030204" pitchFamily="34" charset="0"/>
                        </a:rPr>
                        <a:t>Iscalimab</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NCT04541589: Completed</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NCT04541589: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28060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BTK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err="1">
                          <a:ln>
                            <a:noFill/>
                          </a:ln>
                          <a:solidFill>
                            <a:schemeClr val="bg2">
                              <a:lumMod val="10000"/>
                            </a:schemeClr>
                          </a:solidFill>
                          <a:effectLst/>
                          <a:latin typeface="Calibri" panose="020F0502020204030204" pitchFamily="34" charset="0"/>
                        </a:rPr>
                        <a:t>Remibrutinib</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NCT04035668: Terminated following favorable efficacy and safety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918651096"/>
                  </a:ext>
                </a:extLst>
              </a:tr>
              <a:tr h="16506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BAFF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Telitacicept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NCT04078386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NCT05673993: Recruiting in China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282271991"/>
                  </a:ext>
                </a:extLst>
              </a:tr>
              <a:tr h="28060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BAFF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Ianalumab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NCT02962895: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NCT05350072: NEPTUNUS-1: Extension active</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NCT05349214: NEPTUNUS-2: 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538332003"/>
                  </a:ext>
                </a:extLst>
              </a:tr>
              <a:tr h="3961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BAFF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Belimumab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NCT02631538: Completed</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NCT01160666: Completed</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NCT01008982: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NCT06410833: Phase IV in adolescents,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252766210"/>
                  </a:ext>
                </a:extLst>
              </a:tr>
              <a:tr h="16506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JAK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Deucravacitinib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NCT05946941: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367725434"/>
                  </a:ext>
                </a:extLst>
              </a:tr>
              <a:tr h="165065">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JAK inhibitor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Baricitinib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NCT04916756: Completed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82057473"/>
                  </a:ext>
                </a:extLst>
              </a:tr>
            </a:tbl>
          </a:graphicData>
        </a:graphic>
      </p:graphicFrame>
      <p:sp>
        <p:nvSpPr>
          <p:cNvPr id="3" name="Text Box 11">
            <a:extLst>
              <a:ext uri="{FF2B5EF4-FFF2-40B4-BE49-F238E27FC236}">
                <a16:creationId xmlns:a16="http://schemas.microsoft.com/office/drawing/2014/main" id="{09DC31C2-E122-6916-03BB-4B5755951EF1}"/>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Clinicaltrials.go</a:t>
            </a:r>
            <a:r>
              <a:rPr lang="en-US" altLang="en-US" sz="1200" b="0">
                <a:solidFill>
                  <a:srgbClr val="455560"/>
                </a:solidFill>
                <a:latin typeface="Calibri" panose="020F0502020204030204" pitchFamily="34" charset="0"/>
              </a:rPr>
              <a:t>v.</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26369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8380-7D8C-F246-B9B5-D1882D169F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1A18A1-D41C-A9AE-3F04-5254448C5867}"/>
              </a:ext>
            </a:extLst>
          </p:cNvPr>
          <p:cNvSpPr>
            <a:spLocks noGrp="1"/>
          </p:cNvSpPr>
          <p:nvPr>
            <p:ph type="title"/>
          </p:nvPr>
        </p:nvSpPr>
        <p:spPr>
          <a:xfrm>
            <a:off x="609759" y="238127"/>
            <a:ext cx="10872444" cy="1103313"/>
          </a:xfrm>
        </p:spPr>
        <p:txBody>
          <a:bodyPr/>
          <a:lstStyle/>
          <a:p>
            <a:r>
              <a:rPr lang="en-US"/>
              <a:t>Dazodalibep in Primary Sjögren’s Syndrome</a:t>
            </a:r>
          </a:p>
        </p:txBody>
      </p:sp>
      <p:sp>
        <p:nvSpPr>
          <p:cNvPr id="3" name="Content Placeholder 2">
            <a:extLst>
              <a:ext uri="{FF2B5EF4-FFF2-40B4-BE49-F238E27FC236}">
                <a16:creationId xmlns:a16="http://schemas.microsoft.com/office/drawing/2014/main" id="{3E77261B-9A1C-7EDA-5772-6C487AE53EF6}"/>
              </a:ext>
            </a:extLst>
          </p:cNvPr>
          <p:cNvSpPr>
            <a:spLocks noGrp="1"/>
          </p:cNvSpPr>
          <p:nvPr>
            <p:ph idx="1"/>
          </p:nvPr>
        </p:nvSpPr>
        <p:spPr>
          <a:xfrm>
            <a:off x="604675" y="1513047"/>
            <a:ext cx="10877529" cy="4650686"/>
          </a:xfrm>
        </p:spPr>
        <p:txBody>
          <a:bodyPr/>
          <a:lstStyle/>
          <a:p>
            <a:r>
              <a:rPr lang="en-US" sz="2400"/>
              <a:t>Double-blind, placebo-controlled, randomized phase II trial</a:t>
            </a:r>
          </a:p>
          <a:p>
            <a:endParaRPr lang="en-US" sz="2400"/>
          </a:p>
          <a:p>
            <a:endParaRPr lang="en-US" sz="2400"/>
          </a:p>
          <a:p>
            <a:endParaRPr lang="en-US" sz="2400"/>
          </a:p>
          <a:p>
            <a:endParaRPr lang="en-US" sz="2400"/>
          </a:p>
          <a:p>
            <a:pPr marL="0" indent="0">
              <a:buNone/>
            </a:pPr>
            <a:br>
              <a:rPr lang="en-US" sz="2400"/>
            </a:br>
            <a:br>
              <a:rPr lang="en-US" sz="2400"/>
            </a:br>
            <a:br>
              <a:rPr lang="en-US" sz="2400"/>
            </a:br>
            <a:endParaRPr lang="en-US" sz="2400"/>
          </a:p>
          <a:p>
            <a:r>
              <a:rPr lang="en-US" sz="2400" b="1"/>
              <a:t>Primary endpoint: </a:t>
            </a:r>
            <a:r>
              <a:rPr lang="en-US" sz="2400"/>
              <a:t>ESSDAI (population 1) and ESSPRI score (population 2) change from baseline to day 169 </a:t>
            </a:r>
          </a:p>
          <a:p>
            <a:endParaRPr lang="en-US" sz="2400"/>
          </a:p>
          <a:p>
            <a:endParaRPr lang="en-US" sz="2400"/>
          </a:p>
          <a:p>
            <a:endParaRPr lang="en-US" sz="2400"/>
          </a:p>
        </p:txBody>
      </p:sp>
      <p:sp>
        <p:nvSpPr>
          <p:cNvPr id="6" name="Text Box 11">
            <a:extLst>
              <a:ext uri="{FF2B5EF4-FFF2-40B4-BE49-F238E27FC236}">
                <a16:creationId xmlns:a16="http://schemas.microsoft.com/office/drawing/2014/main" id="{5640B8C0-368D-169E-E6F7-F2678BEB0F7C}"/>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NCT04078386. Xu. Rheumatology (Oxford). 2024;63:698.</a:t>
            </a:r>
          </a:p>
        </p:txBody>
      </p:sp>
      <p:sp>
        <p:nvSpPr>
          <p:cNvPr id="4" name="TextBox 3">
            <a:extLst>
              <a:ext uri="{FF2B5EF4-FFF2-40B4-BE49-F238E27FC236}">
                <a16:creationId xmlns:a16="http://schemas.microsoft.com/office/drawing/2014/main" id="{ACA1D83B-DDFF-C745-C106-A0D5A4E7BC5F}"/>
              </a:ext>
            </a:extLst>
          </p:cNvPr>
          <p:cNvSpPr txBox="1"/>
          <p:nvPr/>
        </p:nvSpPr>
        <p:spPr bwMode="auto">
          <a:xfrm>
            <a:off x="1187261" y="2805474"/>
            <a:ext cx="186698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Patients with primary Sjögren’s syndrome per ACR/EULAR criteria;</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aged 18-75 yr</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(N = 432)</a:t>
            </a:r>
          </a:p>
        </p:txBody>
      </p:sp>
      <p:sp>
        <p:nvSpPr>
          <p:cNvPr id="14" name="Rectangle 13">
            <a:extLst>
              <a:ext uri="{FF2B5EF4-FFF2-40B4-BE49-F238E27FC236}">
                <a16:creationId xmlns:a16="http://schemas.microsoft.com/office/drawing/2014/main" id="{77E7BFD9-CC9C-387E-AB33-4597E7AC4A42}"/>
              </a:ext>
            </a:extLst>
          </p:cNvPr>
          <p:cNvSpPr/>
          <p:nvPr/>
        </p:nvSpPr>
        <p:spPr bwMode="auto">
          <a:xfrm>
            <a:off x="5772200" y="1937653"/>
            <a:ext cx="2806403" cy="754650"/>
          </a:xfrm>
          <a:prstGeom prst="rect">
            <a:avLst/>
          </a:prstGeom>
          <a:solidFill>
            <a:schemeClr val="accent1"/>
          </a:solidFill>
          <a:ln w="0">
            <a:solidFill>
              <a:schemeClr val="bg1"/>
            </a:solid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Dazodalibep</a:t>
            </a:r>
            <a:r>
              <a:rPr lang="en-US" sz="1600" b="0">
                <a:latin typeface="Calibri" panose="020F0502020204030204" pitchFamily="34" charset="0"/>
              </a:rPr>
              <a:t> 1500 mg IV Q2W x 3 doses; Q4W wk x 4 doses </a:t>
            </a:r>
            <a:br>
              <a:rPr lang="en-US" sz="1600" b="0">
                <a:latin typeface="Calibri" panose="020F0502020204030204" pitchFamily="34" charset="0"/>
              </a:rPr>
            </a:br>
            <a:r>
              <a:rPr lang="en-US" sz="1600" b="0">
                <a:latin typeface="Calibri" panose="020F0502020204030204" pitchFamily="34" charset="0"/>
              </a:rPr>
              <a:t>(n = 36)</a:t>
            </a:r>
          </a:p>
        </p:txBody>
      </p:sp>
      <p:sp>
        <p:nvSpPr>
          <p:cNvPr id="24" name="Rectangle 23">
            <a:extLst>
              <a:ext uri="{FF2B5EF4-FFF2-40B4-BE49-F238E27FC236}">
                <a16:creationId xmlns:a16="http://schemas.microsoft.com/office/drawing/2014/main" id="{113A886C-73BA-6AC0-556F-1847C87327DA}"/>
              </a:ext>
            </a:extLst>
          </p:cNvPr>
          <p:cNvSpPr/>
          <p:nvPr/>
        </p:nvSpPr>
        <p:spPr bwMode="auto">
          <a:xfrm>
            <a:off x="5772116" y="2868884"/>
            <a:ext cx="2806402" cy="754650"/>
          </a:xfrm>
          <a:prstGeom prst="rect">
            <a:avLst/>
          </a:prstGeom>
          <a:solidFill>
            <a:schemeClr val="accent2"/>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Placebo </a:t>
            </a:r>
            <a:r>
              <a:rPr lang="en-US" sz="1600" b="0">
                <a:latin typeface="Calibri" panose="020F0502020204030204" pitchFamily="34" charset="0"/>
              </a:rPr>
              <a:t>Q2W for 6 wk; </a:t>
            </a:r>
            <a:br>
              <a:rPr lang="en-US" sz="1600" b="0">
                <a:latin typeface="Calibri" panose="020F0502020204030204" pitchFamily="34" charset="0"/>
              </a:rPr>
            </a:br>
            <a:r>
              <a:rPr lang="en-US" sz="1600" b="0">
                <a:latin typeface="Calibri" panose="020F0502020204030204" pitchFamily="34" charset="0"/>
              </a:rPr>
              <a:t>Q4W wk x 4 doses </a:t>
            </a:r>
            <a:br>
              <a:rPr lang="en-US" sz="1600" b="0">
                <a:latin typeface="Calibri" panose="020F0502020204030204" pitchFamily="34" charset="0"/>
              </a:rPr>
            </a:br>
            <a:r>
              <a:rPr lang="en-US" sz="1600" b="0">
                <a:latin typeface="Calibri" panose="020F0502020204030204" pitchFamily="34" charset="0"/>
              </a:rPr>
              <a:t>(n = 38)</a:t>
            </a:r>
          </a:p>
        </p:txBody>
      </p:sp>
      <p:sp>
        <p:nvSpPr>
          <p:cNvPr id="33" name="TextBox 32">
            <a:extLst>
              <a:ext uri="{FF2B5EF4-FFF2-40B4-BE49-F238E27FC236}">
                <a16:creationId xmlns:a16="http://schemas.microsoft.com/office/drawing/2014/main" id="{20A4DD01-1490-9897-4488-4AE14B5FD4E5}"/>
              </a:ext>
            </a:extLst>
          </p:cNvPr>
          <p:cNvSpPr txBox="1"/>
          <p:nvPr/>
        </p:nvSpPr>
        <p:spPr bwMode="auto">
          <a:xfrm>
            <a:off x="8812818" y="3586028"/>
            <a:ext cx="28175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a:solidFill>
                  <a:schemeClr val="bg1"/>
                </a:solidFill>
                <a:latin typeface="Calibri" panose="020F0502020204030204" pitchFamily="34" charset="0"/>
              </a:rPr>
              <a:t>Follow up at Day 169</a:t>
            </a:r>
          </a:p>
        </p:txBody>
      </p:sp>
      <p:sp>
        <p:nvSpPr>
          <p:cNvPr id="13" name="TextBox 12">
            <a:extLst>
              <a:ext uri="{FF2B5EF4-FFF2-40B4-BE49-F238E27FC236}">
                <a16:creationId xmlns:a16="http://schemas.microsoft.com/office/drawing/2014/main" id="{E60B3870-0660-F406-EE12-251F2668E912}"/>
              </a:ext>
            </a:extLst>
          </p:cNvPr>
          <p:cNvSpPr txBox="1"/>
          <p:nvPr/>
        </p:nvSpPr>
        <p:spPr bwMode="auto">
          <a:xfrm>
            <a:off x="3284008" y="2157152"/>
            <a:ext cx="19939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Population 1: moderate-to-severe disease (ESSDAI total score ≥5)</a:t>
            </a:r>
          </a:p>
        </p:txBody>
      </p:sp>
      <p:sp>
        <p:nvSpPr>
          <p:cNvPr id="15" name="TextBox 14">
            <a:extLst>
              <a:ext uri="{FF2B5EF4-FFF2-40B4-BE49-F238E27FC236}">
                <a16:creationId xmlns:a16="http://schemas.microsoft.com/office/drawing/2014/main" id="{3981F0F1-9DCD-94C4-50A4-65E4C54D558D}"/>
              </a:ext>
            </a:extLst>
          </p:cNvPr>
          <p:cNvSpPr txBox="1"/>
          <p:nvPr/>
        </p:nvSpPr>
        <p:spPr bwMode="auto">
          <a:xfrm>
            <a:off x="3304862" y="3371882"/>
            <a:ext cx="196761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Population 2:  unacceptable symptom burden (ESSPRI total score ≥5), residual stimulated salivary flow ≥0.1 ml/min and ESSDAI total score &lt;5</a:t>
            </a:r>
          </a:p>
        </p:txBody>
      </p:sp>
      <p:cxnSp>
        <p:nvCxnSpPr>
          <p:cNvPr id="16" name="Straight Arrow Connector 15">
            <a:extLst>
              <a:ext uri="{FF2B5EF4-FFF2-40B4-BE49-F238E27FC236}">
                <a16:creationId xmlns:a16="http://schemas.microsoft.com/office/drawing/2014/main" id="{FC279727-D305-E28A-D495-E47BCCB3A222}"/>
              </a:ext>
            </a:extLst>
          </p:cNvPr>
          <p:cNvCxnSpPr>
            <a:cxnSpLocks/>
          </p:cNvCxnSpPr>
          <p:nvPr/>
        </p:nvCxnSpPr>
        <p:spPr bwMode="auto">
          <a:xfrm flipV="1">
            <a:off x="2966498" y="3003285"/>
            <a:ext cx="375282" cy="231917"/>
          </a:xfrm>
          <a:prstGeom prst="straightConnector1">
            <a:avLst/>
          </a:prstGeom>
          <a:noFill/>
          <a:ln w="28575" cap="flat" cmpd="sng" algn="ctr">
            <a:solidFill>
              <a:schemeClr val="bg1"/>
            </a:solidFill>
            <a:prstDash val="solid"/>
            <a:round/>
            <a:headEnd type="none" w="med" len="med"/>
            <a:tailEnd type="triangle"/>
          </a:ln>
          <a:effectLst/>
        </p:spPr>
      </p:cxnSp>
      <p:sp>
        <p:nvSpPr>
          <p:cNvPr id="21" name="Rectangle 20">
            <a:extLst>
              <a:ext uri="{FF2B5EF4-FFF2-40B4-BE49-F238E27FC236}">
                <a16:creationId xmlns:a16="http://schemas.microsoft.com/office/drawing/2014/main" id="{016AC5FC-59F9-2CD4-D0B2-BFE265AF159F}"/>
              </a:ext>
            </a:extLst>
          </p:cNvPr>
          <p:cNvSpPr/>
          <p:nvPr/>
        </p:nvSpPr>
        <p:spPr bwMode="auto">
          <a:xfrm>
            <a:off x="5793067" y="3975314"/>
            <a:ext cx="2806403" cy="754650"/>
          </a:xfrm>
          <a:prstGeom prst="rect">
            <a:avLst/>
          </a:prstGeom>
          <a:solidFill>
            <a:schemeClr val="accent1"/>
          </a:solidFill>
          <a:ln w="0">
            <a:solidFill>
              <a:schemeClr val="bg1"/>
            </a:solid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Dazodalibep</a:t>
            </a:r>
            <a:r>
              <a:rPr lang="en-US" sz="1600" b="0">
                <a:latin typeface="Calibri" panose="020F0502020204030204" pitchFamily="34" charset="0"/>
              </a:rPr>
              <a:t> 1500 mg IV Q2W x 3 doses; Q4W wk x 4 doses</a:t>
            </a:r>
            <a:br>
              <a:rPr lang="en-US" sz="1600" b="0">
                <a:latin typeface="Calibri" panose="020F0502020204030204" pitchFamily="34" charset="0"/>
              </a:rPr>
            </a:br>
            <a:r>
              <a:rPr lang="en-US" sz="1600" b="0">
                <a:latin typeface="Calibri" panose="020F0502020204030204" pitchFamily="34" charset="0"/>
              </a:rPr>
              <a:t>(n = 54)</a:t>
            </a:r>
          </a:p>
        </p:txBody>
      </p:sp>
      <p:sp>
        <p:nvSpPr>
          <p:cNvPr id="22" name="Rectangle 21">
            <a:extLst>
              <a:ext uri="{FF2B5EF4-FFF2-40B4-BE49-F238E27FC236}">
                <a16:creationId xmlns:a16="http://schemas.microsoft.com/office/drawing/2014/main" id="{5BBB6989-2B55-B239-5C18-DF2E750BB21A}"/>
              </a:ext>
            </a:extLst>
          </p:cNvPr>
          <p:cNvSpPr/>
          <p:nvPr/>
        </p:nvSpPr>
        <p:spPr bwMode="auto">
          <a:xfrm>
            <a:off x="5792983" y="4906545"/>
            <a:ext cx="2806402" cy="754650"/>
          </a:xfrm>
          <a:prstGeom prst="rect">
            <a:avLst/>
          </a:prstGeom>
          <a:solidFill>
            <a:schemeClr val="accent2"/>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Placebo </a:t>
            </a:r>
            <a:r>
              <a:rPr lang="en-US" sz="1600" b="0">
                <a:latin typeface="Calibri" panose="020F0502020204030204" pitchFamily="34" charset="0"/>
              </a:rPr>
              <a:t>Q2W for 6 wk; </a:t>
            </a:r>
            <a:br>
              <a:rPr lang="en-US" sz="1600" b="0">
                <a:latin typeface="Calibri" panose="020F0502020204030204" pitchFamily="34" charset="0"/>
              </a:rPr>
            </a:br>
            <a:r>
              <a:rPr lang="en-US" sz="1600" b="0">
                <a:latin typeface="Calibri" panose="020F0502020204030204" pitchFamily="34" charset="0"/>
              </a:rPr>
              <a:t>Q4W wk x 4 doses </a:t>
            </a:r>
            <a:br>
              <a:rPr lang="en-US" sz="1600" b="0">
                <a:latin typeface="Calibri" panose="020F0502020204030204" pitchFamily="34" charset="0"/>
              </a:rPr>
            </a:br>
            <a:r>
              <a:rPr lang="en-US" sz="1600" b="0">
                <a:latin typeface="Calibri" panose="020F0502020204030204" pitchFamily="34" charset="0"/>
              </a:rPr>
              <a:t>(n = 55)</a:t>
            </a:r>
          </a:p>
        </p:txBody>
      </p:sp>
      <p:cxnSp>
        <p:nvCxnSpPr>
          <p:cNvPr id="40" name="Straight Arrow Connector 39">
            <a:extLst>
              <a:ext uri="{FF2B5EF4-FFF2-40B4-BE49-F238E27FC236}">
                <a16:creationId xmlns:a16="http://schemas.microsoft.com/office/drawing/2014/main" id="{01A5F845-BA4A-D95E-FD85-14B8A848F014}"/>
              </a:ext>
            </a:extLst>
          </p:cNvPr>
          <p:cNvCxnSpPr>
            <a:cxnSpLocks/>
          </p:cNvCxnSpPr>
          <p:nvPr/>
        </p:nvCxnSpPr>
        <p:spPr bwMode="auto">
          <a:xfrm>
            <a:off x="2961556" y="4087761"/>
            <a:ext cx="375282" cy="231917"/>
          </a:xfrm>
          <a:prstGeom prst="straightConnector1">
            <a:avLst/>
          </a:prstGeom>
          <a:noFill/>
          <a:ln w="28575" cap="flat" cmpd="sng" algn="ctr">
            <a:solidFill>
              <a:schemeClr val="bg1"/>
            </a:solidFill>
            <a:prstDash val="solid"/>
            <a:round/>
            <a:headEnd type="none" w="med" len="med"/>
            <a:tailEnd type="triangle"/>
          </a:ln>
          <a:effectLst/>
        </p:spPr>
      </p:cxnSp>
      <p:cxnSp>
        <p:nvCxnSpPr>
          <p:cNvPr id="41" name="Straight Arrow Connector 40">
            <a:extLst>
              <a:ext uri="{FF2B5EF4-FFF2-40B4-BE49-F238E27FC236}">
                <a16:creationId xmlns:a16="http://schemas.microsoft.com/office/drawing/2014/main" id="{AB6A255F-EE8A-DCFC-00D8-9E79AA951B73}"/>
              </a:ext>
            </a:extLst>
          </p:cNvPr>
          <p:cNvCxnSpPr>
            <a:cxnSpLocks/>
          </p:cNvCxnSpPr>
          <p:nvPr/>
        </p:nvCxnSpPr>
        <p:spPr bwMode="auto">
          <a:xfrm>
            <a:off x="5290949" y="2985200"/>
            <a:ext cx="375282" cy="231917"/>
          </a:xfrm>
          <a:prstGeom prst="straightConnector1">
            <a:avLst/>
          </a:prstGeom>
          <a:noFill/>
          <a:ln w="28575" cap="flat" cmpd="sng" algn="ctr">
            <a:solidFill>
              <a:schemeClr val="bg1"/>
            </a:solidFill>
            <a:prstDash val="solid"/>
            <a:round/>
            <a:headEnd type="none" w="med" len="med"/>
            <a:tailEnd type="triangle"/>
          </a:ln>
          <a:effectLst/>
        </p:spPr>
      </p:cxnSp>
      <p:cxnSp>
        <p:nvCxnSpPr>
          <p:cNvPr id="42" name="Straight Arrow Connector 41">
            <a:extLst>
              <a:ext uri="{FF2B5EF4-FFF2-40B4-BE49-F238E27FC236}">
                <a16:creationId xmlns:a16="http://schemas.microsoft.com/office/drawing/2014/main" id="{74B75ECD-DE1F-37F5-F553-F740AA700D5F}"/>
              </a:ext>
            </a:extLst>
          </p:cNvPr>
          <p:cNvCxnSpPr>
            <a:cxnSpLocks/>
          </p:cNvCxnSpPr>
          <p:nvPr/>
        </p:nvCxnSpPr>
        <p:spPr bwMode="auto">
          <a:xfrm flipV="1">
            <a:off x="5286602" y="2293112"/>
            <a:ext cx="375282" cy="231917"/>
          </a:xfrm>
          <a:prstGeom prst="straightConnector1">
            <a:avLst/>
          </a:prstGeom>
          <a:noFill/>
          <a:ln w="28575" cap="flat" cmpd="sng" algn="ctr">
            <a:solidFill>
              <a:schemeClr val="bg1"/>
            </a:solidFill>
            <a:prstDash val="solid"/>
            <a:round/>
            <a:headEnd type="none" w="med" len="med"/>
            <a:tailEnd type="triangle"/>
          </a:ln>
          <a:effectLst/>
        </p:spPr>
      </p:cxnSp>
      <p:cxnSp>
        <p:nvCxnSpPr>
          <p:cNvPr id="43" name="Straight Arrow Connector 42">
            <a:extLst>
              <a:ext uri="{FF2B5EF4-FFF2-40B4-BE49-F238E27FC236}">
                <a16:creationId xmlns:a16="http://schemas.microsoft.com/office/drawing/2014/main" id="{97BA6A57-23C7-F57E-78E4-D853D3C052E5}"/>
              </a:ext>
            </a:extLst>
          </p:cNvPr>
          <p:cNvCxnSpPr>
            <a:cxnSpLocks/>
          </p:cNvCxnSpPr>
          <p:nvPr/>
        </p:nvCxnSpPr>
        <p:spPr bwMode="auto">
          <a:xfrm>
            <a:off x="5358436" y="4976284"/>
            <a:ext cx="375282" cy="231917"/>
          </a:xfrm>
          <a:prstGeom prst="straightConnector1">
            <a:avLst/>
          </a:prstGeom>
          <a:noFill/>
          <a:ln w="28575" cap="flat" cmpd="sng" algn="ctr">
            <a:solidFill>
              <a:schemeClr val="bg1"/>
            </a:solidFill>
            <a:prstDash val="solid"/>
            <a:round/>
            <a:headEnd type="none" w="med" len="med"/>
            <a:tailEnd type="triangle"/>
          </a:ln>
          <a:effectLst/>
        </p:spPr>
      </p:cxnSp>
      <p:cxnSp>
        <p:nvCxnSpPr>
          <p:cNvPr id="44" name="Straight Arrow Connector 43">
            <a:extLst>
              <a:ext uri="{FF2B5EF4-FFF2-40B4-BE49-F238E27FC236}">
                <a16:creationId xmlns:a16="http://schemas.microsoft.com/office/drawing/2014/main" id="{749D1225-B2CB-34BD-0F2B-C6DF9F3A411D}"/>
              </a:ext>
            </a:extLst>
          </p:cNvPr>
          <p:cNvCxnSpPr>
            <a:cxnSpLocks/>
          </p:cNvCxnSpPr>
          <p:nvPr/>
        </p:nvCxnSpPr>
        <p:spPr bwMode="auto">
          <a:xfrm flipV="1">
            <a:off x="5354089" y="4284196"/>
            <a:ext cx="375282" cy="231917"/>
          </a:xfrm>
          <a:prstGeom prst="straightConnector1">
            <a:avLst/>
          </a:prstGeom>
          <a:noFill/>
          <a:ln w="28575" cap="flat" cmpd="sng" algn="ctr">
            <a:solidFill>
              <a:schemeClr val="bg1"/>
            </a:solidFill>
            <a:prstDash val="solid"/>
            <a:round/>
            <a:headEnd type="none" w="med" len="med"/>
            <a:tailEnd type="triangle"/>
          </a:ln>
          <a:effectLst/>
        </p:spPr>
      </p:cxnSp>
      <p:cxnSp>
        <p:nvCxnSpPr>
          <p:cNvPr id="48" name="Straight Connector 47">
            <a:extLst>
              <a:ext uri="{FF2B5EF4-FFF2-40B4-BE49-F238E27FC236}">
                <a16:creationId xmlns:a16="http://schemas.microsoft.com/office/drawing/2014/main" id="{74337B1D-432F-16ED-73AF-4DF78C529188}"/>
              </a:ext>
            </a:extLst>
          </p:cNvPr>
          <p:cNvCxnSpPr/>
          <p:nvPr/>
        </p:nvCxnSpPr>
        <p:spPr bwMode="auto">
          <a:xfrm>
            <a:off x="8675971" y="2293112"/>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CF97725E-77C5-587B-C584-93975C2DF368}"/>
              </a:ext>
            </a:extLst>
          </p:cNvPr>
          <p:cNvCxnSpPr/>
          <p:nvPr/>
        </p:nvCxnSpPr>
        <p:spPr bwMode="auto">
          <a:xfrm>
            <a:off x="8675970" y="3215264"/>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E8E1779D-EB1A-5B84-4990-D44A97512A7C}"/>
              </a:ext>
            </a:extLst>
          </p:cNvPr>
          <p:cNvCxnSpPr/>
          <p:nvPr/>
        </p:nvCxnSpPr>
        <p:spPr bwMode="auto">
          <a:xfrm>
            <a:off x="8678583" y="4347998"/>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F050DB58-657B-7749-B88A-97A7C1181C31}"/>
              </a:ext>
            </a:extLst>
          </p:cNvPr>
          <p:cNvCxnSpPr/>
          <p:nvPr/>
        </p:nvCxnSpPr>
        <p:spPr bwMode="auto">
          <a:xfrm>
            <a:off x="8678582" y="5257553"/>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FCB64880-5290-3BC4-D75E-99A48BA66D56}"/>
              </a:ext>
            </a:extLst>
          </p:cNvPr>
          <p:cNvCxnSpPr>
            <a:cxnSpLocks/>
          </p:cNvCxnSpPr>
          <p:nvPr/>
        </p:nvCxnSpPr>
        <p:spPr bwMode="auto">
          <a:xfrm>
            <a:off x="8919466" y="2285161"/>
            <a:ext cx="0" cy="2978595"/>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Arrow Connector 58">
            <a:extLst>
              <a:ext uri="{FF2B5EF4-FFF2-40B4-BE49-F238E27FC236}">
                <a16:creationId xmlns:a16="http://schemas.microsoft.com/office/drawing/2014/main" id="{68B6CEF9-436F-E994-4318-AA0FAD0AED70}"/>
              </a:ext>
            </a:extLst>
          </p:cNvPr>
          <p:cNvCxnSpPr/>
          <p:nvPr/>
        </p:nvCxnSpPr>
        <p:spPr bwMode="auto">
          <a:xfrm>
            <a:off x="8927417" y="3774458"/>
            <a:ext cx="347347"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34464761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66894-C46C-E600-0EBD-4BD4EEE82218}"/>
              </a:ext>
            </a:extLst>
          </p:cNvPr>
          <p:cNvSpPr>
            <a:spLocks noGrp="1"/>
          </p:cNvSpPr>
          <p:nvPr>
            <p:ph type="title"/>
          </p:nvPr>
        </p:nvSpPr>
        <p:spPr/>
        <p:txBody>
          <a:bodyPr/>
          <a:lstStyle/>
          <a:p>
            <a:r>
              <a:rPr lang="en-US"/>
              <a:t>Dazodalibep: Primary Outcome</a:t>
            </a:r>
          </a:p>
        </p:txBody>
      </p:sp>
      <p:sp>
        <p:nvSpPr>
          <p:cNvPr id="4" name="Text Box 11">
            <a:extLst>
              <a:ext uri="{FF2B5EF4-FFF2-40B4-BE49-F238E27FC236}">
                <a16:creationId xmlns:a16="http://schemas.microsoft.com/office/drawing/2014/main" id="{8176E152-47AF-D69D-1CA2-610CB4350C28}"/>
              </a:ext>
            </a:extLst>
          </p:cNvPr>
          <p:cNvSpPr txBox="1">
            <a:spLocks noChangeArrowheads="1"/>
          </p:cNvSpPr>
          <p:nvPr/>
        </p:nvSpPr>
        <p:spPr bwMode="auto">
          <a:xfrm>
            <a:off x="445161"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St Clair. Nat Med. 2024;30:1583.</a:t>
            </a:r>
          </a:p>
        </p:txBody>
      </p:sp>
      <p:sp>
        <p:nvSpPr>
          <p:cNvPr id="3" name="Content Placeholder 2">
            <a:extLst>
              <a:ext uri="{FF2B5EF4-FFF2-40B4-BE49-F238E27FC236}">
                <a16:creationId xmlns:a16="http://schemas.microsoft.com/office/drawing/2014/main" id="{5D220BF8-43D4-493F-FC4A-E30DE70F37D8}"/>
              </a:ext>
            </a:extLst>
          </p:cNvPr>
          <p:cNvSpPr>
            <a:spLocks noGrp="1"/>
          </p:cNvSpPr>
          <p:nvPr>
            <p:ph idx="1"/>
          </p:nvPr>
        </p:nvSpPr>
        <p:spPr>
          <a:xfrm>
            <a:off x="604675" y="5986732"/>
            <a:ext cx="10877529" cy="400220"/>
          </a:xfrm>
        </p:spPr>
        <p:txBody>
          <a:bodyPr/>
          <a:lstStyle/>
          <a:p>
            <a:r>
              <a:rPr lang="en-US" sz="2200"/>
              <a:t>Phase III trials recruiting</a:t>
            </a:r>
          </a:p>
        </p:txBody>
      </p:sp>
      <p:graphicFrame>
        <p:nvGraphicFramePr>
          <p:cNvPr id="5" name="Table 4">
            <a:extLst>
              <a:ext uri="{FF2B5EF4-FFF2-40B4-BE49-F238E27FC236}">
                <a16:creationId xmlns:a16="http://schemas.microsoft.com/office/drawing/2014/main" id="{3051266E-C68A-E547-7B20-9AD4905F5D3D}"/>
              </a:ext>
            </a:extLst>
          </p:cNvPr>
          <p:cNvGraphicFramePr>
            <a:graphicFrameLocks noGrp="1"/>
          </p:cNvGraphicFramePr>
          <p:nvPr/>
        </p:nvGraphicFramePr>
        <p:xfrm>
          <a:off x="798423" y="1536700"/>
          <a:ext cx="5145177" cy="1773936"/>
        </p:xfrm>
        <a:graphic>
          <a:graphicData uri="http://schemas.openxmlformats.org/drawingml/2006/table">
            <a:tbl>
              <a:tblPr firstRow="1" bandRow="1">
                <a:tableStyleId>{21E4AEA4-8DFA-4A89-87EB-49C32662AFE0}</a:tableStyleId>
              </a:tblPr>
              <a:tblGrid>
                <a:gridCol w="1715059">
                  <a:extLst>
                    <a:ext uri="{9D8B030D-6E8A-4147-A177-3AD203B41FA5}">
                      <a16:colId xmlns:a16="http://schemas.microsoft.com/office/drawing/2014/main" val="2747740969"/>
                    </a:ext>
                  </a:extLst>
                </a:gridCol>
                <a:gridCol w="1715059">
                  <a:extLst>
                    <a:ext uri="{9D8B030D-6E8A-4147-A177-3AD203B41FA5}">
                      <a16:colId xmlns:a16="http://schemas.microsoft.com/office/drawing/2014/main" val="589469990"/>
                    </a:ext>
                  </a:extLst>
                </a:gridCol>
                <a:gridCol w="1715059">
                  <a:extLst>
                    <a:ext uri="{9D8B030D-6E8A-4147-A177-3AD203B41FA5}">
                      <a16:colId xmlns:a16="http://schemas.microsoft.com/office/drawing/2014/main" val="755770525"/>
                    </a:ext>
                  </a:extLst>
                </a:gridCol>
              </a:tblGrid>
              <a:tr h="357542">
                <a:tc>
                  <a:txBody>
                    <a:bodyPr/>
                    <a:lstStyle/>
                    <a:p>
                      <a:pPr>
                        <a:lnSpc>
                          <a:spcPct val="90000"/>
                        </a:lnSpc>
                      </a:pPr>
                      <a:endParaRPr lang="en-US" sz="1200" b="1">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gridSpan="2">
                  <a:txBody>
                    <a:bodyPr/>
                    <a:lstStyle/>
                    <a:p>
                      <a:pPr algn="ctr">
                        <a:lnSpc>
                          <a:spcPct val="90000"/>
                        </a:lnSpc>
                      </a:pPr>
                      <a:r>
                        <a:rPr lang="en-US" sz="1200" b="1">
                          <a:solidFill>
                            <a:schemeClr val="tx1"/>
                          </a:solidFill>
                        </a:rPr>
                        <a:t>Population 1</a:t>
                      </a:r>
                      <a:br>
                        <a:rPr lang="en-US" sz="1200" b="1">
                          <a:solidFill>
                            <a:schemeClr val="tx1"/>
                          </a:solidFill>
                        </a:rPr>
                      </a:br>
                      <a:r>
                        <a:rPr lang="en-US" sz="1200" b="0">
                          <a:solidFill>
                            <a:schemeClr val="tx1"/>
                          </a:solidFill>
                        </a:rPr>
                        <a:t>Participants with moderate to severe </a:t>
                      </a:r>
                      <a:br>
                        <a:rPr lang="en-US" sz="1200" b="0">
                          <a:solidFill>
                            <a:schemeClr val="tx1"/>
                          </a:solidFill>
                        </a:rPr>
                      </a:br>
                      <a:r>
                        <a:rPr lang="en-US" sz="1200" b="0">
                          <a:solidFill>
                            <a:schemeClr val="tx1"/>
                          </a:solidFill>
                        </a:rPr>
                        <a:t>systemic disease activity</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en-US" sz="1200" b="1">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129389689"/>
                  </a:ext>
                </a:extLst>
              </a:tr>
              <a:tr h="153232">
                <a:tc>
                  <a:txBody>
                    <a:bodyPr/>
                    <a:lstStyle/>
                    <a:p>
                      <a:pPr>
                        <a:lnSpc>
                          <a:spcPct val="90000"/>
                        </a:lnSpc>
                      </a:pPr>
                      <a:endParaRPr lang="en-US" sz="1200" b="1">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200" b="1">
                          <a:solidFill>
                            <a:schemeClr val="tx1"/>
                          </a:solidFill>
                        </a:rPr>
                        <a:t>Pbo (n = 38)</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200" b="1">
                          <a:solidFill>
                            <a:schemeClr val="tx1"/>
                          </a:solidFill>
                        </a:rPr>
                        <a:t>DAZ 1500 mg (n = 36)</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37912191"/>
                  </a:ext>
                </a:extLst>
              </a:tr>
              <a:tr h="153232">
                <a:tc gridSpan="3">
                  <a:txBody>
                    <a:bodyPr/>
                    <a:lstStyle/>
                    <a:p>
                      <a:pPr>
                        <a:lnSpc>
                          <a:spcPct val="90000"/>
                        </a:lnSpc>
                      </a:pPr>
                      <a:r>
                        <a:rPr lang="en-US" sz="1200">
                          <a:solidFill>
                            <a:schemeClr val="bg1"/>
                          </a:solidFill>
                        </a:rPr>
                        <a:t>Primary endpoint at Day 169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68595440"/>
                  </a:ext>
                </a:extLst>
              </a:tr>
              <a:tr h="153232">
                <a:tc>
                  <a:txBody>
                    <a:bodyPr/>
                    <a:lstStyle/>
                    <a:p>
                      <a:pPr>
                        <a:lnSpc>
                          <a:spcPct val="90000"/>
                        </a:lnSpc>
                      </a:pPr>
                      <a:r>
                        <a:rPr lang="en-US" sz="1200">
                          <a:solidFill>
                            <a:schemeClr val="bg1"/>
                          </a:solidFill>
                        </a:rPr>
                        <a:t>ESSDAI, LS mean (SE)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a:solidFill>
                            <a:schemeClr val="bg1"/>
                          </a:solidFill>
                        </a:rPr>
                        <a:t>-4.1 (0.6)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a:solidFill>
                            <a:schemeClr val="bg1"/>
                          </a:solidFill>
                        </a:rPr>
                        <a:t>-6.3 (0.6)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41384422"/>
                  </a:ext>
                </a:extLst>
              </a:tr>
              <a:tr h="153232">
                <a:tc gridSpan="2">
                  <a:txBody>
                    <a:bodyPr/>
                    <a:lstStyle/>
                    <a:p>
                      <a:pPr>
                        <a:lnSpc>
                          <a:spcPct val="90000"/>
                        </a:lnSpc>
                      </a:pPr>
                      <a:r>
                        <a:rPr lang="en-US" sz="1200">
                          <a:solidFill>
                            <a:schemeClr val="bg1"/>
                          </a:solidFill>
                        </a:rPr>
                        <a:t>LS mean difference (90% CI); </a:t>
                      </a:r>
                      <a:r>
                        <a:rPr lang="en-US" sz="1200" i="1">
                          <a:solidFill>
                            <a:schemeClr val="bg1"/>
                          </a:solidFill>
                        </a:rPr>
                        <a:t>P</a:t>
                      </a:r>
                      <a:r>
                        <a:rPr lang="en-US" sz="1200">
                          <a:solidFill>
                            <a:schemeClr val="bg1"/>
                          </a:solidFill>
                        </a:rPr>
                        <a:t> value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200">
                          <a:solidFill>
                            <a:schemeClr val="bg1"/>
                          </a:solidFill>
                        </a:rPr>
                        <a:t>-2.2 (-3.6 to -0.7); 0.0167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40968370"/>
                  </a:ext>
                </a:extLst>
              </a:tr>
            </a:tbl>
          </a:graphicData>
        </a:graphic>
      </p:graphicFrame>
      <p:graphicFrame>
        <p:nvGraphicFramePr>
          <p:cNvPr id="7" name="Table 6">
            <a:extLst>
              <a:ext uri="{FF2B5EF4-FFF2-40B4-BE49-F238E27FC236}">
                <a16:creationId xmlns:a16="http://schemas.microsoft.com/office/drawing/2014/main" id="{34697D60-C293-854E-5E06-5D8307BA36B1}"/>
              </a:ext>
            </a:extLst>
          </p:cNvPr>
          <p:cNvGraphicFramePr>
            <a:graphicFrameLocks noGrp="1"/>
          </p:cNvGraphicFramePr>
          <p:nvPr/>
        </p:nvGraphicFramePr>
        <p:xfrm>
          <a:off x="6334036" y="1536700"/>
          <a:ext cx="5145177" cy="1773936"/>
        </p:xfrm>
        <a:graphic>
          <a:graphicData uri="http://schemas.openxmlformats.org/drawingml/2006/table">
            <a:tbl>
              <a:tblPr firstRow="1" bandRow="1">
                <a:tableStyleId>{21E4AEA4-8DFA-4A89-87EB-49C32662AFE0}</a:tableStyleId>
              </a:tblPr>
              <a:tblGrid>
                <a:gridCol w="1715059">
                  <a:extLst>
                    <a:ext uri="{9D8B030D-6E8A-4147-A177-3AD203B41FA5}">
                      <a16:colId xmlns:a16="http://schemas.microsoft.com/office/drawing/2014/main" val="2747740969"/>
                    </a:ext>
                  </a:extLst>
                </a:gridCol>
                <a:gridCol w="1586611">
                  <a:extLst>
                    <a:ext uri="{9D8B030D-6E8A-4147-A177-3AD203B41FA5}">
                      <a16:colId xmlns:a16="http://schemas.microsoft.com/office/drawing/2014/main" val="589469990"/>
                    </a:ext>
                  </a:extLst>
                </a:gridCol>
                <a:gridCol w="1843507">
                  <a:extLst>
                    <a:ext uri="{9D8B030D-6E8A-4147-A177-3AD203B41FA5}">
                      <a16:colId xmlns:a16="http://schemas.microsoft.com/office/drawing/2014/main" val="897520585"/>
                    </a:ext>
                  </a:extLst>
                </a:gridCol>
              </a:tblGrid>
              <a:tr h="333100">
                <a:tc>
                  <a:txBody>
                    <a:bodyPr/>
                    <a:lstStyle/>
                    <a:p>
                      <a:pPr>
                        <a:lnSpc>
                          <a:spcPct val="90000"/>
                        </a:lnSpc>
                      </a:pPr>
                      <a:endParaRPr lang="en-US" sz="1200" b="1">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gridSpan="2">
                  <a:txBody>
                    <a:bodyPr/>
                    <a:lstStyle/>
                    <a:p>
                      <a:pPr algn="ctr">
                        <a:lnSpc>
                          <a:spcPct val="90000"/>
                        </a:lnSpc>
                      </a:pPr>
                      <a:r>
                        <a:rPr lang="en-US" sz="1200" b="1">
                          <a:solidFill>
                            <a:schemeClr val="tx1"/>
                          </a:solidFill>
                        </a:rPr>
                        <a:t>Population 2</a:t>
                      </a:r>
                      <a:br>
                        <a:rPr lang="en-US" sz="1200" b="1">
                          <a:solidFill>
                            <a:schemeClr val="tx1"/>
                          </a:solidFill>
                        </a:rPr>
                      </a:br>
                      <a:r>
                        <a:rPr lang="en-US" sz="1200" b="0">
                          <a:solidFill>
                            <a:schemeClr val="tx1"/>
                          </a:solidFill>
                        </a:rPr>
                        <a:t>Participants with unacceptable symptom burden and limited systemic organ involvement</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en-US"/>
                    </a:p>
                  </a:txBody>
                  <a:tcPr/>
                </a:tc>
                <a:extLst>
                  <a:ext uri="{0D108BD9-81ED-4DB2-BD59-A6C34878D82A}">
                    <a16:rowId xmlns:a16="http://schemas.microsoft.com/office/drawing/2014/main" val="1129389689"/>
                  </a:ext>
                </a:extLst>
              </a:tr>
              <a:tr h="153232">
                <a:tc>
                  <a:txBody>
                    <a:bodyPr/>
                    <a:lstStyle/>
                    <a:p>
                      <a:pPr>
                        <a:lnSpc>
                          <a:spcPct val="90000"/>
                        </a:lnSpc>
                      </a:pPr>
                      <a:endParaRPr lang="en-US" sz="1200" b="1">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200" b="1">
                          <a:solidFill>
                            <a:schemeClr val="tx1"/>
                          </a:solidFill>
                        </a:rPr>
                        <a:t>Pbo (n = 55)</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200" b="1">
                          <a:solidFill>
                            <a:schemeClr val="tx1"/>
                          </a:solidFill>
                        </a:rPr>
                        <a:t>DAZ 1500 mg (n = 54)</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37912191"/>
                  </a:ext>
                </a:extLst>
              </a:tr>
              <a:tr h="153232">
                <a:tc gridSpan="3">
                  <a:txBody>
                    <a:bodyPr/>
                    <a:lstStyle/>
                    <a:p>
                      <a:pPr>
                        <a:lnSpc>
                          <a:spcPct val="90000"/>
                        </a:lnSpc>
                      </a:pPr>
                      <a:r>
                        <a:rPr lang="en-US" sz="1200">
                          <a:solidFill>
                            <a:schemeClr val="bg1"/>
                          </a:solidFill>
                        </a:rPr>
                        <a:t>Primary endpoint at Day 169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extLst>
                  <a:ext uri="{0D108BD9-81ED-4DB2-BD59-A6C34878D82A}">
                    <a16:rowId xmlns:a16="http://schemas.microsoft.com/office/drawing/2014/main" val="1368595440"/>
                  </a:ext>
                </a:extLst>
              </a:tr>
              <a:tr h="153232">
                <a:tc>
                  <a:txBody>
                    <a:bodyPr/>
                    <a:lstStyle/>
                    <a:p>
                      <a:pPr>
                        <a:lnSpc>
                          <a:spcPct val="90000"/>
                        </a:lnSpc>
                      </a:pPr>
                      <a:r>
                        <a:rPr lang="en-US" sz="1200">
                          <a:solidFill>
                            <a:schemeClr val="bg1"/>
                          </a:solidFill>
                        </a:rPr>
                        <a:t>ESSDAI, LS mean (SE)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a:solidFill>
                            <a:schemeClr val="bg1"/>
                          </a:solidFill>
                        </a:rPr>
                        <a:t>-0.53 (0.23)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a:solidFill>
                            <a:schemeClr val="bg1"/>
                          </a:solidFill>
                        </a:rPr>
                        <a:t>-1.80 (0.23)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41384422"/>
                  </a:ext>
                </a:extLst>
              </a:tr>
              <a:tr h="153232">
                <a:tc gridSpan="2">
                  <a:txBody>
                    <a:bodyPr/>
                    <a:lstStyle/>
                    <a:p>
                      <a:pPr>
                        <a:lnSpc>
                          <a:spcPct val="90000"/>
                        </a:lnSpc>
                      </a:pPr>
                      <a:r>
                        <a:rPr lang="en-US" sz="1200">
                          <a:solidFill>
                            <a:schemeClr val="bg1"/>
                          </a:solidFill>
                        </a:rPr>
                        <a:t>LS mean difference (90% CI); </a:t>
                      </a:r>
                      <a:r>
                        <a:rPr lang="en-US" sz="1200" i="1">
                          <a:solidFill>
                            <a:schemeClr val="bg1"/>
                          </a:solidFill>
                        </a:rPr>
                        <a:t>P</a:t>
                      </a:r>
                      <a:r>
                        <a:rPr lang="en-US" sz="1200">
                          <a:solidFill>
                            <a:schemeClr val="bg1"/>
                          </a:solidFill>
                        </a:rPr>
                        <a:t> value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200">
                          <a:solidFill>
                            <a:schemeClr val="bg1"/>
                          </a:solidFill>
                        </a:rPr>
                        <a:t>-1.27 (-1.82 to -0.73); 0.0002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40968370"/>
                  </a:ext>
                </a:extLst>
              </a:tr>
            </a:tbl>
          </a:graphicData>
        </a:graphic>
      </p:graphicFrame>
      <p:sp>
        <p:nvSpPr>
          <p:cNvPr id="9" name="TextBox 8">
            <a:extLst>
              <a:ext uri="{FF2B5EF4-FFF2-40B4-BE49-F238E27FC236}">
                <a16:creationId xmlns:a16="http://schemas.microsoft.com/office/drawing/2014/main" id="{A7E992EE-083B-CFBC-3EAD-0AA9461C8B8F}"/>
              </a:ext>
            </a:extLst>
          </p:cNvPr>
          <p:cNvSpPr txBox="1"/>
          <p:nvPr/>
        </p:nvSpPr>
        <p:spPr bwMode="auto">
          <a:xfrm>
            <a:off x="2166257" y="3074821"/>
            <a:ext cx="2862943"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Population 1</a:t>
            </a:r>
            <a:br>
              <a:rPr lang="en-US" sz="1600">
                <a:solidFill>
                  <a:schemeClr val="bg1"/>
                </a:solidFill>
                <a:latin typeface="Calibri" panose="020F0502020204030204" pitchFamily="34" charset="0"/>
              </a:rPr>
            </a:br>
            <a:r>
              <a:rPr lang="en-US" sz="1600">
                <a:solidFill>
                  <a:schemeClr val="bg1"/>
                </a:solidFill>
                <a:latin typeface="Calibri" panose="020F0502020204030204" pitchFamily="34" charset="0"/>
              </a:rPr>
              <a:t>(Baseline ESSDAI ≥5)</a:t>
            </a:r>
          </a:p>
        </p:txBody>
      </p:sp>
      <p:sp>
        <p:nvSpPr>
          <p:cNvPr id="10" name="TextBox 9">
            <a:extLst>
              <a:ext uri="{FF2B5EF4-FFF2-40B4-BE49-F238E27FC236}">
                <a16:creationId xmlns:a16="http://schemas.microsoft.com/office/drawing/2014/main" id="{79830CCE-E08C-DCC2-3FA6-2721E2F94773}"/>
              </a:ext>
            </a:extLst>
          </p:cNvPr>
          <p:cNvSpPr txBox="1"/>
          <p:nvPr/>
        </p:nvSpPr>
        <p:spPr bwMode="auto">
          <a:xfrm>
            <a:off x="2349500" y="5735775"/>
            <a:ext cx="246062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Day</a:t>
            </a:r>
          </a:p>
        </p:txBody>
      </p:sp>
      <p:cxnSp>
        <p:nvCxnSpPr>
          <p:cNvPr id="13" name="Straight Connector 12">
            <a:extLst>
              <a:ext uri="{FF2B5EF4-FFF2-40B4-BE49-F238E27FC236}">
                <a16:creationId xmlns:a16="http://schemas.microsoft.com/office/drawing/2014/main" id="{BDD556C3-3078-33B8-ACBB-14C420350105}"/>
              </a:ext>
            </a:extLst>
          </p:cNvPr>
          <p:cNvCxnSpPr>
            <a:cxnSpLocks/>
          </p:cNvCxnSpPr>
          <p:nvPr/>
        </p:nvCxnSpPr>
        <p:spPr bwMode="auto">
          <a:xfrm>
            <a:off x="2352675" y="5435600"/>
            <a:ext cx="248285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7C2A28C-BA24-93E1-AEFC-FCF5E27F66F9}"/>
              </a:ext>
            </a:extLst>
          </p:cNvPr>
          <p:cNvCxnSpPr>
            <a:cxnSpLocks/>
          </p:cNvCxnSpPr>
          <p:nvPr/>
        </p:nvCxnSpPr>
        <p:spPr bwMode="auto">
          <a:xfrm flipV="1">
            <a:off x="2354262" y="3644900"/>
            <a:ext cx="0" cy="179070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E09C9B0-944B-BE0B-25F2-F30F06C3307A}"/>
              </a:ext>
            </a:extLst>
          </p:cNvPr>
          <p:cNvCxnSpPr>
            <a:cxnSpLocks/>
          </p:cNvCxnSpPr>
          <p:nvPr/>
        </p:nvCxnSpPr>
        <p:spPr bwMode="auto">
          <a:xfrm flipH="1">
            <a:off x="2301875" y="36544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6B9AA1C-05F9-2B5E-1795-FA1402E6CF32}"/>
              </a:ext>
            </a:extLst>
          </p:cNvPr>
          <p:cNvCxnSpPr>
            <a:cxnSpLocks/>
          </p:cNvCxnSpPr>
          <p:nvPr/>
        </p:nvCxnSpPr>
        <p:spPr bwMode="auto">
          <a:xfrm flipH="1">
            <a:off x="2301875" y="40997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0861A6B-D977-43C1-5F23-DE57D34FB086}"/>
              </a:ext>
            </a:extLst>
          </p:cNvPr>
          <p:cNvCxnSpPr>
            <a:cxnSpLocks/>
          </p:cNvCxnSpPr>
          <p:nvPr/>
        </p:nvCxnSpPr>
        <p:spPr bwMode="auto">
          <a:xfrm flipH="1">
            <a:off x="2301875" y="454501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29377A6-5742-C730-F1C7-199C86BE1A80}"/>
              </a:ext>
            </a:extLst>
          </p:cNvPr>
          <p:cNvCxnSpPr>
            <a:cxnSpLocks/>
          </p:cNvCxnSpPr>
          <p:nvPr/>
        </p:nvCxnSpPr>
        <p:spPr bwMode="auto">
          <a:xfrm flipH="1">
            <a:off x="2301875" y="49903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4324118C-1237-D854-E92D-16D52461FEBF}"/>
              </a:ext>
            </a:extLst>
          </p:cNvPr>
          <p:cNvCxnSpPr>
            <a:cxnSpLocks/>
          </p:cNvCxnSpPr>
          <p:nvPr/>
        </p:nvCxnSpPr>
        <p:spPr bwMode="auto">
          <a:xfrm flipH="1">
            <a:off x="2301875" y="5435600"/>
            <a:ext cx="64008" cy="0"/>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CA642E9B-3DD7-8CB0-B972-290AF5C4E753}"/>
              </a:ext>
            </a:extLst>
          </p:cNvPr>
          <p:cNvSpPr txBox="1"/>
          <p:nvPr/>
        </p:nvSpPr>
        <p:spPr bwMode="auto">
          <a:xfrm rot="19095408">
            <a:off x="3356679"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113</a:t>
            </a:r>
          </a:p>
        </p:txBody>
      </p:sp>
      <p:cxnSp>
        <p:nvCxnSpPr>
          <p:cNvPr id="25" name="Straight Connector 24">
            <a:extLst>
              <a:ext uri="{FF2B5EF4-FFF2-40B4-BE49-F238E27FC236}">
                <a16:creationId xmlns:a16="http://schemas.microsoft.com/office/drawing/2014/main" id="{B790FF59-75BC-5E38-7EC6-3ACEC19EE5D9}"/>
              </a:ext>
            </a:extLst>
          </p:cNvPr>
          <p:cNvCxnSpPr>
            <a:cxnSpLocks/>
          </p:cNvCxnSpPr>
          <p:nvPr/>
        </p:nvCxnSpPr>
        <p:spPr bwMode="auto">
          <a:xfrm>
            <a:off x="2354262"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CFBDE8D0-B696-241B-865A-231400501DE1}"/>
              </a:ext>
            </a:extLst>
          </p:cNvPr>
          <p:cNvCxnSpPr>
            <a:cxnSpLocks/>
          </p:cNvCxnSpPr>
          <p:nvPr/>
        </p:nvCxnSpPr>
        <p:spPr bwMode="auto">
          <a:xfrm>
            <a:off x="2766483"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5CEC5E4-C3F0-425B-A04B-A519D3A46BBF}"/>
              </a:ext>
            </a:extLst>
          </p:cNvPr>
          <p:cNvCxnSpPr>
            <a:cxnSpLocks/>
          </p:cNvCxnSpPr>
          <p:nvPr/>
        </p:nvCxnSpPr>
        <p:spPr bwMode="auto">
          <a:xfrm>
            <a:off x="3178704"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5E1F054-5573-D196-FA25-8C5CA59BE07A}"/>
              </a:ext>
            </a:extLst>
          </p:cNvPr>
          <p:cNvCxnSpPr>
            <a:cxnSpLocks/>
          </p:cNvCxnSpPr>
          <p:nvPr/>
        </p:nvCxnSpPr>
        <p:spPr bwMode="auto">
          <a:xfrm>
            <a:off x="3590925"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794101E-3EE9-25AC-32D5-98D433DE8624}"/>
              </a:ext>
            </a:extLst>
          </p:cNvPr>
          <p:cNvCxnSpPr>
            <a:cxnSpLocks/>
          </p:cNvCxnSpPr>
          <p:nvPr/>
        </p:nvCxnSpPr>
        <p:spPr bwMode="auto">
          <a:xfrm>
            <a:off x="4003146"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83F2B130-5179-36DE-75EB-9E42FA6E2385}"/>
              </a:ext>
            </a:extLst>
          </p:cNvPr>
          <p:cNvCxnSpPr>
            <a:cxnSpLocks/>
          </p:cNvCxnSpPr>
          <p:nvPr/>
        </p:nvCxnSpPr>
        <p:spPr bwMode="auto">
          <a:xfrm>
            <a:off x="4415367" y="54260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5D28143B-2CA3-7781-B56D-DA5081696369}"/>
              </a:ext>
            </a:extLst>
          </p:cNvPr>
          <p:cNvCxnSpPr>
            <a:cxnSpLocks/>
          </p:cNvCxnSpPr>
          <p:nvPr/>
        </p:nvCxnSpPr>
        <p:spPr bwMode="auto">
          <a:xfrm>
            <a:off x="4827587" y="5426075"/>
            <a:ext cx="0" cy="64008"/>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C74F852E-5D23-94C8-8A4C-72B54EC3D843}"/>
              </a:ext>
            </a:extLst>
          </p:cNvPr>
          <p:cNvSpPr txBox="1"/>
          <p:nvPr/>
        </p:nvSpPr>
        <p:spPr bwMode="auto">
          <a:xfrm rot="19095408">
            <a:off x="1687264" y="5611600"/>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Baseline</a:t>
            </a:r>
          </a:p>
        </p:txBody>
      </p:sp>
      <p:sp>
        <p:nvSpPr>
          <p:cNvPr id="33" name="TextBox 32">
            <a:extLst>
              <a:ext uri="{FF2B5EF4-FFF2-40B4-BE49-F238E27FC236}">
                <a16:creationId xmlns:a16="http://schemas.microsoft.com/office/drawing/2014/main" id="{E9D15EF9-E00C-EDAB-3677-5A204FA02D9F}"/>
              </a:ext>
            </a:extLst>
          </p:cNvPr>
          <p:cNvSpPr txBox="1"/>
          <p:nvPr/>
        </p:nvSpPr>
        <p:spPr bwMode="auto">
          <a:xfrm rot="19095408">
            <a:off x="2122239"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29</a:t>
            </a:r>
          </a:p>
        </p:txBody>
      </p:sp>
      <p:sp>
        <p:nvSpPr>
          <p:cNvPr id="34" name="TextBox 33">
            <a:extLst>
              <a:ext uri="{FF2B5EF4-FFF2-40B4-BE49-F238E27FC236}">
                <a16:creationId xmlns:a16="http://schemas.microsoft.com/office/drawing/2014/main" id="{954C2811-0A1E-3760-966F-6614DF69B131}"/>
              </a:ext>
            </a:extLst>
          </p:cNvPr>
          <p:cNvSpPr txBox="1"/>
          <p:nvPr/>
        </p:nvSpPr>
        <p:spPr bwMode="auto">
          <a:xfrm rot="19095408">
            <a:off x="2533719"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57</a:t>
            </a:r>
          </a:p>
        </p:txBody>
      </p:sp>
      <p:sp>
        <p:nvSpPr>
          <p:cNvPr id="35" name="TextBox 34">
            <a:extLst>
              <a:ext uri="{FF2B5EF4-FFF2-40B4-BE49-F238E27FC236}">
                <a16:creationId xmlns:a16="http://schemas.microsoft.com/office/drawing/2014/main" id="{1553F09E-FB0A-F640-A2AD-0B952C13214B}"/>
              </a:ext>
            </a:extLst>
          </p:cNvPr>
          <p:cNvSpPr txBox="1"/>
          <p:nvPr/>
        </p:nvSpPr>
        <p:spPr bwMode="auto">
          <a:xfrm rot="19095408">
            <a:off x="2945199"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85</a:t>
            </a:r>
          </a:p>
        </p:txBody>
      </p:sp>
      <p:sp>
        <p:nvSpPr>
          <p:cNvPr id="37" name="TextBox 36">
            <a:extLst>
              <a:ext uri="{FF2B5EF4-FFF2-40B4-BE49-F238E27FC236}">
                <a16:creationId xmlns:a16="http://schemas.microsoft.com/office/drawing/2014/main" id="{F7A2F040-6AB1-D62B-4EDA-5679A364864F}"/>
              </a:ext>
            </a:extLst>
          </p:cNvPr>
          <p:cNvSpPr txBox="1"/>
          <p:nvPr/>
        </p:nvSpPr>
        <p:spPr bwMode="auto">
          <a:xfrm rot="19095408">
            <a:off x="3768159"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141</a:t>
            </a:r>
          </a:p>
        </p:txBody>
      </p:sp>
      <p:sp>
        <p:nvSpPr>
          <p:cNvPr id="38" name="TextBox 37">
            <a:extLst>
              <a:ext uri="{FF2B5EF4-FFF2-40B4-BE49-F238E27FC236}">
                <a16:creationId xmlns:a16="http://schemas.microsoft.com/office/drawing/2014/main" id="{39140680-A5F0-50DC-4692-5DC6237F645E}"/>
              </a:ext>
            </a:extLst>
          </p:cNvPr>
          <p:cNvSpPr txBox="1"/>
          <p:nvPr/>
        </p:nvSpPr>
        <p:spPr bwMode="auto">
          <a:xfrm rot="19095408">
            <a:off x="4179638" y="5636123"/>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169</a:t>
            </a:r>
          </a:p>
        </p:txBody>
      </p:sp>
      <p:sp>
        <p:nvSpPr>
          <p:cNvPr id="39" name="TextBox 38">
            <a:extLst>
              <a:ext uri="{FF2B5EF4-FFF2-40B4-BE49-F238E27FC236}">
                <a16:creationId xmlns:a16="http://schemas.microsoft.com/office/drawing/2014/main" id="{C46EC2A9-B7B9-60CB-C943-FDDE978908DE}"/>
              </a:ext>
            </a:extLst>
          </p:cNvPr>
          <p:cNvSpPr txBox="1"/>
          <p:nvPr/>
        </p:nvSpPr>
        <p:spPr bwMode="auto">
          <a:xfrm>
            <a:off x="1917700" y="3534273"/>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B9EFB818-A46F-0F84-C6C7-C1516CCB1EB3}"/>
              </a:ext>
            </a:extLst>
          </p:cNvPr>
          <p:cNvSpPr txBox="1"/>
          <p:nvPr/>
        </p:nvSpPr>
        <p:spPr bwMode="auto">
          <a:xfrm>
            <a:off x="1917700" y="3974804"/>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-2</a:t>
            </a:r>
          </a:p>
        </p:txBody>
      </p:sp>
      <p:sp>
        <p:nvSpPr>
          <p:cNvPr id="41" name="TextBox 40">
            <a:extLst>
              <a:ext uri="{FF2B5EF4-FFF2-40B4-BE49-F238E27FC236}">
                <a16:creationId xmlns:a16="http://schemas.microsoft.com/office/drawing/2014/main" id="{AEB24A32-1986-ACFC-7FDD-E2C7CF45D6D2}"/>
              </a:ext>
            </a:extLst>
          </p:cNvPr>
          <p:cNvSpPr txBox="1"/>
          <p:nvPr/>
        </p:nvSpPr>
        <p:spPr bwMode="auto">
          <a:xfrm>
            <a:off x="1917700" y="4415335"/>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-4</a:t>
            </a:r>
          </a:p>
        </p:txBody>
      </p:sp>
      <p:sp>
        <p:nvSpPr>
          <p:cNvPr id="42" name="TextBox 41">
            <a:extLst>
              <a:ext uri="{FF2B5EF4-FFF2-40B4-BE49-F238E27FC236}">
                <a16:creationId xmlns:a16="http://schemas.microsoft.com/office/drawing/2014/main" id="{5671A202-AFB9-930D-70AE-EFA30E0699BB}"/>
              </a:ext>
            </a:extLst>
          </p:cNvPr>
          <p:cNvSpPr txBox="1"/>
          <p:nvPr/>
        </p:nvSpPr>
        <p:spPr bwMode="auto">
          <a:xfrm>
            <a:off x="1917700" y="4855866"/>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-6</a:t>
            </a:r>
          </a:p>
        </p:txBody>
      </p:sp>
      <p:sp>
        <p:nvSpPr>
          <p:cNvPr id="43" name="TextBox 42">
            <a:extLst>
              <a:ext uri="{FF2B5EF4-FFF2-40B4-BE49-F238E27FC236}">
                <a16:creationId xmlns:a16="http://schemas.microsoft.com/office/drawing/2014/main" id="{C63FE101-13D6-6C2F-160F-4788B15218D5}"/>
              </a:ext>
            </a:extLst>
          </p:cNvPr>
          <p:cNvSpPr txBox="1"/>
          <p:nvPr/>
        </p:nvSpPr>
        <p:spPr bwMode="auto">
          <a:xfrm>
            <a:off x="1917700" y="5296398"/>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-8</a:t>
            </a:r>
          </a:p>
        </p:txBody>
      </p:sp>
      <p:sp>
        <p:nvSpPr>
          <p:cNvPr id="44" name="TextBox 43">
            <a:extLst>
              <a:ext uri="{FF2B5EF4-FFF2-40B4-BE49-F238E27FC236}">
                <a16:creationId xmlns:a16="http://schemas.microsoft.com/office/drawing/2014/main" id="{9F559FAA-CFE4-5EE6-929A-31F7BD7C738E}"/>
              </a:ext>
            </a:extLst>
          </p:cNvPr>
          <p:cNvSpPr txBox="1"/>
          <p:nvPr/>
        </p:nvSpPr>
        <p:spPr bwMode="auto">
          <a:xfrm rot="16200000">
            <a:off x="599683" y="4114984"/>
            <a:ext cx="201426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Change From Baseline in ESSDAI Total Score LS Mean (SE)</a:t>
            </a:r>
          </a:p>
        </p:txBody>
      </p:sp>
      <p:grpSp>
        <p:nvGrpSpPr>
          <p:cNvPr id="51" name="Group 50">
            <a:extLst>
              <a:ext uri="{FF2B5EF4-FFF2-40B4-BE49-F238E27FC236}">
                <a16:creationId xmlns:a16="http://schemas.microsoft.com/office/drawing/2014/main" id="{2EF65134-D301-7AD2-8EB8-610202D8B287}"/>
              </a:ext>
            </a:extLst>
          </p:cNvPr>
          <p:cNvGrpSpPr/>
          <p:nvPr/>
        </p:nvGrpSpPr>
        <p:grpSpPr>
          <a:xfrm>
            <a:off x="4621333" y="3691449"/>
            <a:ext cx="1408531" cy="480131"/>
            <a:chOff x="3653334" y="3755245"/>
            <a:chExt cx="1408531" cy="480131"/>
          </a:xfrm>
        </p:grpSpPr>
        <p:cxnSp>
          <p:nvCxnSpPr>
            <p:cNvPr id="50" name="Straight Connector 49">
              <a:extLst>
                <a:ext uri="{FF2B5EF4-FFF2-40B4-BE49-F238E27FC236}">
                  <a16:creationId xmlns:a16="http://schemas.microsoft.com/office/drawing/2014/main" id="{B0130644-E221-97EB-BDA7-F73B2AE15662}"/>
                </a:ext>
              </a:extLst>
            </p:cNvPr>
            <p:cNvCxnSpPr>
              <a:cxnSpLocks/>
            </p:cNvCxnSpPr>
            <p:nvPr/>
          </p:nvCxnSpPr>
          <p:spPr bwMode="auto">
            <a:xfrm>
              <a:off x="3653725" y="4083802"/>
              <a:ext cx="222143" cy="0"/>
            </a:xfrm>
            <a:prstGeom prst="line">
              <a:avLst/>
            </a:prstGeom>
            <a:noFill/>
            <a:ln w="28575" cap="flat" cmpd="sng" algn="ctr">
              <a:solidFill>
                <a:srgbClr val="00205F"/>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1131DFA8-C6E3-BD0F-1ED8-904ED6945A38}"/>
                </a:ext>
              </a:extLst>
            </p:cNvPr>
            <p:cNvSpPr txBox="1"/>
            <p:nvPr/>
          </p:nvSpPr>
          <p:spPr bwMode="auto">
            <a:xfrm>
              <a:off x="3821406" y="3755245"/>
              <a:ext cx="124045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400" b="0">
                  <a:solidFill>
                    <a:schemeClr val="bg1"/>
                  </a:solidFill>
                  <a:latin typeface="Calibri" panose="020F0502020204030204" pitchFamily="34" charset="0"/>
                </a:rPr>
                <a:t>Pbo</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DAZ 1500 mg</a:t>
              </a:r>
            </a:p>
          </p:txBody>
        </p:sp>
        <p:sp>
          <p:nvSpPr>
            <p:cNvPr id="46" name="Rectangle 45">
              <a:extLst>
                <a:ext uri="{FF2B5EF4-FFF2-40B4-BE49-F238E27FC236}">
                  <a16:creationId xmlns:a16="http://schemas.microsoft.com/office/drawing/2014/main" id="{CA3F8083-A2D6-7E47-A180-371F23228D22}"/>
                </a:ext>
              </a:extLst>
            </p:cNvPr>
            <p:cNvSpPr/>
            <p:nvPr/>
          </p:nvSpPr>
          <p:spPr bwMode="auto">
            <a:xfrm>
              <a:off x="3720885" y="4039892"/>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7" name="Oval 46">
              <a:extLst>
                <a:ext uri="{FF2B5EF4-FFF2-40B4-BE49-F238E27FC236}">
                  <a16:creationId xmlns:a16="http://schemas.microsoft.com/office/drawing/2014/main" id="{6B8B5F43-D242-F19D-8B3A-54E8D3CEB317}"/>
                </a:ext>
              </a:extLst>
            </p:cNvPr>
            <p:cNvSpPr/>
            <p:nvPr/>
          </p:nvSpPr>
          <p:spPr bwMode="auto">
            <a:xfrm>
              <a:off x="3718301" y="3848746"/>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49" name="Straight Connector 48">
              <a:extLst>
                <a:ext uri="{FF2B5EF4-FFF2-40B4-BE49-F238E27FC236}">
                  <a16:creationId xmlns:a16="http://schemas.microsoft.com/office/drawing/2014/main" id="{A437207A-1AAD-CDAF-134E-8CF08376832D}"/>
                </a:ext>
              </a:extLst>
            </p:cNvPr>
            <p:cNvCxnSpPr>
              <a:cxnSpLocks/>
            </p:cNvCxnSpPr>
            <p:nvPr/>
          </p:nvCxnSpPr>
          <p:spPr bwMode="auto">
            <a:xfrm>
              <a:off x="3653334" y="3899624"/>
              <a:ext cx="222143" cy="0"/>
            </a:xfrm>
            <a:prstGeom prst="line">
              <a:avLst/>
            </a:prstGeom>
            <a:noFill/>
            <a:ln w="28575" cap="flat" cmpd="sng" algn="ctr">
              <a:solidFill>
                <a:srgbClr val="6C9C4B"/>
              </a:solidFill>
              <a:prstDash val="solid"/>
              <a:round/>
              <a:headEnd type="none" w="med" len="med"/>
              <a:tailEnd type="none" w="med" len="med"/>
            </a:ln>
            <a:effectLst/>
          </p:spPr>
        </p:cxnSp>
      </p:grpSp>
      <p:sp>
        <p:nvSpPr>
          <p:cNvPr id="120" name="TextBox 119">
            <a:extLst>
              <a:ext uri="{FF2B5EF4-FFF2-40B4-BE49-F238E27FC236}">
                <a16:creationId xmlns:a16="http://schemas.microsoft.com/office/drawing/2014/main" id="{2F057EA8-CAF7-82BD-9371-6F7C6EB3D560}"/>
              </a:ext>
            </a:extLst>
          </p:cNvPr>
          <p:cNvSpPr txBox="1"/>
          <p:nvPr/>
        </p:nvSpPr>
        <p:spPr bwMode="auto">
          <a:xfrm>
            <a:off x="7442358" y="3071945"/>
            <a:ext cx="332724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Population 2</a:t>
            </a:r>
            <a:br>
              <a:rPr lang="en-US" sz="1600">
                <a:solidFill>
                  <a:schemeClr val="bg1"/>
                </a:solidFill>
                <a:latin typeface="Calibri" panose="020F0502020204030204" pitchFamily="34" charset="0"/>
              </a:rPr>
            </a:br>
            <a:r>
              <a:rPr lang="en-US" sz="1600">
                <a:solidFill>
                  <a:schemeClr val="bg1"/>
                </a:solidFill>
                <a:latin typeface="Calibri" panose="020F0502020204030204" pitchFamily="34" charset="0"/>
              </a:rPr>
              <a:t>(Baseline ESSPRI ≥5 and ESSDAI &lt;5)</a:t>
            </a:r>
          </a:p>
        </p:txBody>
      </p:sp>
      <p:sp>
        <p:nvSpPr>
          <p:cNvPr id="121" name="TextBox 120">
            <a:extLst>
              <a:ext uri="{FF2B5EF4-FFF2-40B4-BE49-F238E27FC236}">
                <a16:creationId xmlns:a16="http://schemas.microsoft.com/office/drawing/2014/main" id="{A29FF2D0-586F-BB46-AEE1-D7D2F928FB4C}"/>
              </a:ext>
            </a:extLst>
          </p:cNvPr>
          <p:cNvSpPr txBox="1"/>
          <p:nvPr/>
        </p:nvSpPr>
        <p:spPr bwMode="auto">
          <a:xfrm>
            <a:off x="7816101" y="5735775"/>
            <a:ext cx="246062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Day</a:t>
            </a:r>
          </a:p>
        </p:txBody>
      </p:sp>
      <p:cxnSp>
        <p:nvCxnSpPr>
          <p:cNvPr id="122" name="Straight Connector 121">
            <a:extLst>
              <a:ext uri="{FF2B5EF4-FFF2-40B4-BE49-F238E27FC236}">
                <a16:creationId xmlns:a16="http://schemas.microsoft.com/office/drawing/2014/main" id="{AD3FFBC6-4442-D02B-F3BA-47724E439592}"/>
              </a:ext>
            </a:extLst>
          </p:cNvPr>
          <p:cNvCxnSpPr>
            <a:cxnSpLocks/>
          </p:cNvCxnSpPr>
          <p:nvPr/>
        </p:nvCxnSpPr>
        <p:spPr bwMode="auto">
          <a:xfrm>
            <a:off x="7819276" y="5432724"/>
            <a:ext cx="2482850"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64D02152-27A0-F926-683C-6FA64F1A8291}"/>
              </a:ext>
            </a:extLst>
          </p:cNvPr>
          <p:cNvCxnSpPr>
            <a:cxnSpLocks/>
          </p:cNvCxnSpPr>
          <p:nvPr/>
        </p:nvCxnSpPr>
        <p:spPr bwMode="auto">
          <a:xfrm flipV="1">
            <a:off x="7820863" y="3642024"/>
            <a:ext cx="0" cy="179070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E1A5A552-C531-3063-524F-AFB401E450EC}"/>
              </a:ext>
            </a:extLst>
          </p:cNvPr>
          <p:cNvCxnSpPr>
            <a:cxnSpLocks/>
          </p:cNvCxnSpPr>
          <p:nvPr/>
        </p:nvCxnSpPr>
        <p:spPr bwMode="auto">
          <a:xfrm flipH="1">
            <a:off x="7768476" y="36515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339BF9CC-390A-F5A2-6D35-9BB71F172ABF}"/>
              </a:ext>
            </a:extLst>
          </p:cNvPr>
          <p:cNvCxnSpPr>
            <a:cxnSpLocks/>
          </p:cNvCxnSpPr>
          <p:nvPr/>
        </p:nvCxnSpPr>
        <p:spPr bwMode="auto">
          <a:xfrm flipH="1">
            <a:off x="7768476" y="43640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8FCEC2DB-317A-A57D-5223-72923F2DCB68}"/>
              </a:ext>
            </a:extLst>
          </p:cNvPr>
          <p:cNvCxnSpPr>
            <a:cxnSpLocks/>
          </p:cNvCxnSpPr>
          <p:nvPr/>
        </p:nvCxnSpPr>
        <p:spPr bwMode="auto">
          <a:xfrm flipH="1">
            <a:off x="7768476" y="472025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AE5FCE1C-F38B-EF8E-E5F4-BC71374ED011}"/>
              </a:ext>
            </a:extLst>
          </p:cNvPr>
          <p:cNvCxnSpPr>
            <a:cxnSpLocks/>
          </p:cNvCxnSpPr>
          <p:nvPr/>
        </p:nvCxnSpPr>
        <p:spPr bwMode="auto">
          <a:xfrm flipH="1">
            <a:off x="7768476" y="50764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BC00BBE1-02DF-CF74-C784-8B945AAD6FEF}"/>
              </a:ext>
            </a:extLst>
          </p:cNvPr>
          <p:cNvCxnSpPr>
            <a:cxnSpLocks/>
          </p:cNvCxnSpPr>
          <p:nvPr/>
        </p:nvCxnSpPr>
        <p:spPr bwMode="auto">
          <a:xfrm flipH="1">
            <a:off x="7768476" y="5432724"/>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149" name="Group 148">
            <a:extLst>
              <a:ext uri="{FF2B5EF4-FFF2-40B4-BE49-F238E27FC236}">
                <a16:creationId xmlns:a16="http://schemas.microsoft.com/office/drawing/2014/main" id="{5F699BA2-6064-BBBE-E45B-976C47147649}"/>
              </a:ext>
            </a:extLst>
          </p:cNvPr>
          <p:cNvGrpSpPr/>
          <p:nvPr/>
        </p:nvGrpSpPr>
        <p:grpSpPr>
          <a:xfrm>
            <a:off x="10204504" y="3902826"/>
            <a:ext cx="84981" cy="323099"/>
            <a:chOff x="2753399" y="4473422"/>
            <a:chExt cx="84981" cy="159765"/>
          </a:xfrm>
          <a:solidFill>
            <a:srgbClr val="6C9C4B"/>
          </a:solidFill>
        </p:grpSpPr>
        <p:cxnSp>
          <p:nvCxnSpPr>
            <p:cNvPr id="150" name="Straight Connector 149">
              <a:extLst>
                <a:ext uri="{FF2B5EF4-FFF2-40B4-BE49-F238E27FC236}">
                  <a16:creationId xmlns:a16="http://schemas.microsoft.com/office/drawing/2014/main" id="{27E42F23-22C0-DFC3-5CD3-E2EF4CCD4513}"/>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014AEE56-2537-4B20-EAF8-B6B41B66B90D}"/>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C41B457F-2DDA-3B52-2F58-ACFED555A127}"/>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cxnSp>
        <p:nvCxnSpPr>
          <p:cNvPr id="162" name="Straight Connector 161">
            <a:extLst>
              <a:ext uri="{FF2B5EF4-FFF2-40B4-BE49-F238E27FC236}">
                <a16:creationId xmlns:a16="http://schemas.microsoft.com/office/drawing/2014/main" id="{6319294C-8F39-FF39-7E92-D039B2334337}"/>
              </a:ext>
            </a:extLst>
          </p:cNvPr>
          <p:cNvCxnSpPr>
            <a:cxnSpLocks/>
          </p:cNvCxnSpPr>
          <p:nvPr/>
        </p:nvCxnSpPr>
        <p:spPr bwMode="auto">
          <a:xfrm>
            <a:off x="7820863"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3E0738BB-E7B5-A763-746E-2F998809206C}"/>
              </a:ext>
            </a:extLst>
          </p:cNvPr>
          <p:cNvCxnSpPr>
            <a:cxnSpLocks/>
          </p:cNvCxnSpPr>
          <p:nvPr/>
        </p:nvCxnSpPr>
        <p:spPr bwMode="auto">
          <a:xfrm>
            <a:off x="8233084"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6D420BFD-1AB4-474D-8FED-82E959FBCC3C}"/>
              </a:ext>
            </a:extLst>
          </p:cNvPr>
          <p:cNvCxnSpPr>
            <a:cxnSpLocks/>
          </p:cNvCxnSpPr>
          <p:nvPr/>
        </p:nvCxnSpPr>
        <p:spPr bwMode="auto">
          <a:xfrm>
            <a:off x="8645305"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CC2E3167-46CF-9A58-6642-64CCA5E4FB89}"/>
              </a:ext>
            </a:extLst>
          </p:cNvPr>
          <p:cNvCxnSpPr>
            <a:cxnSpLocks/>
          </p:cNvCxnSpPr>
          <p:nvPr/>
        </p:nvCxnSpPr>
        <p:spPr bwMode="auto">
          <a:xfrm>
            <a:off x="9057526"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BA144F2E-3632-04E3-2951-1CFC51FD5AE1}"/>
              </a:ext>
            </a:extLst>
          </p:cNvPr>
          <p:cNvCxnSpPr>
            <a:cxnSpLocks/>
          </p:cNvCxnSpPr>
          <p:nvPr/>
        </p:nvCxnSpPr>
        <p:spPr bwMode="auto">
          <a:xfrm>
            <a:off x="9469747"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7D604247-0F31-1384-5359-C83AE4387183}"/>
              </a:ext>
            </a:extLst>
          </p:cNvPr>
          <p:cNvCxnSpPr>
            <a:cxnSpLocks/>
          </p:cNvCxnSpPr>
          <p:nvPr/>
        </p:nvCxnSpPr>
        <p:spPr bwMode="auto">
          <a:xfrm>
            <a:off x="9881968" y="54231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16F0235C-9DD3-5D97-F925-FC8091CCEC6B}"/>
              </a:ext>
            </a:extLst>
          </p:cNvPr>
          <p:cNvCxnSpPr>
            <a:cxnSpLocks/>
          </p:cNvCxnSpPr>
          <p:nvPr/>
        </p:nvCxnSpPr>
        <p:spPr bwMode="auto">
          <a:xfrm>
            <a:off x="10294188" y="5423199"/>
            <a:ext cx="0" cy="64008"/>
          </a:xfrm>
          <a:prstGeom prst="line">
            <a:avLst/>
          </a:prstGeom>
          <a:noFill/>
          <a:ln w="28575" cap="flat" cmpd="sng" algn="ctr">
            <a:solidFill>
              <a:schemeClr val="bg1"/>
            </a:solidFill>
            <a:prstDash val="solid"/>
            <a:round/>
            <a:headEnd type="none" w="med" len="med"/>
            <a:tailEnd type="none" w="med" len="med"/>
          </a:ln>
          <a:effectLst/>
        </p:spPr>
      </p:cxnSp>
      <p:sp>
        <p:nvSpPr>
          <p:cNvPr id="169" name="TextBox 168">
            <a:extLst>
              <a:ext uri="{FF2B5EF4-FFF2-40B4-BE49-F238E27FC236}">
                <a16:creationId xmlns:a16="http://schemas.microsoft.com/office/drawing/2014/main" id="{FDCC006F-2498-1984-2B95-9634CB74ED6C}"/>
              </a:ext>
            </a:extLst>
          </p:cNvPr>
          <p:cNvSpPr txBox="1"/>
          <p:nvPr/>
        </p:nvSpPr>
        <p:spPr bwMode="auto">
          <a:xfrm>
            <a:off x="7384301" y="3531397"/>
            <a:ext cx="409512"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70" name="TextBox 169">
            <a:extLst>
              <a:ext uri="{FF2B5EF4-FFF2-40B4-BE49-F238E27FC236}">
                <a16:creationId xmlns:a16="http://schemas.microsoft.com/office/drawing/2014/main" id="{08DF13BE-3BE8-9D6A-C419-6E2F33A82D12}"/>
              </a:ext>
            </a:extLst>
          </p:cNvPr>
          <p:cNvSpPr txBox="1"/>
          <p:nvPr/>
        </p:nvSpPr>
        <p:spPr bwMode="auto">
          <a:xfrm>
            <a:off x="7324725" y="4236247"/>
            <a:ext cx="46908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-1.0</a:t>
            </a:r>
          </a:p>
        </p:txBody>
      </p:sp>
      <p:sp>
        <p:nvSpPr>
          <p:cNvPr id="171" name="TextBox 170">
            <a:extLst>
              <a:ext uri="{FF2B5EF4-FFF2-40B4-BE49-F238E27FC236}">
                <a16:creationId xmlns:a16="http://schemas.microsoft.com/office/drawing/2014/main" id="{CFC972EB-E4C5-C32C-BF22-D17DD78C5505}"/>
              </a:ext>
            </a:extLst>
          </p:cNvPr>
          <p:cNvSpPr txBox="1"/>
          <p:nvPr/>
        </p:nvSpPr>
        <p:spPr bwMode="auto">
          <a:xfrm>
            <a:off x="7300913" y="4588672"/>
            <a:ext cx="49290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-1.5</a:t>
            </a:r>
          </a:p>
        </p:txBody>
      </p:sp>
      <p:sp>
        <p:nvSpPr>
          <p:cNvPr id="172" name="TextBox 171">
            <a:extLst>
              <a:ext uri="{FF2B5EF4-FFF2-40B4-BE49-F238E27FC236}">
                <a16:creationId xmlns:a16="http://schemas.microsoft.com/office/drawing/2014/main" id="{CEF5B70B-6D1F-0599-E308-28499439AA45}"/>
              </a:ext>
            </a:extLst>
          </p:cNvPr>
          <p:cNvSpPr txBox="1"/>
          <p:nvPr/>
        </p:nvSpPr>
        <p:spPr bwMode="auto">
          <a:xfrm>
            <a:off x="7310438" y="4941097"/>
            <a:ext cx="48337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-2.0</a:t>
            </a:r>
          </a:p>
        </p:txBody>
      </p:sp>
      <p:sp>
        <p:nvSpPr>
          <p:cNvPr id="173" name="TextBox 172">
            <a:extLst>
              <a:ext uri="{FF2B5EF4-FFF2-40B4-BE49-F238E27FC236}">
                <a16:creationId xmlns:a16="http://schemas.microsoft.com/office/drawing/2014/main" id="{3A26F74D-F85B-95E6-D4AB-76A422D7F7FE}"/>
              </a:ext>
            </a:extLst>
          </p:cNvPr>
          <p:cNvSpPr txBox="1"/>
          <p:nvPr/>
        </p:nvSpPr>
        <p:spPr bwMode="auto">
          <a:xfrm>
            <a:off x="7324725" y="5293522"/>
            <a:ext cx="46908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-2.5</a:t>
            </a:r>
          </a:p>
        </p:txBody>
      </p:sp>
      <p:sp>
        <p:nvSpPr>
          <p:cNvPr id="174" name="TextBox 173">
            <a:extLst>
              <a:ext uri="{FF2B5EF4-FFF2-40B4-BE49-F238E27FC236}">
                <a16:creationId xmlns:a16="http://schemas.microsoft.com/office/drawing/2014/main" id="{61EC5422-22E9-97CF-E04E-403F91B9A767}"/>
              </a:ext>
            </a:extLst>
          </p:cNvPr>
          <p:cNvSpPr txBox="1"/>
          <p:nvPr/>
        </p:nvSpPr>
        <p:spPr bwMode="auto">
          <a:xfrm rot="16200000">
            <a:off x="5899597" y="4112108"/>
            <a:ext cx="201426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Change From Baseline in ESSPRI Total Score LS Mean (SE)</a:t>
            </a:r>
          </a:p>
        </p:txBody>
      </p:sp>
      <p:grpSp>
        <p:nvGrpSpPr>
          <p:cNvPr id="175" name="Group 174">
            <a:extLst>
              <a:ext uri="{FF2B5EF4-FFF2-40B4-BE49-F238E27FC236}">
                <a16:creationId xmlns:a16="http://schemas.microsoft.com/office/drawing/2014/main" id="{48139821-C39D-817F-1DE0-3414196B3882}"/>
              </a:ext>
            </a:extLst>
          </p:cNvPr>
          <p:cNvGrpSpPr/>
          <p:nvPr/>
        </p:nvGrpSpPr>
        <p:grpSpPr>
          <a:xfrm>
            <a:off x="10568379" y="3688573"/>
            <a:ext cx="1413164" cy="480131"/>
            <a:chOff x="3648701" y="3755245"/>
            <a:chExt cx="1413164" cy="480131"/>
          </a:xfrm>
        </p:grpSpPr>
        <p:sp>
          <p:nvSpPr>
            <p:cNvPr id="176" name="TextBox 175">
              <a:extLst>
                <a:ext uri="{FF2B5EF4-FFF2-40B4-BE49-F238E27FC236}">
                  <a16:creationId xmlns:a16="http://schemas.microsoft.com/office/drawing/2014/main" id="{E78C78F8-4B92-D097-0C19-5C613BE85379}"/>
                </a:ext>
              </a:extLst>
            </p:cNvPr>
            <p:cNvSpPr txBox="1"/>
            <p:nvPr/>
          </p:nvSpPr>
          <p:spPr bwMode="auto">
            <a:xfrm>
              <a:off x="3821406" y="3755245"/>
              <a:ext cx="124045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400" b="0">
                  <a:solidFill>
                    <a:schemeClr val="bg1"/>
                  </a:solidFill>
                  <a:latin typeface="Calibri" panose="020F0502020204030204" pitchFamily="34" charset="0"/>
                </a:rPr>
                <a:t>Pbo</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DAZ 1500 mg</a:t>
              </a:r>
            </a:p>
          </p:txBody>
        </p:sp>
        <p:sp>
          <p:nvSpPr>
            <p:cNvPr id="177" name="Rectangle 176">
              <a:extLst>
                <a:ext uri="{FF2B5EF4-FFF2-40B4-BE49-F238E27FC236}">
                  <a16:creationId xmlns:a16="http://schemas.microsoft.com/office/drawing/2014/main" id="{6FCD71E1-BE31-B083-29EB-65DDE464711B}"/>
                </a:ext>
              </a:extLst>
            </p:cNvPr>
            <p:cNvSpPr/>
            <p:nvPr/>
          </p:nvSpPr>
          <p:spPr bwMode="auto">
            <a:xfrm>
              <a:off x="3720885" y="4039892"/>
              <a:ext cx="87823" cy="87823"/>
            </a:xfrm>
            <a:prstGeom prst="rect">
              <a:avLst/>
            </a:prstGeom>
            <a:solidFill>
              <a:srgbClr val="00205F"/>
            </a:solidFill>
            <a:ln w="0">
              <a:solidFill>
                <a:srgbClr val="00205F"/>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78" name="Oval 177">
              <a:extLst>
                <a:ext uri="{FF2B5EF4-FFF2-40B4-BE49-F238E27FC236}">
                  <a16:creationId xmlns:a16="http://schemas.microsoft.com/office/drawing/2014/main" id="{F45B8B69-0A6F-EA21-2C26-74A8E37F7C55}"/>
                </a:ext>
              </a:extLst>
            </p:cNvPr>
            <p:cNvSpPr/>
            <p:nvPr/>
          </p:nvSpPr>
          <p:spPr bwMode="auto">
            <a:xfrm>
              <a:off x="3718301" y="3848746"/>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79" name="Straight Connector 178">
              <a:extLst>
                <a:ext uri="{FF2B5EF4-FFF2-40B4-BE49-F238E27FC236}">
                  <a16:creationId xmlns:a16="http://schemas.microsoft.com/office/drawing/2014/main" id="{77A38031-569D-5C56-C9F2-FDCA3FBC3FEA}"/>
                </a:ext>
              </a:extLst>
            </p:cNvPr>
            <p:cNvCxnSpPr>
              <a:cxnSpLocks/>
            </p:cNvCxnSpPr>
            <p:nvPr/>
          </p:nvCxnSpPr>
          <p:spPr bwMode="auto">
            <a:xfrm>
              <a:off x="3648701" y="3896420"/>
              <a:ext cx="222143" cy="0"/>
            </a:xfrm>
            <a:prstGeom prst="line">
              <a:avLst/>
            </a:prstGeom>
            <a:noFill/>
            <a:ln w="28575" cap="flat" cmpd="sng" algn="ctr">
              <a:solidFill>
                <a:srgbClr val="6C9C4B"/>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3B5B9091-1F34-1061-3C2C-5A35DE16A7FD}"/>
                </a:ext>
              </a:extLst>
            </p:cNvPr>
            <p:cNvCxnSpPr>
              <a:cxnSpLocks/>
            </p:cNvCxnSpPr>
            <p:nvPr/>
          </p:nvCxnSpPr>
          <p:spPr bwMode="auto">
            <a:xfrm>
              <a:off x="3652899" y="4084107"/>
              <a:ext cx="222143" cy="0"/>
            </a:xfrm>
            <a:prstGeom prst="line">
              <a:avLst/>
            </a:prstGeom>
            <a:noFill/>
            <a:ln w="28575" cap="flat" cmpd="sng" algn="ctr">
              <a:solidFill>
                <a:srgbClr val="00205F"/>
              </a:solidFill>
              <a:prstDash val="solid"/>
              <a:round/>
              <a:headEnd type="none" w="med" len="med"/>
              <a:tailEnd type="none" w="med" len="med"/>
            </a:ln>
            <a:effectLst/>
          </p:spPr>
        </p:cxnSp>
      </p:grpSp>
      <p:grpSp>
        <p:nvGrpSpPr>
          <p:cNvPr id="202" name="Group 201">
            <a:extLst>
              <a:ext uri="{FF2B5EF4-FFF2-40B4-BE49-F238E27FC236}">
                <a16:creationId xmlns:a16="http://schemas.microsoft.com/office/drawing/2014/main" id="{9B7030E9-C874-8832-4964-7F2BD9E9E8DA}"/>
              </a:ext>
            </a:extLst>
          </p:cNvPr>
          <p:cNvGrpSpPr/>
          <p:nvPr/>
        </p:nvGrpSpPr>
        <p:grpSpPr>
          <a:xfrm>
            <a:off x="8568107" y="4520656"/>
            <a:ext cx="84981" cy="238157"/>
            <a:chOff x="2753399" y="4473422"/>
            <a:chExt cx="84981" cy="159765"/>
          </a:xfrm>
        </p:grpSpPr>
        <p:cxnSp>
          <p:nvCxnSpPr>
            <p:cNvPr id="203" name="Straight Connector 202">
              <a:extLst>
                <a:ext uri="{FF2B5EF4-FFF2-40B4-BE49-F238E27FC236}">
                  <a16:creationId xmlns:a16="http://schemas.microsoft.com/office/drawing/2014/main" id="{88617B86-E46E-493B-537A-3732EF3416B8}"/>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728ECEA6-0A26-FF95-4C55-4BE26500A2AE}"/>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B3987322-359E-AB69-968D-7D87B324088C}"/>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sp>
        <p:nvSpPr>
          <p:cNvPr id="214" name="TextBox 213">
            <a:extLst>
              <a:ext uri="{FF2B5EF4-FFF2-40B4-BE49-F238E27FC236}">
                <a16:creationId xmlns:a16="http://schemas.microsoft.com/office/drawing/2014/main" id="{8EBCB5AB-74D9-48AE-B0FA-019871D6E156}"/>
              </a:ext>
            </a:extLst>
          </p:cNvPr>
          <p:cNvSpPr txBox="1"/>
          <p:nvPr/>
        </p:nvSpPr>
        <p:spPr bwMode="auto">
          <a:xfrm rot="19095408">
            <a:off x="8855628"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113</a:t>
            </a:r>
          </a:p>
        </p:txBody>
      </p:sp>
      <p:sp>
        <p:nvSpPr>
          <p:cNvPr id="215" name="TextBox 214">
            <a:extLst>
              <a:ext uri="{FF2B5EF4-FFF2-40B4-BE49-F238E27FC236}">
                <a16:creationId xmlns:a16="http://schemas.microsoft.com/office/drawing/2014/main" id="{7B52DCA6-3EAC-1CBB-639D-5B51EDEB07E6}"/>
              </a:ext>
            </a:extLst>
          </p:cNvPr>
          <p:cNvSpPr txBox="1"/>
          <p:nvPr/>
        </p:nvSpPr>
        <p:spPr bwMode="auto">
          <a:xfrm rot="19095408">
            <a:off x="7186213" y="5611599"/>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Baseline</a:t>
            </a:r>
          </a:p>
        </p:txBody>
      </p:sp>
      <p:sp>
        <p:nvSpPr>
          <p:cNvPr id="216" name="TextBox 215">
            <a:extLst>
              <a:ext uri="{FF2B5EF4-FFF2-40B4-BE49-F238E27FC236}">
                <a16:creationId xmlns:a16="http://schemas.microsoft.com/office/drawing/2014/main" id="{F47ABA34-6BBD-B30B-BDFF-6CA675A5DAF9}"/>
              </a:ext>
            </a:extLst>
          </p:cNvPr>
          <p:cNvSpPr txBox="1"/>
          <p:nvPr/>
        </p:nvSpPr>
        <p:spPr bwMode="auto">
          <a:xfrm rot="19095408">
            <a:off x="7621188"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29</a:t>
            </a:r>
          </a:p>
        </p:txBody>
      </p:sp>
      <p:sp>
        <p:nvSpPr>
          <p:cNvPr id="217" name="TextBox 216">
            <a:extLst>
              <a:ext uri="{FF2B5EF4-FFF2-40B4-BE49-F238E27FC236}">
                <a16:creationId xmlns:a16="http://schemas.microsoft.com/office/drawing/2014/main" id="{E58493FF-8543-73CA-21EC-697A48A71F62}"/>
              </a:ext>
            </a:extLst>
          </p:cNvPr>
          <p:cNvSpPr txBox="1"/>
          <p:nvPr/>
        </p:nvSpPr>
        <p:spPr bwMode="auto">
          <a:xfrm rot="19095408">
            <a:off x="8032668"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57</a:t>
            </a:r>
          </a:p>
        </p:txBody>
      </p:sp>
      <p:sp>
        <p:nvSpPr>
          <p:cNvPr id="218" name="TextBox 217">
            <a:extLst>
              <a:ext uri="{FF2B5EF4-FFF2-40B4-BE49-F238E27FC236}">
                <a16:creationId xmlns:a16="http://schemas.microsoft.com/office/drawing/2014/main" id="{757A7FA9-486F-71E5-8397-46CC37924472}"/>
              </a:ext>
            </a:extLst>
          </p:cNvPr>
          <p:cNvSpPr txBox="1"/>
          <p:nvPr/>
        </p:nvSpPr>
        <p:spPr bwMode="auto">
          <a:xfrm rot="19095408">
            <a:off x="8444148"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85</a:t>
            </a:r>
          </a:p>
        </p:txBody>
      </p:sp>
      <p:sp>
        <p:nvSpPr>
          <p:cNvPr id="219" name="TextBox 218">
            <a:extLst>
              <a:ext uri="{FF2B5EF4-FFF2-40B4-BE49-F238E27FC236}">
                <a16:creationId xmlns:a16="http://schemas.microsoft.com/office/drawing/2014/main" id="{A01D15A5-698A-6804-20E5-ECD274EA621C}"/>
              </a:ext>
            </a:extLst>
          </p:cNvPr>
          <p:cNvSpPr txBox="1"/>
          <p:nvPr/>
        </p:nvSpPr>
        <p:spPr bwMode="auto">
          <a:xfrm rot="19095408">
            <a:off x="9267108"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141</a:t>
            </a:r>
          </a:p>
        </p:txBody>
      </p:sp>
      <p:sp>
        <p:nvSpPr>
          <p:cNvPr id="220" name="TextBox 219">
            <a:extLst>
              <a:ext uri="{FF2B5EF4-FFF2-40B4-BE49-F238E27FC236}">
                <a16:creationId xmlns:a16="http://schemas.microsoft.com/office/drawing/2014/main" id="{5212B9B0-9261-53A4-FDD9-34A8FD3071D8}"/>
              </a:ext>
            </a:extLst>
          </p:cNvPr>
          <p:cNvSpPr txBox="1"/>
          <p:nvPr/>
        </p:nvSpPr>
        <p:spPr bwMode="auto">
          <a:xfrm rot="19095408">
            <a:off x="9678587" y="5636122"/>
            <a:ext cx="85965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169</a:t>
            </a:r>
          </a:p>
        </p:txBody>
      </p:sp>
      <p:sp>
        <p:nvSpPr>
          <p:cNvPr id="221" name="TextBox 220">
            <a:extLst>
              <a:ext uri="{FF2B5EF4-FFF2-40B4-BE49-F238E27FC236}">
                <a16:creationId xmlns:a16="http://schemas.microsoft.com/office/drawing/2014/main" id="{DE783447-BB9F-DC0C-9F3B-B0D5AB5D9EA9}"/>
              </a:ext>
            </a:extLst>
          </p:cNvPr>
          <p:cNvSpPr txBox="1"/>
          <p:nvPr/>
        </p:nvSpPr>
        <p:spPr bwMode="auto">
          <a:xfrm>
            <a:off x="4696159" y="5177034"/>
            <a:ext cx="282241"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a:t>
            </a:r>
          </a:p>
        </p:txBody>
      </p:sp>
      <p:sp>
        <p:nvSpPr>
          <p:cNvPr id="222" name="TextBox 221">
            <a:extLst>
              <a:ext uri="{FF2B5EF4-FFF2-40B4-BE49-F238E27FC236}">
                <a16:creationId xmlns:a16="http://schemas.microsoft.com/office/drawing/2014/main" id="{F72E5FBE-90BE-303E-DA34-85D9070072F9}"/>
              </a:ext>
            </a:extLst>
          </p:cNvPr>
          <p:cNvSpPr txBox="1"/>
          <p:nvPr/>
        </p:nvSpPr>
        <p:spPr bwMode="auto">
          <a:xfrm>
            <a:off x="9891181" y="5091506"/>
            <a:ext cx="738720"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a:t>
            </a:r>
          </a:p>
        </p:txBody>
      </p:sp>
      <p:cxnSp>
        <p:nvCxnSpPr>
          <p:cNvPr id="223" name="Straight Connector 222">
            <a:extLst>
              <a:ext uri="{FF2B5EF4-FFF2-40B4-BE49-F238E27FC236}">
                <a16:creationId xmlns:a16="http://schemas.microsoft.com/office/drawing/2014/main" id="{E21522AA-C42C-1817-9312-FF91A3FBAE12}"/>
              </a:ext>
            </a:extLst>
          </p:cNvPr>
          <p:cNvCxnSpPr>
            <a:cxnSpLocks/>
          </p:cNvCxnSpPr>
          <p:nvPr/>
        </p:nvCxnSpPr>
        <p:spPr bwMode="auto">
          <a:xfrm flipH="1">
            <a:off x="7763714" y="4007784"/>
            <a:ext cx="64008" cy="0"/>
          </a:xfrm>
          <a:prstGeom prst="line">
            <a:avLst/>
          </a:prstGeom>
          <a:noFill/>
          <a:ln w="28575" cap="flat" cmpd="sng" algn="ctr">
            <a:solidFill>
              <a:schemeClr val="bg1"/>
            </a:solidFill>
            <a:prstDash val="solid"/>
            <a:round/>
            <a:headEnd type="none" w="med" len="med"/>
            <a:tailEnd type="none" w="med" len="med"/>
          </a:ln>
          <a:effectLst/>
        </p:spPr>
      </p:cxnSp>
      <p:sp>
        <p:nvSpPr>
          <p:cNvPr id="224" name="TextBox 223">
            <a:extLst>
              <a:ext uri="{FF2B5EF4-FFF2-40B4-BE49-F238E27FC236}">
                <a16:creationId xmlns:a16="http://schemas.microsoft.com/office/drawing/2014/main" id="{25C19A22-0A3A-DFE5-9461-E18DE6FC9A16}"/>
              </a:ext>
            </a:extLst>
          </p:cNvPr>
          <p:cNvSpPr txBox="1"/>
          <p:nvPr/>
        </p:nvSpPr>
        <p:spPr bwMode="auto">
          <a:xfrm>
            <a:off x="7267575" y="3883822"/>
            <a:ext cx="52147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a:solidFill>
                  <a:schemeClr val="bg1"/>
                </a:solidFill>
                <a:latin typeface="Calibri" panose="020F0502020204030204" pitchFamily="34" charset="0"/>
              </a:rPr>
              <a:t>-0.5</a:t>
            </a:r>
          </a:p>
        </p:txBody>
      </p:sp>
      <p:sp>
        <p:nvSpPr>
          <p:cNvPr id="226" name="Freeform 225">
            <a:extLst>
              <a:ext uri="{FF2B5EF4-FFF2-40B4-BE49-F238E27FC236}">
                <a16:creationId xmlns:a16="http://schemas.microsoft.com/office/drawing/2014/main" id="{173B9DEE-ADB9-5744-7EDD-9ABECE957590}"/>
              </a:ext>
            </a:extLst>
          </p:cNvPr>
          <p:cNvSpPr/>
          <p:nvPr/>
        </p:nvSpPr>
        <p:spPr bwMode="auto">
          <a:xfrm>
            <a:off x="7816645" y="3667432"/>
            <a:ext cx="2438400" cy="545691"/>
          </a:xfrm>
          <a:custGeom>
            <a:avLst/>
            <a:gdLst>
              <a:gd name="connsiteX0" fmla="*/ 0 w 2438400"/>
              <a:gd name="connsiteY0" fmla="*/ 0 h 545691"/>
              <a:gd name="connsiteX1" fmla="*/ 403123 w 2438400"/>
              <a:gd name="connsiteY1" fmla="*/ 280220 h 545691"/>
              <a:gd name="connsiteX2" fmla="*/ 816078 w 2438400"/>
              <a:gd name="connsiteY2" fmla="*/ 408039 h 545691"/>
              <a:gd name="connsiteX3" fmla="*/ 1224116 w 2438400"/>
              <a:gd name="connsiteY3" fmla="*/ 545691 h 545691"/>
              <a:gd name="connsiteX4" fmla="*/ 1617407 w 2438400"/>
              <a:gd name="connsiteY4" fmla="*/ 412955 h 545691"/>
              <a:gd name="connsiteX5" fmla="*/ 2035278 w 2438400"/>
              <a:gd name="connsiteY5" fmla="*/ 481781 h 545691"/>
              <a:gd name="connsiteX6" fmla="*/ 2438400 w 2438400"/>
              <a:gd name="connsiteY6" fmla="*/ 383458 h 545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38400" h="545691">
                <a:moveTo>
                  <a:pt x="0" y="0"/>
                </a:moveTo>
                <a:lnTo>
                  <a:pt x="403123" y="280220"/>
                </a:lnTo>
                <a:lnTo>
                  <a:pt x="816078" y="408039"/>
                </a:lnTo>
                <a:lnTo>
                  <a:pt x="1224116" y="545691"/>
                </a:lnTo>
                <a:lnTo>
                  <a:pt x="1617407" y="412955"/>
                </a:lnTo>
                <a:lnTo>
                  <a:pt x="2035278" y="481781"/>
                </a:lnTo>
                <a:lnTo>
                  <a:pt x="2438400" y="383458"/>
                </a:lnTo>
              </a:path>
            </a:pathLst>
          </a:custGeom>
          <a:noFill/>
          <a:ln w="28575">
            <a:solidFill>
              <a:srgbClr val="6C9C4B"/>
            </a:solidFill>
            <a:miter lim="800000"/>
            <a:headEnd/>
            <a:tailEnd/>
          </a:ln>
        </p:spPr>
        <p:txBody>
          <a:bodyPr rtlCol="0" anchor="ctr"/>
          <a:lstStyle/>
          <a:p>
            <a:pPr algn="ctr"/>
            <a:endParaRPr lang="en-US"/>
          </a:p>
        </p:txBody>
      </p:sp>
      <p:sp>
        <p:nvSpPr>
          <p:cNvPr id="227" name="Freeform 226">
            <a:extLst>
              <a:ext uri="{FF2B5EF4-FFF2-40B4-BE49-F238E27FC236}">
                <a16:creationId xmlns:a16="http://schemas.microsoft.com/office/drawing/2014/main" id="{F4BE2882-1787-8D6A-55A3-A1D9B153CE8E}"/>
              </a:ext>
            </a:extLst>
          </p:cNvPr>
          <p:cNvSpPr/>
          <p:nvPr/>
        </p:nvSpPr>
        <p:spPr bwMode="auto">
          <a:xfrm>
            <a:off x="7816645" y="3672348"/>
            <a:ext cx="2433484" cy="1347020"/>
          </a:xfrm>
          <a:custGeom>
            <a:avLst/>
            <a:gdLst>
              <a:gd name="connsiteX0" fmla="*/ 0 w 2433484"/>
              <a:gd name="connsiteY0" fmla="*/ 0 h 1347020"/>
              <a:gd name="connsiteX1" fmla="*/ 398207 w 2433484"/>
              <a:gd name="connsiteY1" fmla="*/ 658762 h 1347020"/>
              <a:gd name="connsiteX2" fmla="*/ 806245 w 2433484"/>
              <a:gd name="connsiteY2" fmla="*/ 953729 h 1347020"/>
              <a:gd name="connsiteX3" fmla="*/ 1219200 w 2433484"/>
              <a:gd name="connsiteY3" fmla="*/ 1002891 h 1347020"/>
              <a:gd name="connsiteX4" fmla="*/ 1627239 w 2433484"/>
              <a:gd name="connsiteY4" fmla="*/ 1130710 h 1347020"/>
              <a:gd name="connsiteX5" fmla="*/ 2030361 w 2433484"/>
              <a:gd name="connsiteY5" fmla="*/ 1347020 h 1347020"/>
              <a:gd name="connsiteX6" fmla="*/ 2433484 w 2433484"/>
              <a:gd name="connsiteY6" fmla="*/ 1258529 h 1347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33484" h="1347020">
                <a:moveTo>
                  <a:pt x="0" y="0"/>
                </a:moveTo>
                <a:lnTo>
                  <a:pt x="398207" y="658762"/>
                </a:lnTo>
                <a:lnTo>
                  <a:pt x="806245" y="953729"/>
                </a:lnTo>
                <a:lnTo>
                  <a:pt x="1219200" y="1002891"/>
                </a:lnTo>
                <a:lnTo>
                  <a:pt x="1627239" y="1130710"/>
                </a:lnTo>
                <a:lnTo>
                  <a:pt x="2030361" y="1347020"/>
                </a:lnTo>
                <a:lnTo>
                  <a:pt x="2433484" y="1258529"/>
                </a:lnTo>
              </a:path>
            </a:pathLst>
          </a:custGeom>
          <a:noFill/>
          <a:ln w="28575">
            <a:solidFill>
              <a:srgbClr val="00205F"/>
            </a:solidFill>
            <a:miter lim="800000"/>
            <a:headEnd/>
            <a:tailEnd/>
          </a:ln>
        </p:spPr>
        <p:txBody>
          <a:bodyPr rtlCol="0" anchor="ctr"/>
          <a:lstStyle/>
          <a:p>
            <a:pPr algn="ctr"/>
            <a:endParaRPr lang="en-US"/>
          </a:p>
        </p:txBody>
      </p:sp>
      <p:sp>
        <p:nvSpPr>
          <p:cNvPr id="229" name="Rectangle 228">
            <a:extLst>
              <a:ext uri="{FF2B5EF4-FFF2-40B4-BE49-F238E27FC236}">
                <a16:creationId xmlns:a16="http://schemas.microsoft.com/office/drawing/2014/main" id="{389E943F-3C1B-574E-DBA5-9480C32178B9}"/>
              </a:ext>
            </a:extLst>
          </p:cNvPr>
          <p:cNvSpPr/>
          <p:nvPr/>
        </p:nvSpPr>
        <p:spPr bwMode="auto">
          <a:xfrm>
            <a:off x="7774809" y="363986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0" name="Rectangle 229">
            <a:extLst>
              <a:ext uri="{FF2B5EF4-FFF2-40B4-BE49-F238E27FC236}">
                <a16:creationId xmlns:a16="http://schemas.microsoft.com/office/drawing/2014/main" id="{131627B2-4C76-FF31-0D2C-25415E9DA2C2}"/>
              </a:ext>
            </a:extLst>
          </p:cNvPr>
          <p:cNvSpPr/>
          <p:nvPr/>
        </p:nvSpPr>
        <p:spPr bwMode="auto">
          <a:xfrm>
            <a:off x="8174859" y="4290735"/>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1" name="Rectangle 230">
            <a:extLst>
              <a:ext uri="{FF2B5EF4-FFF2-40B4-BE49-F238E27FC236}">
                <a16:creationId xmlns:a16="http://schemas.microsoft.com/office/drawing/2014/main" id="{06B268DD-4323-2CFC-519F-154E8F3C9349}"/>
              </a:ext>
            </a:extLst>
          </p:cNvPr>
          <p:cNvSpPr/>
          <p:nvPr/>
        </p:nvSpPr>
        <p:spPr bwMode="auto">
          <a:xfrm>
            <a:off x="9397234" y="4760635"/>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2" name="Rectangle 231">
            <a:extLst>
              <a:ext uri="{FF2B5EF4-FFF2-40B4-BE49-F238E27FC236}">
                <a16:creationId xmlns:a16="http://schemas.microsoft.com/office/drawing/2014/main" id="{643428E6-3E95-9DB4-8D48-339734912BF3}"/>
              </a:ext>
            </a:extLst>
          </p:cNvPr>
          <p:cNvSpPr/>
          <p:nvPr/>
        </p:nvSpPr>
        <p:spPr bwMode="auto">
          <a:xfrm>
            <a:off x="8987659" y="463681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3" name="Rectangle 232">
            <a:extLst>
              <a:ext uri="{FF2B5EF4-FFF2-40B4-BE49-F238E27FC236}">
                <a16:creationId xmlns:a16="http://schemas.microsoft.com/office/drawing/2014/main" id="{E163F8AF-09D3-5CD5-93DD-6F25F4999C1D}"/>
              </a:ext>
            </a:extLst>
          </p:cNvPr>
          <p:cNvSpPr/>
          <p:nvPr/>
        </p:nvSpPr>
        <p:spPr bwMode="auto">
          <a:xfrm>
            <a:off x="8574909" y="458601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4" name="Rectangle 233">
            <a:extLst>
              <a:ext uri="{FF2B5EF4-FFF2-40B4-BE49-F238E27FC236}">
                <a16:creationId xmlns:a16="http://schemas.microsoft.com/office/drawing/2014/main" id="{60F62E50-126D-DF90-9548-5DCF5E5AE77C}"/>
              </a:ext>
            </a:extLst>
          </p:cNvPr>
          <p:cNvSpPr/>
          <p:nvPr/>
        </p:nvSpPr>
        <p:spPr bwMode="auto">
          <a:xfrm>
            <a:off x="10200509" y="489716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5" name="Rectangle 234">
            <a:extLst>
              <a:ext uri="{FF2B5EF4-FFF2-40B4-BE49-F238E27FC236}">
                <a16:creationId xmlns:a16="http://schemas.microsoft.com/office/drawing/2014/main" id="{1C6D6AAE-4362-E2F0-FEAF-A05818670346}"/>
              </a:ext>
            </a:extLst>
          </p:cNvPr>
          <p:cNvSpPr/>
          <p:nvPr/>
        </p:nvSpPr>
        <p:spPr bwMode="auto">
          <a:xfrm>
            <a:off x="9797284" y="4976535"/>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28" name="Oval 227">
            <a:extLst>
              <a:ext uri="{FF2B5EF4-FFF2-40B4-BE49-F238E27FC236}">
                <a16:creationId xmlns:a16="http://schemas.microsoft.com/office/drawing/2014/main" id="{155924B5-C5F0-65C1-AECA-E65FC31F5B29}"/>
              </a:ext>
            </a:extLst>
          </p:cNvPr>
          <p:cNvSpPr/>
          <p:nvPr/>
        </p:nvSpPr>
        <p:spPr bwMode="auto">
          <a:xfrm>
            <a:off x="7781728" y="3632373"/>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6" name="Oval 235">
            <a:extLst>
              <a:ext uri="{FF2B5EF4-FFF2-40B4-BE49-F238E27FC236}">
                <a16:creationId xmlns:a16="http://schemas.microsoft.com/office/drawing/2014/main" id="{6D96C060-9BAD-5182-38C5-49923395052F}"/>
              </a:ext>
            </a:extLst>
          </p:cNvPr>
          <p:cNvSpPr/>
          <p:nvPr/>
        </p:nvSpPr>
        <p:spPr bwMode="auto">
          <a:xfrm>
            <a:off x="8582079" y="4026058"/>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7" name="Oval 236">
            <a:extLst>
              <a:ext uri="{FF2B5EF4-FFF2-40B4-BE49-F238E27FC236}">
                <a16:creationId xmlns:a16="http://schemas.microsoft.com/office/drawing/2014/main" id="{EA873594-9E1D-647E-B576-E017120D96BE}"/>
              </a:ext>
            </a:extLst>
          </p:cNvPr>
          <p:cNvSpPr/>
          <p:nvPr/>
        </p:nvSpPr>
        <p:spPr bwMode="auto">
          <a:xfrm>
            <a:off x="8172504" y="3905408"/>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8" name="Oval 237">
            <a:extLst>
              <a:ext uri="{FF2B5EF4-FFF2-40B4-BE49-F238E27FC236}">
                <a16:creationId xmlns:a16="http://schemas.microsoft.com/office/drawing/2014/main" id="{F8AD548A-298A-04FB-701C-45DB49D26543}"/>
              </a:ext>
            </a:extLst>
          </p:cNvPr>
          <p:cNvSpPr/>
          <p:nvPr/>
        </p:nvSpPr>
        <p:spPr bwMode="auto">
          <a:xfrm>
            <a:off x="8988479" y="4162583"/>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9" name="Oval 238">
            <a:extLst>
              <a:ext uri="{FF2B5EF4-FFF2-40B4-BE49-F238E27FC236}">
                <a16:creationId xmlns:a16="http://schemas.microsoft.com/office/drawing/2014/main" id="{8DC5F792-8003-FB32-F0FA-F9403F8EF43A}"/>
              </a:ext>
            </a:extLst>
          </p:cNvPr>
          <p:cNvSpPr/>
          <p:nvPr/>
        </p:nvSpPr>
        <p:spPr bwMode="auto">
          <a:xfrm>
            <a:off x="9391704" y="4032408"/>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0" name="Oval 239">
            <a:extLst>
              <a:ext uri="{FF2B5EF4-FFF2-40B4-BE49-F238E27FC236}">
                <a16:creationId xmlns:a16="http://schemas.microsoft.com/office/drawing/2014/main" id="{80B6472A-19E3-395E-0858-6E9324C2258A}"/>
              </a:ext>
            </a:extLst>
          </p:cNvPr>
          <p:cNvSpPr/>
          <p:nvPr/>
        </p:nvSpPr>
        <p:spPr bwMode="auto">
          <a:xfrm>
            <a:off x="9804454" y="4102258"/>
            <a:ext cx="92990" cy="92990"/>
          </a:xfrm>
          <a:prstGeom prst="ellipse">
            <a:avLst/>
          </a:prstGeom>
          <a:solidFill>
            <a:srgbClr val="6C9C4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1" name="Oval 240">
            <a:extLst>
              <a:ext uri="{FF2B5EF4-FFF2-40B4-BE49-F238E27FC236}">
                <a16:creationId xmlns:a16="http://schemas.microsoft.com/office/drawing/2014/main" id="{24FB0ABB-7A32-92D6-4118-9AA92180DB6B}"/>
              </a:ext>
            </a:extLst>
          </p:cNvPr>
          <p:cNvSpPr/>
          <p:nvPr/>
        </p:nvSpPr>
        <p:spPr bwMode="auto">
          <a:xfrm>
            <a:off x="10204504" y="4003833"/>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42" name="Group 241">
            <a:extLst>
              <a:ext uri="{FF2B5EF4-FFF2-40B4-BE49-F238E27FC236}">
                <a16:creationId xmlns:a16="http://schemas.microsoft.com/office/drawing/2014/main" id="{4F6F3D42-7DB3-6147-1B84-8102B2C775CB}"/>
              </a:ext>
            </a:extLst>
          </p:cNvPr>
          <p:cNvGrpSpPr/>
          <p:nvPr/>
        </p:nvGrpSpPr>
        <p:grpSpPr>
          <a:xfrm>
            <a:off x="9794929" y="4017127"/>
            <a:ext cx="84981" cy="288174"/>
            <a:chOff x="2753399" y="4473422"/>
            <a:chExt cx="84981" cy="159765"/>
          </a:xfrm>
          <a:solidFill>
            <a:srgbClr val="6C9C4B"/>
          </a:solidFill>
        </p:grpSpPr>
        <p:cxnSp>
          <p:nvCxnSpPr>
            <p:cNvPr id="243" name="Straight Connector 242">
              <a:extLst>
                <a:ext uri="{FF2B5EF4-FFF2-40B4-BE49-F238E27FC236}">
                  <a16:creationId xmlns:a16="http://schemas.microsoft.com/office/drawing/2014/main" id="{A30C18F7-F07F-BC22-EBB2-950991D10684}"/>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178D6E9A-D5BB-5C8A-3569-9F30B5F4BC75}"/>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5E653E85-C87C-A15B-401D-C51322AE24F0}"/>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grpSp>
        <p:nvGrpSpPr>
          <p:cNvPr id="246" name="Group 245">
            <a:extLst>
              <a:ext uri="{FF2B5EF4-FFF2-40B4-BE49-F238E27FC236}">
                <a16:creationId xmlns:a16="http://schemas.microsoft.com/office/drawing/2014/main" id="{6D4871B5-BBC3-AB6B-49B7-9ABB97688A6F}"/>
              </a:ext>
            </a:extLst>
          </p:cNvPr>
          <p:cNvGrpSpPr/>
          <p:nvPr/>
        </p:nvGrpSpPr>
        <p:grpSpPr>
          <a:xfrm>
            <a:off x="9391704" y="3953655"/>
            <a:ext cx="84981" cy="262774"/>
            <a:chOff x="2753399" y="4473422"/>
            <a:chExt cx="84981" cy="159765"/>
          </a:xfrm>
          <a:solidFill>
            <a:srgbClr val="6C9C4B"/>
          </a:solidFill>
        </p:grpSpPr>
        <p:cxnSp>
          <p:nvCxnSpPr>
            <p:cNvPr id="247" name="Straight Connector 246">
              <a:extLst>
                <a:ext uri="{FF2B5EF4-FFF2-40B4-BE49-F238E27FC236}">
                  <a16:creationId xmlns:a16="http://schemas.microsoft.com/office/drawing/2014/main" id="{36E74D32-5B72-3D7A-52D3-7C709F07EF5E}"/>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7EFFA2A3-4D64-A851-16B3-3E75C04683FA}"/>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094CEC02-E0D6-C75D-7442-241848521013}"/>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grpSp>
        <p:nvGrpSpPr>
          <p:cNvPr id="250" name="Group 249">
            <a:extLst>
              <a:ext uri="{FF2B5EF4-FFF2-40B4-BE49-F238E27FC236}">
                <a16:creationId xmlns:a16="http://schemas.microsoft.com/office/drawing/2014/main" id="{23395B9F-CC48-8945-7A0F-C9EB928BCE4A}"/>
              </a:ext>
            </a:extLst>
          </p:cNvPr>
          <p:cNvGrpSpPr/>
          <p:nvPr/>
        </p:nvGrpSpPr>
        <p:grpSpPr>
          <a:xfrm>
            <a:off x="8985304" y="4080627"/>
            <a:ext cx="84981" cy="284998"/>
            <a:chOff x="2753399" y="4473422"/>
            <a:chExt cx="84981" cy="159765"/>
          </a:xfrm>
          <a:solidFill>
            <a:srgbClr val="6C9C4B"/>
          </a:solidFill>
        </p:grpSpPr>
        <p:cxnSp>
          <p:nvCxnSpPr>
            <p:cNvPr id="251" name="Straight Connector 250">
              <a:extLst>
                <a:ext uri="{FF2B5EF4-FFF2-40B4-BE49-F238E27FC236}">
                  <a16:creationId xmlns:a16="http://schemas.microsoft.com/office/drawing/2014/main" id="{1AF93F69-AAF2-615A-B2ED-DB7FEF725817}"/>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FF535E6A-A736-D300-AE63-41259A0B9E61}"/>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70A25FB6-A59A-DDB7-8539-71C45DF35107}"/>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grpSp>
        <p:nvGrpSpPr>
          <p:cNvPr id="254" name="Group 253">
            <a:extLst>
              <a:ext uri="{FF2B5EF4-FFF2-40B4-BE49-F238E27FC236}">
                <a16:creationId xmlns:a16="http://schemas.microsoft.com/office/drawing/2014/main" id="{F3D5C6BE-6BB1-2D43-8582-50B89BD0CEC3}"/>
              </a:ext>
            </a:extLst>
          </p:cNvPr>
          <p:cNvGrpSpPr/>
          <p:nvPr/>
        </p:nvGrpSpPr>
        <p:grpSpPr>
          <a:xfrm>
            <a:off x="8578904" y="3969502"/>
            <a:ext cx="84981" cy="240548"/>
            <a:chOff x="2753399" y="4473422"/>
            <a:chExt cx="84981" cy="159765"/>
          </a:xfrm>
          <a:solidFill>
            <a:srgbClr val="6C9C4B"/>
          </a:solidFill>
        </p:grpSpPr>
        <p:cxnSp>
          <p:nvCxnSpPr>
            <p:cNvPr id="255" name="Straight Connector 254">
              <a:extLst>
                <a:ext uri="{FF2B5EF4-FFF2-40B4-BE49-F238E27FC236}">
                  <a16:creationId xmlns:a16="http://schemas.microsoft.com/office/drawing/2014/main" id="{A60068B9-FCEF-8476-5B16-441D12AE4119}"/>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AF259D7F-8FF8-EC4E-39A7-6C33697BF6A0}"/>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8722D016-7178-F07D-2590-8DF883C5B22C}"/>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grpSp>
        <p:nvGrpSpPr>
          <p:cNvPr id="258" name="Group 257">
            <a:extLst>
              <a:ext uri="{FF2B5EF4-FFF2-40B4-BE49-F238E27FC236}">
                <a16:creationId xmlns:a16="http://schemas.microsoft.com/office/drawing/2014/main" id="{BC596A7A-4D2B-363C-3ADC-61725FEB65E9}"/>
              </a:ext>
            </a:extLst>
          </p:cNvPr>
          <p:cNvGrpSpPr/>
          <p:nvPr/>
        </p:nvGrpSpPr>
        <p:grpSpPr>
          <a:xfrm>
            <a:off x="8172504" y="3829801"/>
            <a:ext cx="84981" cy="256423"/>
            <a:chOff x="2753399" y="4473422"/>
            <a:chExt cx="84981" cy="159765"/>
          </a:xfrm>
          <a:solidFill>
            <a:srgbClr val="6C9C4B"/>
          </a:solidFill>
        </p:grpSpPr>
        <p:cxnSp>
          <p:nvCxnSpPr>
            <p:cNvPr id="259" name="Straight Connector 258">
              <a:extLst>
                <a:ext uri="{FF2B5EF4-FFF2-40B4-BE49-F238E27FC236}">
                  <a16:creationId xmlns:a16="http://schemas.microsoft.com/office/drawing/2014/main" id="{2CA3405E-03D6-9727-9FF1-EA93D3B60F99}"/>
                </a:ext>
              </a:extLst>
            </p:cNvPr>
            <p:cNvCxnSpPr/>
            <p:nvPr/>
          </p:nvCxnSpPr>
          <p:spPr bwMode="auto">
            <a:xfrm>
              <a:off x="2797588" y="4476821"/>
              <a:ext cx="0" cy="156366"/>
            </a:xfrm>
            <a:prstGeom prst="line">
              <a:avLst/>
            </a:prstGeom>
            <a:grpFill/>
            <a:ln w="19050" cap="flat" cmpd="sng" algn="ctr">
              <a:solidFill>
                <a:srgbClr val="6C9C4B"/>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FE8B008A-DD30-EF13-8DEF-DE3C719DB8D4}"/>
                </a:ext>
              </a:extLst>
            </p:cNvPr>
            <p:cNvCxnSpPr>
              <a:cxnSpLocks/>
            </p:cNvCxnSpPr>
            <p:nvPr/>
          </p:nvCxnSpPr>
          <p:spPr bwMode="auto">
            <a:xfrm>
              <a:off x="2753399" y="4473422"/>
              <a:ext cx="84981" cy="0"/>
            </a:xfrm>
            <a:prstGeom prst="line">
              <a:avLst/>
            </a:prstGeom>
            <a:grpFill/>
            <a:ln w="19050" cap="flat" cmpd="sng" algn="ctr">
              <a:solidFill>
                <a:srgbClr val="6C9C4B"/>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04EA2906-0701-DC87-FC25-07AAD516D3C0}"/>
                </a:ext>
              </a:extLst>
            </p:cNvPr>
            <p:cNvCxnSpPr>
              <a:cxnSpLocks/>
            </p:cNvCxnSpPr>
            <p:nvPr/>
          </p:nvCxnSpPr>
          <p:spPr bwMode="auto">
            <a:xfrm>
              <a:off x="2753399" y="4628138"/>
              <a:ext cx="84981" cy="0"/>
            </a:xfrm>
            <a:prstGeom prst="line">
              <a:avLst/>
            </a:prstGeom>
            <a:grpFill/>
            <a:ln w="19050" cap="flat" cmpd="sng" algn="ctr">
              <a:solidFill>
                <a:srgbClr val="6C9C4B"/>
              </a:solidFill>
              <a:prstDash val="solid"/>
              <a:round/>
              <a:headEnd type="none" w="med" len="med"/>
              <a:tailEnd type="none" w="med" len="med"/>
            </a:ln>
            <a:effectLst/>
          </p:spPr>
        </p:cxnSp>
      </p:grpSp>
      <p:grpSp>
        <p:nvGrpSpPr>
          <p:cNvPr id="262" name="Group 261">
            <a:extLst>
              <a:ext uri="{FF2B5EF4-FFF2-40B4-BE49-F238E27FC236}">
                <a16:creationId xmlns:a16="http://schemas.microsoft.com/office/drawing/2014/main" id="{FF14D1C2-3D3F-C722-682C-A28F25B87708}"/>
              </a:ext>
            </a:extLst>
          </p:cNvPr>
          <p:cNvGrpSpPr/>
          <p:nvPr/>
        </p:nvGrpSpPr>
        <p:grpSpPr>
          <a:xfrm>
            <a:off x="8172796" y="4210830"/>
            <a:ext cx="84981" cy="262774"/>
            <a:chOff x="2753399" y="4473422"/>
            <a:chExt cx="84981" cy="159765"/>
          </a:xfrm>
        </p:grpSpPr>
        <p:cxnSp>
          <p:nvCxnSpPr>
            <p:cNvPr id="263" name="Straight Connector 262">
              <a:extLst>
                <a:ext uri="{FF2B5EF4-FFF2-40B4-BE49-F238E27FC236}">
                  <a16:creationId xmlns:a16="http://schemas.microsoft.com/office/drawing/2014/main" id="{75635F40-B8C6-2173-AC47-E3A8C14ED2EC}"/>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D52970E6-A0D7-1E09-4A70-643F864A8C25}"/>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D4FF0B8B-888B-E751-1CED-F65C614D64AF}"/>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66" name="Group 265">
            <a:extLst>
              <a:ext uri="{FF2B5EF4-FFF2-40B4-BE49-F238E27FC236}">
                <a16:creationId xmlns:a16="http://schemas.microsoft.com/office/drawing/2014/main" id="{8D5242AB-C893-2920-A8D0-F6F284DF1A82}"/>
              </a:ext>
            </a:extLst>
          </p:cNvPr>
          <p:cNvGrpSpPr/>
          <p:nvPr/>
        </p:nvGrpSpPr>
        <p:grpSpPr>
          <a:xfrm>
            <a:off x="8985596" y="4541002"/>
            <a:ext cx="84981" cy="300873"/>
            <a:chOff x="2753399" y="4473422"/>
            <a:chExt cx="84981" cy="159765"/>
          </a:xfrm>
        </p:grpSpPr>
        <p:cxnSp>
          <p:nvCxnSpPr>
            <p:cNvPr id="267" name="Straight Connector 266">
              <a:extLst>
                <a:ext uri="{FF2B5EF4-FFF2-40B4-BE49-F238E27FC236}">
                  <a16:creationId xmlns:a16="http://schemas.microsoft.com/office/drawing/2014/main" id="{206BD513-0C56-CFFA-6107-3E69C9BA957B}"/>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8B8FF985-5D6F-8949-B0BA-018116A2968E}"/>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0F80D8E0-62E7-0AF4-745B-ED5513F86113}"/>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70" name="Group 269">
            <a:extLst>
              <a:ext uri="{FF2B5EF4-FFF2-40B4-BE49-F238E27FC236}">
                <a16:creationId xmlns:a16="http://schemas.microsoft.com/office/drawing/2014/main" id="{9EEC3DB9-49CF-EF63-1FC1-5CB1B243F98F}"/>
              </a:ext>
            </a:extLst>
          </p:cNvPr>
          <p:cNvGrpSpPr/>
          <p:nvPr/>
        </p:nvGrpSpPr>
        <p:grpSpPr>
          <a:xfrm>
            <a:off x="9395171" y="4680702"/>
            <a:ext cx="84981" cy="269123"/>
            <a:chOff x="2753399" y="4473422"/>
            <a:chExt cx="84981" cy="159765"/>
          </a:xfrm>
        </p:grpSpPr>
        <p:cxnSp>
          <p:nvCxnSpPr>
            <p:cNvPr id="271" name="Straight Connector 270">
              <a:extLst>
                <a:ext uri="{FF2B5EF4-FFF2-40B4-BE49-F238E27FC236}">
                  <a16:creationId xmlns:a16="http://schemas.microsoft.com/office/drawing/2014/main" id="{C9FDB9CA-E057-F48F-180F-5154F1E49126}"/>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7AD5D4C6-647B-ADC5-973D-8A85827DC620}"/>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C9914902-3D37-C640-DBD8-55F5C6CA6434}"/>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74" name="Group 273">
            <a:extLst>
              <a:ext uri="{FF2B5EF4-FFF2-40B4-BE49-F238E27FC236}">
                <a16:creationId xmlns:a16="http://schemas.microsoft.com/office/drawing/2014/main" id="{8AFE3EBD-BB9E-895E-AEC2-238342DAB1CE}"/>
              </a:ext>
            </a:extLst>
          </p:cNvPr>
          <p:cNvGrpSpPr/>
          <p:nvPr/>
        </p:nvGrpSpPr>
        <p:grpSpPr>
          <a:xfrm>
            <a:off x="9795221" y="4893427"/>
            <a:ext cx="84981" cy="269123"/>
            <a:chOff x="2753399" y="4473422"/>
            <a:chExt cx="84981" cy="159765"/>
          </a:xfrm>
        </p:grpSpPr>
        <p:cxnSp>
          <p:nvCxnSpPr>
            <p:cNvPr id="275" name="Straight Connector 274">
              <a:extLst>
                <a:ext uri="{FF2B5EF4-FFF2-40B4-BE49-F238E27FC236}">
                  <a16:creationId xmlns:a16="http://schemas.microsoft.com/office/drawing/2014/main" id="{563B667D-0BE3-4F1A-A82A-DF8F69DD1351}"/>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5048CCC1-B03A-11C7-B6CA-98987BADAFFD}"/>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037BBE1E-C701-7C2E-BEF3-18204B7E0CBB}"/>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78" name="Group 277">
            <a:extLst>
              <a:ext uri="{FF2B5EF4-FFF2-40B4-BE49-F238E27FC236}">
                <a16:creationId xmlns:a16="http://schemas.microsoft.com/office/drawing/2014/main" id="{924AC768-87AE-7F4C-FAFF-7E75FE835D21}"/>
              </a:ext>
            </a:extLst>
          </p:cNvPr>
          <p:cNvGrpSpPr/>
          <p:nvPr/>
        </p:nvGrpSpPr>
        <p:grpSpPr>
          <a:xfrm>
            <a:off x="10198446" y="4785477"/>
            <a:ext cx="84981" cy="319923"/>
            <a:chOff x="2753399" y="4473422"/>
            <a:chExt cx="84981" cy="159765"/>
          </a:xfrm>
        </p:grpSpPr>
        <p:cxnSp>
          <p:nvCxnSpPr>
            <p:cNvPr id="279" name="Straight Connector 278">
              <a:extLst>
                <a:ext uri="{FF2B5EF4-FFF2-40B4-BE49-F238E27FC236}">
                  <a16:creationId xmlns:a16="http://schemas.microsoft.com/office/drawing/2014/main" id="{9CCE58FC-8E5C-6587-FAB7-45F05072FF1D}"/>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0C558D86-28C8-B3FF-0928-32A111C71064}"/>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F6BD2043-DADC-4851-9FA0-EC7F01B05783}"/>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11" name="Group 10">
            <a:extLst>
              <a:ext uri="{FF2B5EF4-FFF2-40B4-BE49-F238E27FC236}">
                <a16:creationId xmlns:a16="http://schemas.microsoft.com/office/drawing/2014/main" id="{A974F906-387E-EB77-1ECF-603CA34A3761}"/>
              </a:ext>
            </a:extLst>
          </p:cNvPr>
          <p:cNvGrpSpPr/>
          <p:nvPr/>
        </p:nvGrpSpPr>
        <p:grpSpPr>
          <a:xfrm>
            <a:off x="2719406" y="3858157"/>
            <a:ext cx="105376" cy="234548"/>
            <a:chOff x="2753399" y="4473422"/>
            <a:chExt cx="84981" cy="159765"/>
          </a:xfrm>
        </p:grpSpPr>
        <p:cxnSp>
          <p:nvCxnSpPr>
            <p:cNvPr id="15" name="Straight Connector 14">
              <a:extLst>
                <a:ext uri="{FF2B5EF4-FFF2-40B4-BE49-F238E27FC236}">
                  <a16:creationId xmlns:a16="http://schemas.microsoft.com/office/drawing/2014/main" id="{067E3F8C-6F7C-ED1E-4CB8-53AADE094FDB}"/>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6080A20-0EA2-50E0-F0C7-4BF0AEE37147}"/>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2AC9E97-CA68-FAFC-AF39-8084D093578D}"/>
                </a:ext>
              </a:extLst>
            </p:cNvPr>
            <p:cNvCxnSpPr>
              <a:cxnSpLocks/>
            </p:cNvCxnSpPr>
            <p:nvPr/>
          </p:nvCxnSpPr>
          <p:spPr bwMode="auto">
            <a:xfrm>
              <a:off x="2753399" y="4628138"/>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EE3A7B4B-B77B-87AF-B8DB-21765492867A}"/>
              </a:ext>
            </a:extLst>
          </p:cNvPr>
          <p:cNvGrpSpPr/>
          <p:nvPr/>
        </p:nvGrpSpPr>
        <p:grpSpPr>
          <a:xfrm>
            <a:off x="3133549" y="4221311"/>
            <a:ext cx="105376" cy="234548"/>
            <a:chOff x="2753399" y="4473422"/>
            <a:chExt cx="84981" cy="159765"/>
          </a:xfrm>
        </p:grpSpPr>
        <p:cxnSp>
          <p:nvCxnSpPr>
            <p:cNvPr id="48" name="Straight Connector 47">
              <a:extLst>
                <a:ext uri="{FF2B5EF4-FFF2-40B4-BE49-F238E27FC236}">
                  <a16:creationId xmlns:a16="http://schemas.microsoft.com/office/drawing/2014/main" id="{C6F7AE77-05C4-9F53-EA5A-BF2044ADC30F}"/>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43BF1E22-6236-DE22-ADD4-E15135ED9476}"/>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6E89B52C-69A7-B5ED-BFE2-28CB3DBF9696}"/>
                </a:ext>
              </a:extLst>
            </p:cNvPr>
            <p:cNvCxnSpPr>
              <a:cxnSpLocks/>
            </p:cNvCxnSpPr>
            <p:nvPr/>
          </p:nvCxnSpPr>
          <p:spPr bwMode="auto">
            <a:xfrm>
              <a:off x="2753399" y="4628138"/>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381FE078-D2C5-560D-0B39-FD264905BB79}"/>
              </a:ext>
            </a:extLst>
          </p:cNvPr>
          <p:cNvGrpSpPr/>
          <p:nvPr/>
        </p:nvGrpSpPr>
        <p:grpSpPr>
          <a:xfrm>
            <a:off x="3544292" y="4485886"/>
            <a:ext cx="105376" cy="234548"/>
            <a:chOff x="2753399" y="4473422"/>
            <a:chExt cx="84981" cy="159765"/>
          </a:xfrm>
        </p:grpSpPr>
        <p:cxnSp>
          <p:nvCxnSpPr>
            <p:cNvPr id="130" name="Straight Connector 129">
              <a:extLst>
                <a:ext uri="{FF2B5EF4-FFF2-40B4-BE49-F238E27FC236}">
                  <a16:creationId xmlns:a16="http://schemas.microsoft.com/office/drawing/2014/main" id="{9AD88BA4-1C4E-6125-0877-6B0662F45FB4}"/>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27A500E9-7854-A5F4-4F15-0D3856DF8E91}"/>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7B5BD81C-4124-DF1C-523C-3ADFC4A7A1FC}"/>
                </a:ext>
              </a:extLst>
            </p:cNvPr>
            <p:cNvCxnSpPr>
              <a:cxnSpLocks/>
            </p:cNvCxnSpPr>
            <p:nvPr/>
          </p:nvCxnSpPr>
          <p:spPr bwMode="auto">
            <a:xfrm>
              <a:off x="2753399" y="4628138"/>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133" name="Group 132">
            <a:extLst>
              <a:ext uri="{FF2B5EF4-FFF2-40B4-BE49-F238E27FC236}">
                <a16:creationId xmlns:a16="http://schemas.microsoft.com/office/drawing/2014/main" id="{CF9C6527-E945-631A-6B20-B8E1368639E0}"/>
              </a:ext>
            </a:extLst>
          </p:cNvPr>
          <p:cNvGrpSpPr/>
          <p:nvPr/>
        </p:nvGrpSpPr>
        <p:grpSpPr>
          <a:xfrm>
            <a:off x="3955035" y="4512513"/>
            <a:ext cx="105376" cy="273639"/>
            <a:chOff x="2753399" y="4473422"/>
            <a:chExt cx="84981" cy="159765"/>
          </a:xfrm>
        </p:grpSpPr>
        <p:cxnSp>
          <p:nvCxnSpPr>
            <p:cNvPr id="134" name="Straight Connector 133">
              <a:extLst>
                <a:ext uri="{FF2B5EF4-FFF2-40B4-BE49-F238E27FC236}">
                  <a16:creationId xmlns:a16="http://schemas.microsoft.com/office/drawing/2014/main" id="{7E798A3A-D056-5285-22CA-A18EEA2DABA3}"/>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71E0AF1F-F94F-21C0-E6AC-5BB521317DF0}"/>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4C43DEBD-A5D5-6D01-57BB-4AC8474A0790}"/>
                </a:ext>
              </a:extLst>
            </p:cNvPr>
            <p:cNvCxnSpPr>
              <a:cxnSpLocks/>
            </p:cNvCxnSpPr>
            <p:nvPr/>
          </p:nvCxnSpPr>
          <p:spPr bwMode="auto">
            <a:xfrm>
              <a:off x="2753399" y="4628138"/>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4AE4F2AB-F290-FCCD-1B36-1EFD82D95BED}"/>
              </a:ext>
            </a:extLst>
          </p:cNvPr>
          <p:cNvGrpSpPr/>
          <p:nvPr/>
        </p:nvGrpSpPr>
        <p:grpSpPr>
          <a:xfrm>
            <a:off x="4372577" y="4620722"/>
            <a:ext cx="105376" cy="273639"/>
            <a:chOff x="2753399" y="4473422"/>
            <a:chExt cx="84981" cy="159765"/>
          </a:xfrm>
        </p:grpSpPr>
        <p:cxnSp>
          <p:nvCxnSpPr>
            <p:cNvPr id="138" name="Straight Connector 137">
              <a:extLst>
                <a:ext uri="{FF2B5EF4-FFF2-40B4-BE49-F238E27FC236}">
                  <a16:creationId xmlns:a16="http://schemas.microsoft.com/office/drawing/2014/main" id="{700E958D-B27E-FFF3-4A64-AE4AD9363D18}"/>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B119BE42-FBE6-9FA4-E02D-D15FF24B8637}"/>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F124835C-F7F8-53D5-7174-ACEC7F92D83F}"/>
                </a:ext>
              </a:extLst>
            </p:cNvPr>
            <p:cNvCxnSpPr>
              <a:cxnSpLocks/>
            </p:cNvCxnSpPr>
            <p:nvPr/>
          </p:nvCxnSpPr>
          <p:spPr bwMode="auto">
            <a:xfrm>
              <a:off x="2753399" y="4628138"/>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141" name="Group 140">
            <a:extLst>
              <a:ext uri="{FF2B5EF4-FFF2-40B4-BE49-F238E27FC236}">
                <a16:creationId xmlns:a16="http://schemas.microsoft.com/office/drawing/2014/main" id="{D6294D1D-FF88-568F-7E60-BB066A1B2611}"/>
              </a:ext>
            </a:extLst>
          </p:cNvPr>
          <p:cNvGrpSpPr/>
          <p:nvPr/>
        </p:nvGrpSpPr>
        <p:grpSpPr>
          <a:xfrm>
            <a:off x="4783866" y="4443394"/>
            <a:ext cx="105376" cy="273639"/>
            <a:chOff x="2753399" y="4473422"/>
            <a:chExt cx="84981" cy="159765"/>
          </a:xfrm>
        </p:grpSpPr>
        <p:cxnSp>
          <p:nvCxnSpPr>
            <p:cNvPr id="142" name="Straight Connector 141">
              <a:extLst>
                <a:ext uri="{FF2B5EF4-FFF2-40B4-BE49-F238E27FC236}">
                  <a16:creationId xmlns:a16="http://schemas.microsoft.com/office/drawing/2014/main" id="{DF74BBDF-B207-D4F5-36C9-F96DC2A886F1}"/>
                </a:ext>
              </a:extLst>
            </p:cNvPr>
            <p:cNvCxnSpPr/>
            <p:nvPr/>
          </p:nvCxnSpPr>
          <p:spPr bwMode="auto">
            <a:xfrm>
              <a:off x="2797588" y="4476821"/>
              <a:ext cx="0" cy="156366"/>
            </a:xfrm>
            <a:prstGeom prst="line">
              <a:avLst/>
            </a:prstGeom>
            <a:noFill/>
            <a:ln w="19050" cap="flat" cmpd="sng" algn="ctr">
              <a:solidFill>
                <a:srgbClr val="6C9C4B"/>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F2D08ED3-661D-6C4F-5413-AC9A135CF3EB}"/>
                </a:ext>
              </a:extLst>
            </p:cNvPr>
            <p:cNvCxnSpPr>
              <a:cxnSpLocks/>
            </p:cNvCxnSpPr>
            <p:nvPr/>
          </p:nvCxnSpPr>
          <p:spPr bwMode="auto">
            <a:xfrm>
              <a:off x="2753399" y="4473422"/>
              <a:ext cx="84981" cy="0"/>
            </a:xfrm>
            <a:prstGeom prst="line">
              <a:avLst/>
            </a:prstGeom>
            <a:noFill/>
            <a:ln w="19050" cap="flat" cmpd="sng" algn="ctr">
              <a:solidFill>
                <a:srgbClr val="6C9C4B"/>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29119A84-BC53-3CF3-F737-298298CE6444}"/>
                </a:ext>
              </a:extLst>
            </p:cNvPr>
            <p:cNvCxnSpPr>
              <a:cxnSpLocks/>
            </p:cNvCxnSpPr>
            <p:nvPr/>
          </p:nvCxnSpPr>
          <p:spPr bwMode="auto">
            <a:xfrm>
              <a:off x="2753399" y="4630282"/>
              <a:ext cx="84981" cy="0"/>
            </a:xfrm>
            <a:prstGeom prst="line">
              <a:avLst/>
            </a:prstGeom>
            <a:noFill/>
            <a:ln w="19050" cap="flat" cmpd="sng" algn="ctr">
              <a:solidFill>
                <a:srgbClr val="6C9C4B"/>
              </a:solidFill>
              <a:prstDash val="solid"/>
              <a:round/>
              <a:headEnd type="none" w="med" len="med"/>
              <a:tailEnd type="none" w="med" len="med"/>
            </a:ln>
            <a:effectLst/>
          </p:spPr>
        </p:cxnSp>
      </p:grpSp>
      <p:grpSp>
        <p:nvGrpSpPr>
          <p:cNvPr id="145" name="Group 144">
            <a:extLst>
              <a:ext uri="{FF2B5EF4-FFF2-40B4-BE49-F238E27FC236}">
                <a16:creationId xmlns:a16="http://schemas.microsoft.com/office/drawing/2014/main" id="{4EB2A7C4-1EFE-7F40-547C-9E640136ADCE}"/>
              </a:ext>
            </a:extLst>
          </p:cNvPr>
          <p:cNvGrpSpPr/>
          <p:nvPr/>
        </p:nvGrpSpPr>
        <p:grpSpPr>
          <a:xfrm>
            <a:off x="2309653" y="3617820"/>
            <a:ext cx="2578980" cy="1175654"/>
            <a:chOff x="2309653" y="3617820"/>
            <a:chExt cx="2578980" cy="1175654"/>
          </a:xfrm>
        </p:grpSpPr>
        <p:sp>
          <p:nvSpPr>
            <p:cNvPr id="146" name="Freeform 51">
              <a:extLst>
                <a:ext uri="{FF2B5EF4-FFF2-40B4-BE49-F238E27FC236}">
                  <a16:creationId xmlns:a16="http://schemas.microsoft.com/office/drawing/2014/main" id="{8DFBACE9-DC9C-66C6-75BC-333D7110B74B}"/>
                </a:ext>
              </a:extLst>
            </p:cNvPr>
            <p:cNvSpPr/>
            <p:nvPr/>
          </p:nvSpPr>
          <p:spPr bwMode="auto">
            <a:xfrm>
              <a:off x="2355685" y="3660999"/>
              <a:ext cx="2484856" cy="1087762"/>
            </a:xfrm>
            <a:custGeom>
              <a:avLst/>
              <a:gdLst>
                <a:gd name="connsiteX0" fmla="*/ 0 w 2484856"/>
                <a:gd name="connsiteY0" fmla="*/ 0 h 1087762"/>
                <a:gd name="connsiteX1" fmla="*/ 418108 w 2484856"/>
                <a:gd name="connsiteY1" fmla="*/ 309333 h 1087762"/>
                <a:gd name="connsiteX2" fmla="*/ 826019 w 2484856"/>
                <a:gd name="connsiteY2" fmla="*/ 669654 h 1087762"/>
                <a:gd name="connsiteX3" fmla="*/ 1223732 w 2484856"/>
                <a:gd name="connsiteY3" fmla="*/ 955191 h 1087762"/>
                <a:gd name="connsiteX4" fmla="*/ 1652038 w 2484856"/>
                <a:gd name="connsiteY4" fmla="*/ 975587 h 1087762"/>
                <a:gd name="connsiteX5" fmla="*/ 2070147 w 2484856"/>
                <a:gd name="connsiteY5" fmla="*/ 1087762 h 1087762"/>
                <a:gd name="connsiteX6" fmla="*/ 2484856 w 2484856"/>
                <a:gd name="connsiteY6" fmla="*/ 907602 h 108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4856" h="1087762">
                  <a:moveTo>
                    <a:pt x="0" y="0"/>
                  </a:moveTo>
                  <a:lnTo>
                    <a:pt x="418108" y="309333"/>
                  </a:lnTo>
                  <a:lnTo>
                    <a:pt x="826019" y="669654"/>
                  </a:lnTo>
                  <a:lnTo>
                    <a:pt x="1223732" y="955191"/>
                  </a:lnTo>
                  <a:lnTo>
                    <a:pt x="1652038" y="975587"/>
                  </a:lnTo>
                  <a:lnTo>
                    <a:pt x="2070147" y="1087762"/>
                  </a:lnTo>
                  <a:lnTo>
                    <a:pt x="2484856" y="907602"/>
                  </a:lnTo>
                </a:path>
              </a:pathLst>
            </a:custGeom>
            <a:noFill/>
            <a:ln w="28575">
              <a:solidFill>
                <a:srgbClr val="6C9C4B"/>
              </a:solidFill>
              <a:miter lim="800000"/>
              <a:headEnd/>
              <a:tailEnd/>
            </a:ln>
          </p:spPr>
          <p:txBody>
            <a:bodyPr rtlCol="0" anchor="ctr"/>
            <a:lstStyle/>
            <a:p>
              <a:pPr algn="ctr"/>
              <a:endParaRPr lang="en-US"/>
            </a:p>
          </p:txBody>
        </p:sp>
        <p:sp>
          <p:nvSpPr>
            <p:cNvPr id="147" name="Oval 146">
              <a:extLst>
                <a:ext uri="{FF2B5EF4-FFF2-40B4-BE49-F238E27FC236}">
                  <a16:creationId xmlns:a16="http://schemas.microsoft.com/office/drawing/2014/main" id="{48DB3FBF-A263-8E8B-3862-1956AABE4310}"/>
                </a:ext>
              </a:extLst>
            </p:cNvPr>
            <p:cNvSpPr/>
            <p:nvPr/>
          </p:nvSpPr>
          <p:spPr bwMode="auto">
            <a:xfrm>
              <a:off x="2309653" y="3617820"/>
              <a:ext cx="92990" cy="92990"/>
            </a:xfrm>
            <a:prstGeom prst="ellipse">
              <a:avLst/>
            </a:prstGeom>
            <a:solidFill>
              <a:schemeClr val="accent1"/>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8" name="Oval 147">
              <a:extLst>
                <a:ext uri="{FF2B5EF4-FFF2-40B4-BE49-F238E27FC236}">
                  <a16:creationId xmlns:a16="http://schemas.microsoft.com/office/drawing/2014/main" id="{BB912794-7CE9-2F9D-FB56-DB33CA49C17F}"/>
                </a:ext>
              </a:extLst>
            </p:cNvPr>
            <p:cNvSpPr/>
            <p:nvPr/>
          </p:nvSpPr>
          <p:spPr bwMode="auto">
            <a:xfrm>
              <a:off x="2727195" y="3923187"/>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3" name="Oval 152">
              <a:extLst>
                <a:ext uri="{FF2B5EF4-FFF2-40B4-BE49-F238E27FC236}">
                  <a16:creationId xmlns:a16="http://schemas.microsoft.com/office/drawing/2014/main" id="{D0523DF6-0663-BF54-5CC5-E117BCCD1F9C}"/>
                </a:ext>
              </a:extLst>
            </p:cNvPr>
            <p:cNvSpPr/>
            <p:nvPr/>
          </p:nvSpPr>
          <p:spPr bwMode="auto">
            <a:xfrm>
              <a:off x="3970756" y="4588875"/>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4" name="Oval 153">
              <a:extLst>
                <a:ext uri="{FF2B5EF4-FFF2-40B4-BE49-F238E27FC236}">
                  <a16:creationId xmlns:a16="http://schemas.microsoft.com/office/drawing/2014/main" id="{5AC7EDB9-CDCA-2D23-4A62-22D827C2ECCF}"/>
                </a:ext>
              </a:extLst>
            </p:cNvPr>
            <p:cNvSpPr/>
            <p:nvPr/>
          </p:nvSpPr>
          <p:spPr bwMode="auto">
            <a:xfrm>
              <a:off x="3137372" y="4285774"/>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5" name="Oval 154">
              <a:extLst>
                <a:ext uri="{FF2B5EF4-FFF2-40B4-BE49-F238E27FC236}">
                  <a16:creationId xmlns:a16="http://schemas.microsoft.com/office/drawing/2014/main" id="{A3F4B2B4-CBCF-D36D-45BE-A607FD17DD64}"/>
                </a:ext>
              </a:extLst>
            </p:cNvPr>
            <p:cNvSpPr/>
            <p:nvPr/>
          </p:nvSpPr>
          <p:spPr bwMode="auto">
            <a:xfrm>
              <a:off x="3551515" y="4567346"/>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6" name="Oval 155">
              <a:extLst>
                <a:ext uri="{FF2B5EF4-FFF2-40B4-BE49-F238E27FC236}">
                  <a16:creationId xmlns:a16="http://schemas.microsoft.com/office/drawing/2014/main" id="{F9037D45-3DA2-529C-F708-9EE9F9CD6E97}"/>
                </a:ext>
              </a:extLst>
            </p:cNvPr>
            <p:cNvSpPr/>
            <p:nvPr/>
          </p:nvSpPr>
          <p:spPr bwMode="auto">
            <a:xfrm>
              <a:off x="4378101" y="4700484"/>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7" name="Oval 156">
              <a:extLst>
                <a:ext uri="{FF2B5EF4-FFF2-40B4-BE49-F238E27FC236}">
                  <a16:creationId xmlns:a16="http://schemas.microsoft.com/office/drawing/2014/main" id="{5BC0D52A-F6B5-125A-4C68-B256EF606F30}"/>
                </a:ext>
              </a:extLst>
            </p:cNvPr>
            <p:cNvSpPr/>
            <p:nvPr/>
          </p:nvSpPr>
          <p:spPr bwMode="auto">
            <a:xfrm>
              <a:off x="4795643" y="4523156"/>
              <a:ext cx="92990" cy="92990"/>
            </a:xfrm>
            <a:prstGeom prst="ellipse">
              <a:avLst/>
            </a:prstGeom>
            <a:solidFill>
              <a:srgbClr val="6C9C4B"/>
            </a:solidFill>
            <a:ln w="0">
              <a:solidFill>
                <a:srgbClr val="6C9C4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58" name="Group 157">
            <a:extLst>
              <a:ext uri="{FF2B5EF4-FFF2-40B4-BE49-F238E27FC236}">
                <a16:creationId xmlns:a16="http://schemas.microsoft.com/office/drawing/2014/main" id="{763C4910-2934-D08B-DB5C-20D6CAD1F7BD}"/>
              </a:ext>
            </a:extLst>
          </p:cNvPr>
          <p:cNvGrpSpPr/>
          <p:nvPr/>
        </p:nvGrpSpPr>
        <p:grpSpPr>
          <a:xfrm>
            <a:off x="2318161" y="3610621"/>
            <a:ext cx="2560216" cy="1486050"/>
            <a:chOff x="2312237" y="3615208"/>
            <a:chExt cx="2560216" cy="1486050"/>
          </a:xfrm>
        </p:grpSpPr>
        <p:sp>
          <p:nvSpPr>
            <p:cNvPr id="159" name="Freeform 52">
              <a:extLst>
                <a:ext uri="{FF2B5EF4-FFF2-40B4-BE49-F238E27FC236}">
                  <a16:creationId xmlns:a16="http://schemas.microsoft.com/office/drawing/2014/main" id="{107939C5-2333-2EC9-CDE7-EF6EEAC51DA5}"/>
                </a:ext>
              </a:extLst>
            </p:cNvPr>
            <p:cNvSpPr/>
            <p:nvPr/>
          </p:nvSpPr>
          <p:spPr bwMode="auto">
            <a:xfrm>
              <a:off x="2352286" y="3657600"/>
              <a:ext cx="2481457" cy="1400494"/>
            </a:xfrm>
            <a:custGeom>
              <a:avLst/>
              <a:gdLst>
                <a:gd name="connsiteX0" fmla="*/ 0 w 2481457"/>
                <a:gd name="connsiteY0" fmla="*/ 0 h 1400494"/>
                <a:gd name="connsiteX1" fmla="*/ 421507 w 2481457"/>
                <a:gd name="connsiteY1" fmla="*/ 509888 h 1400494"/>
                <a:gd name="connsiteX2" fmla="*/ 819220 w 2481457"/>
                <a:gd name="connsiteY2" fmla="*/ 690049 h 1400494"/>
                <a:gd name="connsiteX3" fmla="*/ 1230530 w 2481457"/>
                <a:gd name="connsiteY3" fmla="*/ 1084363 h 1400494"/>
                <a:gd name="connsiteX4" fmla="*/ 1655437 w 2481457"/>
                <a:gd name="connsiteY4" fmla="*/ 1244128 h 1400494"/>
                <a:gd name="connsiteX5" fmla="*/ 2070147 w 2481457"/>
                <a:gd name="connsiteY5" fmla="*/ 1312113 h 1400494"/>
                <a:gd name="connsiteX6" fmla="*/ 2481457 w 2481457"/>
                <a:gd name="connsiteY6" fmla="*/ 1400494 h 1400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457" h="1400494">
                  <a:moveTo>
                    <a:pt x="0" y="0"/>
                  </a:moveTo>
                  <a:lnTo>
                    <a:pt x="421507" y="509888"/>
                  </a:lnTo>
                  <a:lnTo>
                    <a:pt x="819220" y="690049"/>
                  </a:lnTo>
                  <a:lnTo>
                    <a:pt x="1230530" y="1084363"/>
                  </a:lnTo>
                  <a:lnTo>
                    <a:pt x="1655437" y="1244128"/>
                  </a:lnTo>
                  <a:lnTo>
                    <a:pt x="2070147" y="1312113"/>
                  </a:lnTo>
                  <a:lnTo>
                    <a:pt x="2481457" y="1400494"/>
                  </a:lnTo>
                </a:path>
              </a:pathLst>
            </a:custGeom>
            <a:noFill/>
            <a:ln w="28575">
              <a:solidFill>
                <a:srgbClr val="00205F"/>
              </a:solidFill>
              <a:miter lim="800000"/>
              <a:headEnd/>
              <a:tailEnd/>
            </a:ln>
          </p:spPr>
          <p:txBody>
            <a:bodyPr rtlCol="0" anchor="ctr"/>
            <a:lstStyle/>
            <a:p>
              <a:pPr algn="ctr"/>
              <a:endParaRPr lang="en-US"/>
            </a:p>
          </p:txBody>
        </p:sp>
        <p:sp>
          <p:nvSpPr>
            <p:cNvPr id="160" name="Rectangle 159">
              <a:extLst>
                <a:ext uri="{FF2B5EF4-FFF2-40B4-BE49-F238E27FC236}">
                  <a16:creationId xmlns:a16="http://schemas.microsoft.com/office/drawing/2014/main" id="{9A9F857D-74BF-9717-32C9-A53C29306DDE}"/>
                </a:ext>
              </a:extLst>
            </p:cNvPr>
            <p:cNvSpPr/>
            <p:nvPr/>
          </p:nvSpPr>
          <p:spPr bwMode="auto">
            <a:xfrm>
              <a:off x="2312237" y="3615208"/>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6EFDFCD4-8B8C-8EFF-9805-96AF3F1551F7}"/>
                </a:ext>
              </a:extLst>
            </p:cNvPr>
            <p:cNvSpPr/>
            <p:nvPr/>
          </p:nvSpPr>
          <p:spPr bwMode="auto">
            <a:xfrm>
              <a:off x="3137689" y="430809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F96AEA7B-E6B1-0716-23B2-B5E8FC65BDB1}"/>
                </a:ext>
              </a:extLst>
            </p:cNvPr>
            <p:cNvSpPr/>
            <p:nvPr/>
          </p:nvSpPr>
          <p:spPr bwMode="auto">
            <a:xfrm>
              <a:off x="3969941" y="4858203"/>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4E8509BF-E524-5FCE-F97D-77F54C1784A2}"/>
                </a:ext>
              </a:extLst>
            </p:cNvPr>
            <p:cNvSpPr/>
            <p:nvPr/>
          </p:nvSpPr>
          <p:spPr bwMode="auto">
            <a:xfrm>
              <a:off x="2725246" y="4119998"/>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3" name="Rectangle 182">
              <a:extLst>
                <a:ext uri="{FF2B5EF4-FFF2-40B4-BE49-F238E27FC236}">
                  <a16:creationId xmlns:a16="http://schemas.microsoft.com/office/drawing/2014/main" id="{B7742E4C-C05F-BBBC-3F9E-B5803D54B7BE}"/>
                </a:ext>
              </a:extLst>
            </p:cNvPr>
            <p:cNvSpPr/>
            <p:nvPr/>
          </p:nvSpPr>
          <p:spPr bwMode="auto">
            <a:xfrm>
              <a:off x="3557498" y="4707502"/>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4" name="Rectangle 183">
              <a:extLst>
                <a:ext uri="{FF2B5EF4-FFF2-40B4-BE49-F238E27FC236}">
                  <a16:creationId xmlns:a16="http://schemas.microsoft.com/office/drawing/2014/main" id="{E911C68B-7772-7B83-202F-7E6525BBA4DD}"/>
                </a:ext>
              </a:extLst>
            </p:cNvPr>
            <p:cNvSpPr/>
            <p:nvPr/>
          </p:nvSpPr>
          <p:spPr bwMode="auto">
            <a:xfrm>
              <a:off x="4373886" y="4929020"/>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5" name="Rectangle 184">
              <a:extLst>
                <a:ext uri="{FF2B5EF4-FFF2-40B4-BE49-F238E27FC236}">
                  <a16:creationId xmlns:a16="http://schemas.microsoft.com/office/drawing/2014/main" id="{5FDD5CC1-EF5D-FC2D-B644-32E2D9FACAB4}"/>
                </a:ext>
              </a:extLst>
            </p:cNvPr>
            <p:cNvSpPr/>
            <p:nvPr/>
          </p:nvSpPr>
          <p:spPr bwMode="auto">
            <a:xfrm>
              <a:off x="4784630" y="5013435"/>
              <a:ext cx="87823" cy="87823"/>
            </a:xfrm>
            <a:prstGeom prst="rect">
              <a:avLst/>
            </a:prstGeom>
            <a:solidFill>
              <a:srgbClr val="00205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86" name="Group 185">
            <a:extLst>
              <a:ext uri="{FF2B5EF4-FFF2-40B4-BE49-F238E27FC236}">
                <a16:creationId xmlns:a16="http://schemas.microsoft.com/office/drawing/2014/main" id="{E99E71AB-8927-15F3-29F2-69F656FB9959}"/>
              </a:ext>
            </a:extLst>
          </p:cNvPr>
          <p:cNvGrpSpPr/>
          <p:nvPr/>
        </p:nvGrpSpPr>
        <p:grpSpPr>
          <a:xfrm>
            <a:off x="4775797" y="4915793"/>
            <a:ext cx="105376" cy="273639"/>
            <a:chOff x="2753399" y="4473422"/>
            <a:chExt cx="84981" cy="159765"/>
          </a:xfrm>
        </p:grpSpPr>
        <p:cxnSp>
          <p:nvCxnSpPr>
            <p:cNvPr id="187" name="Straight Connector 186">
              <a:extLst>
                <a:ext uri="{FF2B5EF4-FFF2-40B4-BE49-F238E27FC236}">
                  <a16:creationId xmlns:a16="http://schemas.microsoft.com/office/drawing/2014/main" id="{D86F25EB-6EA8-7711-CA93-FCD1FC4139F5}"/>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02DA160E-03DB-C43A-6624-A93C31427CF6}"/>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6B65C00E-4503-B8DF-2F76-627DE5B4569F}"/>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9F968EBC-B236-3A7C-0680-E6BB92589000}"/>
              </a:ext>
            </a:extLst>
          </p:cNvPr>
          <p:cNvGrpSpPr/>
          <p:nvPr/>
        </p:nvGrpSpPr>
        <p:grpSpPr>
          <a:xfrm>
            <a:off x="4371445" y="4826944"/>
            <a:ext cx="105376" cy="316131"/>
            <a:chOff x="2753399" y="4473422"/>
            <a:chExt cx="84981" cy="159765"/>
          </a:xfrm>
        </p:grpSpPr>
        <p:cxnSp>
          <p:nvCxnSpPr>
            <p:cNvPr id="191" name="Straight Connector 190">
              <a:extLst>
                <a:ext uri="{FF2B5EF4-FFF2-40B4-BE49-F238E27FC236}">
                  <a16:creationId xmlns:a16="http://schemas.microsoft.com/office/drawing/2014/main" id="{92331766-514C-5D69-20AC-93F3BC520A95}"/>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B6EB20A8-14E6-9AFD-CB64-FD420BC29486}"/>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14A11215-74A5-585C-C11D-954653F0B702}"/>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325FE519-C27C-4723-52A6-4E7AAC7F7678}"/>
              </a:ext>
            </a:extLst>
          </p:cNvPr>
          <p:cNvGrpSpPr/>
          <p:nvPr/>
        </p:nvGrpSpPr>
        <p:grpSpPr>
          <a:xfrm>
            <a:off x="3952770" y="4778788"/>
            <a:ext cx="105376" cy="265710"/>
            <a:chOff x="2753399" y="4473422"/>
            <a:chExt cx="84981" cy="159765"/>
          </a:xfrm>
        </p:grpSpPr>
        <p:cxnSp>
          <p:nvCxnSpPr>
            <p:cNvPr id="195" name="Straight Connector 194">
              <a:extLst>
                <a:ext uri="{FF2B5EF4-FFF2-40B4-BE49-F238E27FC236}">
                  <a16:creationId xmlns:a16="http://schemas.microsoft.com/office/drawing/2014/main" id="{6C108460-3876-D3C1-8CFD-6351053E6BCD}"/>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A6BA86E2-57D8-7CED-15A5-CC023CF5A138}"/>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FBD1491C-A736-C54B-3787-88BD85022198}"/>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198" name="Group 197">
            <a:extLst>
              <a:ext uri="{FF2B5EF4-FFF2-40B4-BE49-F238E27FC236}">
                <a16:creationId xmlns:a16="http://schemas.microsoft.com/office/drawing/2014/main" id="{3BC8FB65-A948-FAB2-F00E-428617A33243}"/>
              </a:ext>
            </a:extLst>
          </p:cNvPr>
          <p:cNvGrpSpPr/>
          <p:nvPr/>
        </p:nvGrpSpPr>
        <p:grpSpPr>
          <a:xfrm>
            <a:off x="3544293" y="4621855"/>
            <a:ext cx="105376" cy="265710"/>
            <a:chOff x="2753399" y="4473422"/>
            <a:chExt cx="84981" cy="159765"/>
          </a:xfrm>
        </p:grpSpPr>
        <p:cxnSp>
          <p:nvCxnSpPr>
            <p:cNvPr id="199" name="Straight Connector 198">
              <a:extLst>
                <a:ext uri="{FF2B5EF4-FFF2-40B4-BE49-F238E27FC236}">
                  <a16:creationId xmlns:a16="http://schemas.microsoft.com/office/drawing/2014/main" id="{49F4FAE9-D6E6-C24A-7772-4B6500161F41}"/>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3A40F6E0-F2DC-5CF7-FAB5-35EED8C7AC42}"/>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62E38724-B710-CB1A-D6AB-7E6342FF7F94}"/>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ACFFD594-BE69-85B0-687C-E0B6EC35CF3E}"/>
              </a:ext>
            </a:extLst>
          </p:cNvPr>
          <p:cNvGrpSpPr/>
          <p:nvPr/>
        </p:nvGrpSpPr>
        <p:grpSpPr>
          <a:xfrm>
            <a:off x="3131612" y="4228903"/>
            <a:ext cx="105376" cy="265710"/>
            <a:chOff x="2753399" y="4473422"/>
            <a:chExt cx="84981" cy="159765"/>
          </a:xfrm>
        </p:grpSpPr>
        <p:cxnSp>
          <p:nvCxnSpPr>
            <p:cNvPr id="207" name="Straight Connector 206">
              <a:extLst>
                <a:ext uri="{FF2B5EF4-FFF2-40B4-BE49-F238E27FC236}">
                  <a16:creationId xmlns:a16="http://schemas.microsoft.com/office/drawing/2014/main" id="{CAC2C2BB-AB4F-B479-CC90-D15747131FA7}"/>
                </a:ext>
              </a:extLst>
            </p:cNvPr>
            <p:cNvCxnSpPr/>
            <p:nvPr/>
          </p:nvCxnSpPr>
          <p:spPr bwMode="auto">
            <a:xfrm>
              <a:off x="2797588" y="4476821"/>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01A47307-F59D-BF90-FA6F-D3FCBEDE86DB}"/>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743AB62E-BBBC-2E01-7257-9F4B710EC2C2}"/>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grpSp>
        <p:nvGrpSpPr>
          <p:cNvPr id="210" name="Group 209">
            <a:extLst>
              <a:ext uri="{FF2B5EF4-FFF2-40B4-BE49-F238E27FC236}">
                <a16:creationId xmlns:a16="http://schemas.microsoft.com/office/drawing/2014/main" id="{30BB30A8-023F-8297-42FA-A68050F4B6A0}"/>
              </a:ext>
            </a:extLst>
          </p:cNvPr>
          <p:cNvGrpSpPr/>
          <p:nvPr/>
        </p:nvGrpSpPr>
        <p:grpSpPr>
          <a:xfrm>
            <a:off x="2717141" y="4049677"/>
            <a:ext cx="105376" cy="232838"/>
            <a:chOff x="2753399" y="4468770"/>
            <a:chExt cx="84981" cy="159368"/>
          </a:xfrm>
        </p:grpSpPr>
        <p:cxnSp>
          <p:nvCxnSpPr>
            <p:cNvPr id="211" name="Straight Connector 210">
              <a:extLst>
                <a:ext uri="{FF2B5EF4-FFF2-40B4-BE49-F238E27FC236}">
                  <a16:creationId xmlns:a16="http://schemas.microsoft.com/office/drawing/2014/main" id="{F14AA937-4A4F-4200-357C-7401C9A6C17E}"/>
                </a:ext>
              </a:extLst>
            </p:cNvPr>
            <p:cNvCxnSpPr/>
            <p:nvPr/>
          </p:nvCxnSpPr>
          <p:spPr bwMode="auto">
            <a:xfrm>
              <a:off x="2797583" y="4468770"/>
              <a:ext cx="0" cy="156366"/>
            </a:xfrm>
            <a:prstGeom prst="line">
              <a:avLst/>
            </a:prstGeom>
            <a:noFill/>
            <a:ln w="19050" cap="flat" cmpd="sng" algn="ctr">
              <a:solidFill>
                <a:srgbClr val="00205F"/>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B76E8A53-81B8-DF20-23AB-FE118E171822}"/>
                </a:ext>
              </a:extLst>
            </p:cNvPr>
            <p:cNvCxnSpPr>
              <a:cxnSpLocks/>
            </p:cNvCxnSpPr>
            <p:nvPr/>
          </p:nvCxnSpPr>
          <p:spPr bwMode="auto">
            <a:xfrm>
              <a:off x="2753399" y="4473422"/>
              <a:ext cx="84981" cy="0"/>
            </a:xfrm>
            <a:prstGeom prst="line">
              <a:avLst/>
            </a:prstGeom>
            <a:noFill/>
            <a:ln w="19050" cap="flat" cmpd="sng" algn="ctr">
              <a:solidFill>
                <a:srgbClr val="00205F"/>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60881486-055C-8C6B-1E70-9C5F4936502F}"/>
                </a:ext>
              </a:extLst>
            </p:cNvPr>
            <p:cNvCxnSpPr>
              <a:cxnSpLocks/>
            </p:cNvCxnSpPr>
            <p:nvPr/>
          </p:nvCxnSpPr>
          <p:spPr bwMode="auto">
            <a:xfrm>
              <a:off x="2753399" y="4628138"/>
              <a:ext cx="84981" cy="0"/>
            </a:xfrm>
            <a:prstGeom prst="line">
              <a:avLst/>
            </a:prstGeom>
            <a:noFill/>
            <a:ln w="19050" cap="flat" cmpd="sng" algn="ctr">
              <a:solidFill>
                <a:srgbClr val="00205F"/>
              </a:solidFill>
              <a:prstDash val="solid"/>
              <a:round/>
              <a:headEnd type="none" w="med" len="med"/>
              <a:tailEnd type="none" w="med" len="med"/>
            </a:ln>
            <a:effectLst/>
          </p:spPr>
        </p:cxnSp>
      </p:grpSp>
    </p:spTree>
    <p:extLst>
      <p:ext uri="{BB962C8B-B14F-4D97-AF65-F5344CB8AC3E}">
        <p14:creationId xmlns:p14="http://schemas.microsoft.com/office/powerpoint/2010/main" val="2700474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ECFEC-1FC3-5795-1C25-3F2980EDE1F2}"/>
              </a:ext>
            </a:extLst>
          </p:cNvPr>
          <p:cNvSpPr>
            <a:spLocks noGrp="1"/>
          </p:cNvSpPr>
          <p:nvPr>
            <p:ph type="title"/>
          </p:nvPr>
        </p:nvSpPr>
        <p:spPr/>
        <p:txBody>
          <a:bodyPr/>
          <a:lstStyle/>
          <a:p>
            <a:r>
              <a:rPr lang="en-US"/>
              <a:t>Telitacicept in Primary Sjögren’s Syndrome</a:t>
            </a:r>
          </a:p>
        </p:txBody>
      </p:sp>
      <p:sp>
        <p:nvSpPr>
          <p:cNvPr id="3" name="Content Placeholder 2">
            <a:extLst>
              <a:ext uri="{FF2B5EF4-FFF2-40B4-BE49-F238E27FC236}">
                <a16:creationId xmlns:a16="http://schemas.microsoft.com/office/drawing/2014/main" id="{D7C869DD-7413-F22E-6E9F-AA9342ACA20B}"/>
              </a:ext>
            </a:extLst>
          </p:cNvPr>
          <p:cNvSpPr>
            <a:spLocks noGrp="1"/>
          </p:cNvSpPr>
          <p:nvPr>
            <p:ph idx="1"/>
          </p:nvPr>
        </p:nvSpPr>
        <p:spPr/>
        <p:txBody>
          <a:bodyPr/>
          <a:lstStyle/>
          <a:p>
            <a:r>
              <a:rPr lang="en-US" sz="2400"/>
              <a:t>Double-blind, placebo-controlled, randomized phase II trial</a:t>
            </a:r>
          </a:p>
          <a:p>
            <a:endParaRPr lang="en-US" sz="2400"/>
          </a:p>
          <a:p>
            <a:endParaRPr lang="en-US" sz="2400"/>
          </a:p>
          <a:p>
            <a:endParaRPr lang="en-US" sz="2400"/>
          </a:p>
          <a:p>
            <a:endParaRPr lang="en-US" sz="2400"/>
          </a:p>
          <a:p>
            <a:pPr marL="0" indent="0">
              <a:buNone/>
            </a:pPr>
            <a:br>
              <a:rPr lang="en-US" sz="2400" b="1"/>
            </a:br>
            <a:endParaRPr lang="en-US" sz="2400" b="1"/>
          </a:p>
          <a:p>
            <a:r>
              <a:rPr lang="en-US" sz="2400" b="1"/>
              <a:t>Primary endpoint</a:t>
            </a:r>
            <a:r>
              <a:rPr lang="en-US" sz="2400"/>
              <a:t>: change in ESSDAI score at Wk 24</a:t>
            </a:r>
          </a:p>
          <a:p>
            <a:r>
              <a:rPr lang="en-US" sz="2400" b="1"/>
              <a:t>Key secondary endpoints</a:t>
            </a:r>
            <a:r>
              <a:rPr lang="en-US" sz="2400"/>
              <a:t>: change in ESSDAI score at Wk 12 and ESSPRI score at </a:t>
            </a:r>
            <a:br>
              <a:rPr lang="en-US" sz="2400"/>
            </a:br>
            <a:r>
              <a:rPr lang="en-US" sz="2400"/>
              <a:t>Wk 12 and 24; VAS, SF-36, and MFI at Wk 12 and 24, safety</a:t>
            </a:r>
          </a:p>
          <a:p>
            <a:endParaRPr lang="en-US" sz="2400"/>
          </a:p>
          <a:p>
            <a:endParaRPr lang="en-US" sz="2400"/>
          </a:p>
        </p:txBody>
      </p:sp>
      <p:sp>
        <p:nvSpPr>
          <p:cNvPr id="6" name="Text Box 11">
            <a:extLst>
              <a:ext uri="{FF2B5EF4-FFF2-40B4-BE49-F238E27FC236}">
                <a16:creationId xmlns:a16="http://schemas.microsoft.com/office/drawing/2014/main" id="{8B8FCD18-60D9-4185-4E93-97868E6B2F32}"/>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NCT04078386. Xu. Rheumatology (Oxford). 2024;63:698.</a:t>
            </a:r>
          </a:p>
        </p:txBody>
      </p:sp>
      <p:sp>
        <p:nvSpPr>
          <p:cNvPr id="4" name="TextBox 3">
            <a:extLst>
              <a:ext uri="{FF2B5EF4-FFF2-40B4-BE49-F238E27FC236}">
                <a16:creationId xmlns:a16="http://schemas.microsoft.com/office/drawing/2014/main" id="{ABC8CB2C-2F6B-D421-7C8E-9B9E7BD36929}"/>
              </a:ext>
            </a:extLst>
          </p:cNvPr>
          <p:cNvSpPr txBox="1"/>
          <p:nvPr/>
        </p:nvSpPr>
        <p:spPr bwMode="auto">
          <a:xfrm>
            <a:off x="906741" y="2380885"/>
            <a:ext cx="240126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Patients with primary Sjögren’s syndrome per ACR/EULAR criteria;</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aged 18-65 yr;</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ESSDAI score ≥5;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seropositive anti-SSA</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(N = 42)</a:t>
            </a:r>
          </a:p>
        </p:txBody>
      </p:sp>
      <p:cxnSp>
        <p:nvCxnSpPr>
          <p:cNvPr id="7" name="Straight Arrow Connector 6">
            <a:extLst>
              <a:ext uri="{FF2B5EF4-FFF2-40B4-BE49-F238E27FC236}">
                <a16:creationId xmlns:a16="http://schemas.microsoft.com/office/drawing/2014/main" id="{AF1FE0B7-44C6-1CE7-32B1-E1D7896B834A}"/>
              </a:ext>
            </a:extLst>
          </p:cNvPr>
          <p:cNvCxnSpPr>
            <a:cxnSpLocks/>
          </p:cNvCxnSpPr>
          <p:nvPr/>
        </p:nvCxnSpPr>
        <p:spPr bwMode="auto">
          <a:xfrm flipV="1">
            <a:off x="3389916" y="2462610"/>
            <a:ext cx="1052275" cy="611498"/>
          </a:xfrm>
          <a:prstGeom prst="straightConnector1">
            <a:avLst/>
          </a:prstGeom>
          <a:noFill/>
          <a:ln w="28575"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37190B85-A0AC-CB23-1A8B-DFBCB1B4BDC5}"/>
              </a:ext>
            </a:extLst>
          </p:cNvPr>
          <p:cNvCxnSpPr>
            <a:cxnSpLocks/>
          </p:cNvCxnSpPr>
          <p:nvPr/>
        </p:nvCxnSpPr>
        <p:spPr bwMode="auto">
          <a:xfrm>
            <a:off x="3389916" y="3815043"/>
            <a:ext cx="1025228" cy="602515"/>
          </a:xfrm>
          <a:prstGeom prst="straightConnector1">
            <a:avLst/>
          </a:prstGeom>
          <a:noFill/>
          <a:ln w="28575" cap="flat" cmpd="sng" algn="ctr">
            <a:solidFill>
              <a:schemeClr val="bg1"/>
            </a:solidFill>
            <a:prstDash val="solid"/>
            <a:round/>
            <a:headEnd type="none" w="med" len="med"/>
            <a:tailEnd type="triangle"/>
          </a:ln>
          <a:effectLst/>
        </p:spPr>
      </p:cxnSp>
      <p:sp>
        <p:nvSpPr>
          <p:cNvPr id="14" name="Rectangle 13">
            <a:extLst>
              <a:ext uri="{FF2B5EF4-FFF2-40B4-BE49-F238E27FC236}">
                <a16:creationId xmlns:a16="http://schemas.microsoft.com/office/drawing/2014/main" id="{D81C41B2-6165-E6D4-ACBB-4EF05F07A1F4}"/>
              </a:ext>
            </a:extLst>
          </p:cNvPr>
          <p:cNvSpPr/>
          <p:nvPr/>
        </p:nvSpPr>
        <p:spPr bwMode="auto">
          <a:xfrm>
            <a:off x="4537143" y="2101566"/>
            <a:ext cx="3047013" cy="834228"/>
          </a:xfrm>
          <a:prstGeom prst="rect">
            <a:avLst/>
          </a:prstGeom>
          <a:solidFill>
            <a:schemeClr val="accent1"/>
          </a:solidFill>
          <a:ln w="0">
            <a:solidFill>
              <a:schemeClr val="bg1"/>
            </a:solidFill>
            <a:miter lim="800000"/>
            <a:headEnd/>
            <a:tailEnd/>
          </a:ln>
        </p:spPr>
        <p:txBody>
          <a:bodyPr rtlCol="0" anchor="ctr"/>
          <a:lstStyle/>
          <a:p>
            <a:pPr algn="ctr">
              <a:lnSpc>
                <a:spcPct val="100000"/>
              </a:lnSpc>
              <a:spcBef>
                <a:spcPct val="50000"/>
              </a:spcBef>
              <a:spcAft>
                <a:spcPct val="0"/>
              </a:spcAft>
              <a:buClrTx/>
              <a:buFontTx/>
              <a:buNone/>
            </a:pPr>
            <a:r>
              <a:rPr lang="en-US">
                <a:latin typeface="Calibri" panose="020F0502020204030204" pitchFamily="34" charset="0"/>
              </a:rPr>
              <a:t>Telitacicept</a:t>
            </a:r>
            <a:r>
              <a:rPr lang="en-US" b="0">
                <a:latin typeface="Calibri" panose="020F0502020204030204" pitchFamily="34" charset="0"/>
              </a:rPr>
              <a:t> 160 mg SC QW                             (n = 14)</a:t>
            </a:r>
          </a:p>
        </p:txBody>
      </p:sp>
      <p:sp>
        <p:nvSpPr>
          <p:cNvPr id="24" name="Rectangle 23">
            <a:extLst>
              <a:ext uri="{FF2B5EF4-FFF2-40B4-BE49-F238E27FC236}">
                <a16:creationId xmlns:a16="http://schemas.microsoft.com/office/drawing/2014/main" id="{DA3847DD-5E3B-2CE8-1E25-ADA9EED88AA3}"/>
              </a:ext>
            </a:extLst>
          </p:cNvPr>
          <p:cNvSpPr/>
          <p:nvPr/>
        </p:nvSpPr>
        <p:spPr bwMode="auto">
          <a:xfrm>
            <a:off x="4537144" y="4003593"/>
            <a:ext cx="3047012" cy="827929"/>
          </a:xfrm>
          <a:prstGeom prst="rect">
            <a:avLst/>
          </a:prstGeom>
          <a:solidFill>
            <a:schemeClr val="accent2"/>
          </a:solidFill>
          <a:ln w="0">
            <a:noFill/>
            <a:miter lim="800000"/>
            <a:headEnd/>
            <a:tailEnd/>
          </a:ln>
        </p:spPr>
        <p:txBody>
          <a:bodyPr rtlCol="0" anchor="ctr"/>
          <a:lstStyle/>
          <a:p>
            <a:pPr algn="ctr">
              <a:lnSpc>
                <a:spcPct val="100000"/>
              </a:lnSpc>
              <a:spcBef>
                <a:spcPct val="50000"/>
              </a:spcBef>
              <a:spcAft>
                <a:spcPct val="0"/>
              </a:spcAft>
              <a:buClrTx/>
              <a:buFontTx/>
              <a:buNone/>
            </a:pPr>
            <a:r>
              <a:rPr lang="en-US">
                <a:latin typeface="Calibri" panose="020F0502020204030204" pitchFamily="34" charset="0"/>
              </a:rPr>
              <a:t>Placebo </a:t>
            </a:r>
            <a:r>
              <a:rPr lang="en-US" b="0">
                <a:latin typeface="Calibri" panose="020F0502020204030204" pitchFamily="34" charset="0"/>
              </a:rPr>
              <a:t>SC QW</a:t>
            </a:r>
            <a:br>
              <a:rPr lang="en-US" b="0">
                <a:latin typeface="Calibri" panose="020F0502020204030204" pitchFamily="34" charset="0"/>
              </a:rPr>
            </a:br>
            <a:r>
              <a:rPr lang="en-US" b="0">
                <a:latin typeface="Calibri" panose="020F0502020204030204" pitchFamily="34" charset="0"/>
              </a:rPr>
              <a:t>(n = 14)</a:t>
            </a:r>
          </a:p>
        </p:txBody>
      </p:sp>
      <p:sp>
        <p:nvSpPr>
          <p:cNvPr id="33" name="TextBox 32">
            <a:extLst>
              <a:ext uri="{FF2B5EF4-FFF2-40B4-BE49-F238E27FC236}">
                <a16:creationId xmlns:a16="http://schemas.microsoft.com/office/drawing/2014/main" id="{29309423-8383-4FDF-4B1D-2FEA0EF7822C}"/>
              </a:ext>
            </a:extLst>
          </p:cNvPr>
          <p:cNvSpPr txBox="1"/>
          <p:nvPr/>
        </p:nvSpPr>
        <p:spPr bwMode="auto">
          <a:xfrm>
            <a:off x="8158697" y="3244334"/>
            <a:ext cx="22828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Follow up at Wk 24</a:t>
            </a:r>
          </a:p>
        </p:txBody>
      </p:sp>
      <p:sp>
        <p:nvSpPr>
          <p:cNvPr id="5" name="Rectangle 4">
            <a:extLst>
              <a:ext uri="{FF2B5EF4-FFF2-40B4-BE49-F238E27FC236}">
                <a16:creationId xmlns:a16="http://schemas.microsoft.com/office/drawing/2014/main" id="{D8DCCD95-EF64-8B7B-CB96-51C74B487085}"/>
              </a:ext>
            </a:extLst>
          </p:cNvPr>
          <p:cNvSpPr/>
          <p:nvPr/>
        </p:nvSpPr>
        <p:spPr bwMode="auto">
          <a:xfrm>
            <a:off x="4537144" y="3052581"/>
            <a:ext cx="3047012" cy="834225"/>
          </a:xfrm>
          <a:prstGeom prst="rect">
            <a:avLst/>
          </a:prstGeom>
          <a:solidFill>
            <a:schemeClr val="accent5"/>
          </a:solidFill>
          <a:ln w="0">
            <a:noFill/>
            <a:miter lim="800000"/>
            <a:headEnd/>
            <a:tailEnd/>
          </a:ln>
        </p:spPr>
        <p:txBody>
          <a:bodyPr rtlCol="0" anchor="ctr"/>
          <a:lstStyle/>
          <a:p>
            <a:pPr algn="ctr">
              <a:lnSpc>
                <a:spcPct val="100000"/>
              </a:lnSpc>
              <a:spcBef>
                <a:spcPct val="50000"/>
              </a:spcBef>
              <a:spcAft>
                <a:spcPct val="0"/>
              </a:spcAft>
              <a:buClrTx/>
              <a:buFontTx/>
              <a:buNone/>
            </a:pPr>
            <a:r>
              <a:rPr lang="en-US">
                <a:latin typeface="Calibri" panose="020F0502020204030204" pitchFamily="34" charset="0"/>
              </a:rPr>
              <a:t>Telitacicept</a:t>
            </a:r>
            <a:r>
              <a:rPr lang="en-US" b="0">
                <a:latin typeface="Calibri" panose="020F0502020204030204" pitchFamily="34" charset="0"/>
              </a:rPr>
              <a:t> 240 mg SC QW</a:t>
            </a:r>
            <a:br>
              <a:rPr lang="en-US" b="0">
                <a:latin typeface="Calibri" panose="020F0502020204030204" pitchFamily="34" charset="0"/>
              </a:rPr>
            </a:br>
            <a:r>
              <a:rPr lang="en-US" b="0">
                <a:latin typeface="Calibri" panose="020F0502020204030204" pitchFamily="34" charset="0"/>
              </a:rPr>
              <a:t>(n = 14)</a:t>
            </a:r>
          </a:p>
        </p:txBody>
      </p:sp>
      <p:cxnSp>
        <p:nvCxnSpPr>
          <p:cNvPr id="29" name="Straight Arrow Connector 28">
            <a:extLst>
              <a:ext uri="{FF2B5EF4-FFF2-40B4-BE49-F238E27FC236}">
                <a16:creationId xmlns:a16="http://schemas.microsoft.com/office/drawing/2014/main" id="{2C8ECBEB-E754-8327-892B-922940DEFA93}"/>
              </a:ext>
            </a:extLst>
          </p:cNvPr>
          <p:cNvCxnSpPr>
            <a:cxnSpLocks/>
          </p:cNvCxnSpPr>
          <p:nvPr/>
        </p:nvCxnSpPr>
        <p:spPr bwMode="auto">
          <a:xfrm flipV="1">
            <a:off x="3389916" y="3425591"/>
            <a:ext cx="1019928" cy="1"/>
          </a:xfrm>
          <a:prstGeom prst="straightConnector1">
            <a:avLst/>
          </a:prstGeom>
          <a:noFill/>
          <a:ln w="28575" cap="flat" cmpd="sng" algn="ctr">
            <a:solidFill>
              <a:schemeClr val="bg1"/>
            </a:solidFill>
            <a:prstDash val="solid"/>
            <a:round/>
            <a:headEnd type="none" w="med" len="med"/>
            <a:tailEnd type="triangle"/>
          </a:ln>
          <a:effectLst/>
        </p:spPr>
      </p:cxnSp>
      <p:cxnSp>
        <p:nvCxnSpPr>
          <p:cNvPr id="8" name="Straight Connector 7">
            <a:extLst>
              <a:ext uri="{FF2B5EF4-FFF2-40B4-BE49-F238E27FC236}">
                <a16:creationId xmlns:a16="http://schemas.microsoft.com/office/drawing/2014/main" id="{69D4DF02-664E-1621-F1A5-0BD6F26D139A}"/>
              </a:ext>
            </a:extLst>
          </p:cNvPr>
          <p:cNvCxnSpPr/>
          <p:nvPr/>
        </p:nvCxnSpPr>
        <p:spPr bwMode="auto">
          <a:xfrm>
            <a:off x="7679378" y="2478047"/>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11EE98C2-2B1A-E0EE-AD7E-E6C69078DAB8}"/>
              </a:ext>
            </a:extLst>
          </p:cNvPr>
          <p:cNvCxnSpPr/>
          <p:nvPr/>
        </p:nvCxnSpPr>
        <p:spPr bwMode="auto">
          <a:xfrm>
            <a:off x="7679377" y="3438727"/>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7FB940C0-32FC-168C-F35C-81C31771E6D3}"/>
              </a:ext>
            </a:extLst>
          </p:cNvPr>
          <p:cNvCxnSpPr/>
          <p:nvPr/>
        </p:nvCxnSpPr>
        <p:spPr bwMode="auto">
          <a:xfrm>
            <a:off x="7681990" y="4471288"/>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834CF0E1-29BC-7FE8-AFB8-2718FFB410F3}"/>
              </a:ext>
            </a:extLst>
          </p:cNvPr>
          <p:cNvCxnSpPr>
            <a:cxnSpLocks/>
          </p:cNvCxnSpPr>
          <p:nvPr/>
        </p:nvCxnSpPr>
        <p:spPr bwMode="auto">
          <a:xfrm>
            <a:off x="7922873" y="2470096"/>
            <a:ext cx="0" cy="2009437"/>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Arrow Connector 12">
            <a:extLst>
              <a:ext uri="{FF2B5EF4-FFF2-40B4-BE49-F238E27FC236}">
                <a16:creationId xmlns:a16="http://schemas.microsoft.com/office/drawing/2014/main" id="{D82E2098-3B0E-ED00-E69D-BE92EC869274}"/>
              </a:ext>
            </a:extLst>
          </p:cNvPr>
          <p:cNvCxnSpPr/>
          <p:nvPr/>
        </p:nvCxnSpPr>
        <p:spPr bwMode="auto">
          <a:xfrm>
            <a:off x="7930824" y="3439274"/>
            <a:ext cx="347347"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4149606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ECFEC-1FC3-5795-1C25-3F2980EDE1F2}"/>
              </a:ext>
            </a:extLst>
          </p:cNvPr>
          <p:cNvSpPr>
            <a:spLocks noGrp="1"/>
          </p:cNvSpPr>
          <p:nvPr>
            <p:ph type="title"/>
          </p:nvPr>
        </p:nvSpPr>
        <p:spPr>
          <a:xfrm>
            <a:off x="609759" y="238127"/>
            <a:ext cx="10872444" cy="1103313"/>
          </a:xfrm>
        </p:spPr>
        <p:txBody>
          <a:bodyPr/>
          <a:lstStyle/>
          <a:p>
            <a:r>
              <a:rPr lang="en-US"/>
              <a:t>Telitacicept: Primary Endpoint</a:t>
            </a:r>
          </a:p>
        </p:txBody>
      </p:sp>
      <p:sp>
        <p:nvSpPr>
          <p:cNvPr id="3" name="Content Placeholder 2">
            <a:extLst>
              <a:ext uri="{FF2B5EF4-FFF2-40B4-BE49-F238E27FC236}">
                <a16:creationId xmlns:a16="http://schemas.microsoft.com/office/drawing/2014/main" id="{D7C869DD-7413-F22E-6E9F-AA9342ACA20B}"/>
              </a:ext>
            </a:extLst>
          </p:cNvPr>
          <p:cNvSpPr>
            <a:spLocks noGrp="1"/>
          </p:cNvSpPr>
          <p:nvPr>
            <p:ph idx="1"/>
          </p:nvPr>
        </p:nvSpPr>
        <p:spPr>
          <a:xfrm>
            <a:off x="604838" y="1512888"/>
            <a:ext cx="5169238" cy="4651375"/>
          </a:xfrm>
        </p:spPr>
        <p:txBody>
          <a:bodyPr/>
          <a:lstStyle/>
          <a:p>
            <a:r>
              <a:rPr lang="en-US"/>
              <a:t>Placebo-subtracted LS mean of 160 mg group: -4.3 </a:t>
            </a:r>
            <a:br>
              <a:rPr lang="en-US"/>
            </a:br>
            <a:r>
              <a:rPr lang="en-US"/>
              <a:t>(95% CI: -7.0 to -1.6; </a:t>
            </a:r>
            <a:r>
              <a:rPr lang="en-US" i="1"/>
              <a:t>P</a:t>
            </a:r>
            <a:r>
              <a:rPr lang="en-US"/>
              <a:t> = .002)</a:t>
            </a:r>
          </a:p>
          <a:p>
            <a:pPr lvl="1"/>
            <a:r>
              <a:rPr lang="en-US"/>
              <a:t>No significant difference vs placebo in 240 mg group</a:t>
            </a:r>
          </a:p>
          <a:p>
            <a:r>
              <a:rPr lang="en-US"/>
              <a:t>Phase III trial recruiting</a:t>
            </a:r>
          </a:p>
        </p:txBody>
      </p:sp>
      <p:sp>
        <p:nvSpPr>
          <p:cNvPr id="6" name="Text Box 11">
            <a:extLst>
              <a:ext uri="{FF2B5EF4-FFF2-40B4-BE49-F238E27FC236}">
                <a16:creationId xmlns:a16="http://schemas.microsoft.com/office/drawing/2014/main" id="{8B8FCD18-60D9-4185-4E93-97868E6B2F32}"/>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Xu. Rheumatology (Oxford). 2024;63:698.</a:t>
            </a:r>
          </a:p>
        </p:txBody>
      </p:sp>
      <p:grpSp>
        <p:nvGrpSpPr>
          <p:cNvPr id="58" name="Group 57">
            <a:extLst>
              <a:ext uri="{FF2B5EF4-FFF2-40B4-BE49-F238E27FC236}">
                <a16:creationId xmlns:a16="http://schemas.microsoft.com/office/drawing/2014/main" id="{A85A2D98-F03E-819B-2D9A-7FCAE0BA4EE3}"/>
              </a:ext>
            </a:extLst>
          </p:cNvPr>
          <p:cNvGrpSpPr/>
          <p:nvPr/>
        </p:nvGrpSpPr>
        <p:grpSpPr>
          <a:xfrm>
            <a:off x="9276708" y="1373090"/>
            <a:ext cx="2415283" cy="840230"/>
            <a:chOff x="9276708" y="1277840"/>
            <a:chExt cx="2415283" cy="840230"/>
          </a:xfrm>
        </p:grpSpPr>
        <p:sp>
          <p:nvSpPr>
            <p:cNvPr id="45" name="TextBox 44">
              <a:extLst>
                <a:ext uri="{FF2B5EF4-FFF2-40B4-BE49-F238E27FC236}">
                  <a16:creationId xmlns:a16="http://schemas.microsoft.com/office/drawing/2014/main" id="{B35139C3-07D0-40D9-38E7-FA5CACF3937E}"/>
                </a:ext>
              </a:extLst>
            </p:cNvPr>
            <p:cNvSpPr txBox="1"/>
            <p:nvPr/>
          </p:nvSpPr>
          <p:spPr bwMode="auto">
            <a:xfrm>
              <a:off x="9566954" y="1277840"/>
              <a:ext cx="2125037"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b="0">
                  <a:solidFill>
                    <a:schemeClr val="bg1"/>
                  </a:solidFill>
                  <a:latin typeface="Calibri" panose="020F0502020204030204" pitchFamily="34" charset="0"/>
                </a:rPr>
                <a:t>Placebo</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Telitacicept 160 mg</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Telitacicept 240 mg</a:t>
              </a:r>
            </a:p>
          </p:txBody>
        </p:sp>
        <p:grpSp>
          <p:nvGrpSpPr>
            <p:cNvPr id="54" name="Group 53">
              <a:extLst>
                <a:ext uri="{FF2B5EF4-FFF2-40B4-BE49-F238E27FC236}">
                  <a16:creationId xmlns:a16="http://schemas.microsoft.com/office/drawing/2014/main" id="{44DD9DE8-41A8-4CEC-659E-C16E836C80FA}"/>
                </a:ext>
              </a:extLst>
            </p:cNvPr>
            <p:cNvGrpSpPr/>
            <p:nvPr/>
          </p:nvGrpSpPr>
          <p:grpSpPr>
            <a:xfrm>
              <a:off x="9276708" y="1366462"/>
              <a:ext cx="297951" cy="123290"/>
              <a:chOff x="9276708" y="1191802"/>
              <a:chExt cx="297951" cy="123290"/>
            </a:xfrm>
          </p:grpSpPr>
          <p:cxnSp>
            <p:nvCxnSpPr>
              <p:cNvPr id="47" name="Straight Connector 46">
                <a:extLst>
                  <a:ext uri="{FF2B5EF4-FFF2-40B4-BE49-F238E27FC236}">
                    <a16:creationId xmlns:a16="http://schemas.microsoft.com/office/drawing/2014/main" id="{17AE38CD-DBAC-E6F2-29A2-2E89862BE4D4}"/>
                  </a:ext>
                </a:extLst>
              </p:cNvPr>
              <p:cNvCxnSpPr>
                <a:cxnSpLocks/>
              </p:cNvCxnSpPr>
              <p:nvPr/>
            </p:nvCxnSpPr>
            <p:spPr bwMode="auto">
              <a:xfrm flipH="1">
                <a:off x="9276708" y="1253447"/>
                <a:ext cx="297951" cy="0"/>
              </a:xfrm>
              <a:prstGeom prst="line">
                <a:avLst/>
              </a:prstGeom>
              <a:noFill/>
              <a:ln w="28575" cap="flat" cmpd="sng" algn="ctr">
                <a:solidFill>
                  <a:schemeClr val="accent2"/>
                </a:solidFill>
                <a:prstDash val="solid"/>
                <a:round/>
                <a:headEnd type="none" w="med" len="med"/>
                <a:tailEnd type="none" w="med" len="med"/>
              </a:ln>
              <a:effectLst/>
            </p:spPr>
          </p:cxnSp>
          <p:sp>
            <p:nvSpPr>
              <p:cNvPr id="50" name="Oval 49">
                <a:extLst>
                  <a:ext uri="{FF2B5EF4-FFF2-40B4-BE49-F238E27FC236}">
                    <a16:creationId xmlns:a16="http://schemas.microsoft.com/office/drawing/2014/main" id="{E10DECC1-683B-76F6-1B9A-AAF2F6D867C5}"/>
                  </a:ext>
                </a:extLst>
              </p:cNvPr>
              <p:cNvSpPr/>
              <p:nvPr/>
            </p:nvSpPr>
            <p:spPr bwMode="auto">
              <a:xfrm>
                <a:off x="9364038" y="1191802"/>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3" name="Group 52">
              <a:extLst>
                <a:ext uri="{FF2B5EF4-FFF2-40B4-BE49-F238E27FC236}">
                  <a16:creationId xmlns:a16="http://schemas.microsoft.com/office/drawing/2014/main" id="{597FFFDD-3AAC-547A-F4F5-6F05AB487D80}"/>
                </a:ext>
              </a:extLst>
            </p:cNvPr>
            <p:cNvGrpSpPr/>
            <p:nvPr/>
          </p:nvGrpSpPr>
          <p:grpSpPr>
            <a:xfrm>
              <a:off x="9276708" y="1610474"/>
              <a:ext cx="297951" cy="128016"/>
              <a:chOff x="9276708" y="1435814"/>
              <a:chExt cx="297951" cy="128016"/>
            </a:xfrm>
          </p:grpSpPr>
          <p:cxnSp>
            <p:nvCxnSpPr>
              <p:cNvPr id="49" name="Straight Connector 48">
                <a:extLst>
                  <a:ext uri="{FF2B5EF4-FFF2-40B4-BE49-F238E27FC236}">
                    <a16:creationId xmlns:a16="http://schemas.microsoft.com/office/drawing/2014/main" id="{7746A17B-64C1-754A-FE97-D5A2680A72CB}"/>
                  </a:ext>
                </a:extLst>
              </p:cNvPr>
              <p:cNvCxnSpPr>
                <a:cxnSpLocks/>
              </p:cNvCxnSpPr>
              <p:nvPr/>
            </p:nvCxnSpPr>
            <p:spPr bwMode="auto">
              <a:xfrm flipH="1">
                <a:off x="9276708" y="1504308"/>
                <a:ext cx="297951" cy="0"/>
              </a:xfrm>
              <a:prstGeom prst="line">
                <a:avLst/>
              </a:prstGeom>
              <a:noFill/>
              <a:ln w="28575" cap="flat" cmpd="sng" algn="ctr">
                <a:solidFill>
                  <a:schemeClr val="accent1"/>
                </a:solidFill>
                <a:prstDash val="solid"/>
                <a:round/>
                <a:headEnd type="none" w="med" len="med"/>
                <a:tailEnd type="none" w="med" len="med"/>
              </a:ln>
              <a:effectLst/>
            </p:spPr>
          </p:cxnSp>
          <p:sp>
            <p:nvSpPr>
              <p:cNvPr id="51" name="Rectangle 50">
                <a:extLst>
                  <a:ext uri="{FF2B5EF4-FFF2-40B4-BE49-F238E27FC236}">
                    <a16:creationId xmlns:a16="http://schemas.microsoft.com/office/drawing/2014/main" id="{CC9FF14C-91EE-177D-1DCD-B4576474A4F4}"/>
                  </a:ext>
                </a:extLst>
              </p:cNvPr>
              <p:cNvSpPr/>
              <p:nvPr/>
            </p:nvSpPr>
            <p:spPr bwMode="auto">
              <a:xfrm>
                <a:off x="9361675" y="1435814"/>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5" name="Group 54">
              <a:extLst>
                <a:ext uri="{FF2B5EF4-FFF2-40B4-BE49-F238E27FC236}">
                  <a16:creationId xmlns:a16="http://schemas.microsoft.com/office/drawing/2014/main" id="{B3A7EB39-0AED-B732-CDFD-CF8B322DE338}"/>
                </a:ext>
              </a:extLst>
            </p:cNvPr>
            <p:cNvGrpSpPr/>
            <p:nvPr/>
          </p:nvGrpSpPr>
          <p:grpSpPr>
            <a:xfrm>
              <a:off x="9276708" y="1875889"/>
              <a:ext cx="297951" cy="128016"/>
              <a:chOff x="9278420" y="1435814"/>
              <a:chExt cx="297951" cy="128016"/>
            </a:xfrm>
            <a:solidFill>
              <a:schemeClr val="accent5"/>
            </a:solidFill>
          </p:grpSpPr>
          <p:cxnSp>
            <p:nvCxnSpPr>
              <p:cNvPr id="56" name="Straight Connector 55">
                <a:extLst>
                  <a:ext uri="{FF2B5EF4-FFF2-40B4-BE49-F238E27FC236}">
                    <a16:creationId xmlns:a16="http://schemas.microsoft.com/office/drawing/2014/main" id="{1FDC2492-9437-C222-90B6-B3978522FF0A}"/>
                  </a:ext>
                </a:extLst>
              </p:cNvPr>
              <p:cNvCxnSpPr>
                <a:cxnSpLocks/>
              </p:cNvCxnSpPr>
              <p:nvPr/>
            </p:nvCxnSpPr>
            <p:spPr bwMode="auto">
              <a:xfrm flipH="1">
                <a:off x="9278420" y="1504308"/>
                <a:ext cx="297951" cy="0"/>
              </a:xfrm>
              <a:prstGeom prst="line">
                <a:avLst/>
              </a:prstGeom>
              <a:grpFill/>
              <a:ln w="28575" cap="flat" cmpd="sng" algn="ctr">
                <a:solidFill>
                  <a:schemeClr val="accent5"/>
                </a:solidFill>
                <a:prstDash val="solid"/>
                <a:round/>
                <a:headEnd type="none" w="med" len="med"/>
                <a:tailEnd type="none" w="med" len="med"/>
              </a:ln>
              <a:effectLst/>
            </p:spPr>
          </p:cxnSp>
          <p:sp>
            <p:nvSpPr>
              <p:cNvPr id="57" name="Rectangle 56">
                <a:extLst>
                  <a:ext uri="{FF2B5EF4-FFF2-40B4-BE49-F238E27FC236}">
                    <a16:creationId xmlns:a16="http://schemas.microsoft.com/office/drawing/2014/main" id="{34A1A22D-3C87-BE45-B5D3-AC366DCCA82A}"/>
                  </a:ext>
                </a:extLst>
              </p:cNvPr>
              <p:cNvSpPr/>
              <p:nvPr/>
            </p:nvSpPr>
            <p:spPr bwMode="auto">
              <a:xfrm>
                <a:off x="9363387" y="1435814"/>
                <a:ext cx="128016" cy="128016"/>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cxnSp>
        <p:nvCxnSpPr>
          <p:cNvPr id="4" name="Straight Connector 3">
            <a:extLst>
              <a:ext uri="{FF2B5EF4-FFF2-40B4-BE49-F238E27FC236}">
                <a16:creationId xmlns:a16="http://schemas.microsoft.com/office/drawing/2014/main" id="{7EB1EE28-71E3-7132-061B-91695F9990B1}"/>
              </a:ext>
            </a:extLst>
          </p:cNvPr>
          <p:cNvCxnSpPr>
            <a:cxnSpLocks/>
          </p:cNvCxnSpPr>
          <p:nvPr/>
        </p:nvCxnSpPr>
        <p:spPr bwMode="auto">
          <a:xfrm>
            <a:off x="6709025" y="5578867"/>
            <a:ext cx="4664467"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2574BE28-F4CD-F992-CBA3-E93612F471C1}"/>
              </a:ext>
            </a:extLst>
          </p:cNvPr>
          <p:cNvCxnSpPr/>
          <p:nvPr/>
        </p:nvCxnSpPr>
        <p:spPr bwMode="auto">
          <a:xfrm flipV="1">
            <a:off x="6709025" y="2208944"/>
            <a:ext cx="0" cy="3380197"/>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FD5011BD-5335-AF43-8B3F-DB2336243B37}"/>
              </a:ext>
            </a:extLst>
          </p:cNvPr>
          <p:cNvCxnSpPr>
            <a:cxnSpLocks/>
          </p:cNvCxnSpPr>
          <p:nvPr/>
        </p:nvCxnSpPr>
        <p:spPr bwMode="auto">
          <a:xfrm flipH="1">
            <a:off x="6637105" y="22192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D489409-7749-83E6-D33E-FB816F896E9E}"/>
              </a:ext>
            </a:extLst>
          </p:cNvPr>
          <p:cNvCxnSpPr>
            <a:cxnSpLocks/>
          </p:cNvCxnSpPr>
          <p:nvPr/>
        </p:nvCxnSpPr>
        <p:spPr bwMode="auto">
          <a:xfrm flipH="1">
            <a:off x="6637105" y="27500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794AE2F9-6982-4CE3-998A-6E2B8A44AF4A}"/>
              </a:ext>
            </a:extLst>
          </p:cNvPr>
          <p:cNvCxnSpPr>
            <a:cxnSpLocks/>
          </p:cNvCxnSpPr>
          <p:nvPr/>
        </p:nvCxnSpPr>
        <p:spPr bwMode="auto">
          <a:xfrm flipH="1">
            <a:off x="6637105" y="32808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5F646140-CBE0-4893-5BB7-3DBCD6518EF9}"/>
              </a:ext>
            </a:extLst>
          </p:cNvPr>
          <p:cNvCxnSpPr>
            <a:cxnSpLocks/>
          </p:cNvCxnSpPr>
          <p:nvPr/>
        </p:nvCxnSpPr>
        <p:spPr bwMode="auto">
          <a:xfrm flipH="1">
            <a:off x="6637105" y="381171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36247D0D-50E3-90DE-E9A2-DF686C5640E5}"/>
              </a:ext>
            </a:extLst>
          </p:cNvPr>
          <p:cNvCxnSpPr>
            <a:cxnSpLocks/>
          </p:cNvCxnSpPr>
          <p:nvPr/>
        </p:nvCxnSpPr>
        <p:spPr bwMode="auto">
          <a:xfrm flipH="1">
            <a:off x="6637105" y="43425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B2373978-DA4F-01B1-F796-56B40C5439BD}"/>
              </a:ext>
            </a:extLst>
          </p:cNvPr>
          <p:cNvCxnSpPr>
            <a:cxnSpLocks/>
          </p:cNvCxnSpPr>
          <p:nvPr/>
        </p:nvCxnSpPr>
        <p:spPr bwMode="auto">
          <a:xfrm flipH="1">
            <a:off x="6637105" y="48733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CFE8F55-5103-817A-4000-BF79FE8D60A2}"/>
              </a:ext>
            </a:extLst>
          </p:cNvPr>
          <p:cNvCxnSpPr>
            <a:cxnSpLocks/>
          </p:cNvCxnSpPr>
          <p:nvPr/>
        </p:nvCxnSpPr>
        <p:spPr bwMode="auto">
          <a:xfrm flipH="1">
            <a:off x="6637105" y="54042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B25A8015-75AD-73A7-6172-93E515B4DC78}"/>
              </a:ext>
            </a:extLst>
          </p:cNvPr>
          <p:cNvCxnSpPr>
            <a:cxnSpLocks/>
          </p:cNvCxnSpPr>
          <p:nvPr/>
        </p:nvCxnSpPr>
        <p:spPr bwMode="auto">
          <a:xfrm>
            <a:off x="6965879"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24824E76-C3B8-0F90-EBFE-259627838AD8}"/>
              </a:ext>
            </a:extLst>
          </p:cNvPr>
          <p:cNvCxnSpPr>
            <a:cxnSpLocks/>
          </p:cNvCxnSpPr>
          <p:nvPr/>
        </p:nvCxnSpPr>
        <p:spPr bwMode="auto">
          <a:xfrm>
            <a:off x="7697057"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DE623CFF-A447-74EE-3041-9382EFE7A60A}"/>
              </a:ext>
            </a:extLst>
          </p:cNvPr>
          <p:cNvCxnSpPr>
            <a:cxnSpLocks/>
          </p:cNvCxnSpPr>
          <p:nvPr/>
        </p:nvCxnSpPr>
        <p:spPr bwMode="auto">
          <a:xfrm>
            <a:off x="8428235"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D3DACD40-F52D-16D0-9F39-815D14E36B07}"/>
              </a:ext>
            </a:extLst>
          </p:cNvPr>
          <p:cNvCxnSpPr>
            <a:cxnSpLocks/>
          </p:cNvCxnSpPr>
          <p:nvPr/>
        </p:nvCxnSpPr>
        <p:spPr bwMode="auto">
          <a:xfrm>
            <a:off x="9159413"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8EF3E533-C342-D8DD-9E60-E216DBFE840F}"/>
              </a:ext>
            </a:extLst>
          </p:cNvPr>
          <p:cNvCxnSpPr>
            <a:cxnSpLocks/>
          </p:cNvCxnSpPr>
          <p:nvPr/>
        </p:nvCxnSpPr>
        <p:spPr bwMode="auto">
          <a:xfrm>
            <a:off x="9890591"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D802C3CC-1F2A-A511-9A12-1819A6301F69}"/>
              </a:ext>
            </a:extLst>
          </p:cNvPr>
          <p:cNvCxnSpPr>
            <a:cxnSpLocks/>
          </p:cNvCxnSpPr>
          <p:nvPr/>
        </p:nvCxnSpPr>
        <p:spPr bwMode="auto">
          <a:xfrm>
            <a:off x="10621769" y="55891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58F4F6CC-6384-13DA-0DB0-76965500DD81}"/>
              </a:ext>
            </a:extLst>
          </p:cNvPr>
          <p:cNvCxnSpPr>
            <a:cxnSpLocks/>
          </p:cNvCxnSpPr>
          <p:nvPr/>
        </p:nvCxnSpPr>
        <p:spPr bwMode="auto">
          <a:xfrm>
            <a:off x="11352944" y="5589141"/>
            <a:ext cx="0" cy="64008"/>
          </a:xfrm>
          <a:prstGeom prst="line">
            <a:avLst/>
          </a:prstGeom>
          <a:noFill/>
          <a:ln w="28575" cap="flat" cmpd="sng" algn="ctr">
            <a:solidFill>
              <a:schemeClr val="bg1"/>
            </a:solidFill>
            <a:prstDash val="solid"/>
            <a:round/>
            <a:headEnd type="none" w="med" len="med"/>
            <a:tailEnd type="none" w="med" len="med"/>
          </a:ln>
          <a:effectLst/>
        </p:spPr>
      </p:cxnSp>
      <p:sp>
        <p:nvSpPr>
          <p:cNvPr id="132" name="TextBox 131">
            <a:extLst>
              <a:ext uri="{FF2B5EF4-FFF2-40B4-BE49-F238E27FC236}">
                <a16:creationId xmlns:a16="http://schemas.microsoft.com/office/drawing/2014/main" id="{317E025F-96CA-185F-E6D7-7501FBC361E2}"/>
              </a:ext>
            </a:extLst>
          </p:cNvPr>
          <p:cNvSpPr txBox="1"/>
          <p:nvPr/>
        </p:nvSpPr>
        <p:spPr bwMode="auto">
          <a:xfrm>
            <a:off x="644189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Baseline</a:t>
            </a:r>
          </a:p>
        </p:txBody>
      </p:sp>
      <p:sp>
        <p:nvSpPr>
          <p:cNvPr id="133" name="TextBox 132">
            <a:extLst>
              <a:ext uri="{FF2B5EF4-FFF2-40B4-BE49-F238E27FC236}">
                <a16:creationId xmlns:a16="http://schemas.microsoft.com/office/drawing/2014/main" id="{A237B09E-9456-65F5-C9F4-4DD570A0B8F7}"/>
              </a:ext>
            </a:extLst>
          </p:cNvPr>
          <p:cNvSpPr txBox="1"/>
          <p:nvPr/>
        </p:nvSpPr>
        <p:spPr bwMode="auto">
          <a:xfrm>
            <a:off x="717478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4</a:t>
            </a:r>
          </a:p>
        </p:txBody>
      </p:sp>
      <p:sp>
        <p:nvSpPr>
          <p:cNvPr id="180" name="TextBox 179">
            <a:extLst>
              <a:ext uri="{FF2B5EF4-FFF2-40B4-BE49-F238E27FC236}">
                <a16:creationId xmlns:a16="http://schemas.microsoft.com/office/drawing/2014/main" id="{15C35D1C-BC49-8659-4AC5-37838B70485B}"/>
              </a:ext>
            </a:extLst>
          </p:cNvPr>
          <p:cNvSpPr txBox="1"/>
          <p:nvPr/>
        </p:nvSpPr>
        <p:spPr bwMode="auto">
          <a:xfrm>
            <a:off x="790767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8</a:t>
            </a:r>
          </a:p>
        </p:txBody>
      </p:sp>
      <p:sp>
        <p:nvSpPr>
          <p:cNvPr id="181" name="TextBox 180">
            <a:extLst>
              <a:ext uri="{FF2B5EF4-FFF2-40B4-BE49-F238E27FC236}">
                <a16:creationId xmlns:a16="http://schemas.microsoft.com/office/drawing/2014/main" id="{6DB24EAD-7302-03A3-D186-EE4FFFDF605F}"/>
              </a:ext>
            </a:extLst>
          </p:cNvPr>
          <p:cNvSpPr txBox="1"/>
          <p:nvPr/>
        </p:nvSpPr>
        <p:spPr bwMode="auto">
          <a:xfrm>
            <a:off x="864056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12</a:t>
            </a:r>
          </a:p>
        </p:txBody>
      </p:sp>
      <p:sp>
        <p:nvSpPr>
          <p:cNvPr id="182" name="TextBox 181">
            <a:extLst>
              <a:ext uri="{FF2B5EF4-FFF2-40B4-BE49-F238E27FC236}">
                <a16:creationId xmlns:a16="http://schemas.microsoft.com/office/drawing/2014/main" id="{55B1C8C9-0226-6B2F-2071-E67544CC9180}"/>
              </a:ext>
            </a:extLst>
          </p:cNvPr>
          <p:cNvSpPr txBox="1"/>
          <p:nvPr/>
        </p:nvSpPr>
        <p:spPr bwMode="auto">
          <a:xfrm>
            <a:off x="937345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16</a:t>
            </a:r>
          </a:p>
        </p:txBody>
      </p:sp>
      <p:sp>
        <p:nvSpPr>
          <p:cNvPr id="183" name="TextBox 182">
            <a:extLst>
              <a:ext uri="{FF2B5EF4-FFF2-40B4-BE49-F238E27FC236}">
                <a16:creationId xmlns:a16="http://schemas.microsoft.com/office/drawing/2014/main" id="{232E091C-2704-4731-1285-F1DDEB488514}"/>
              </a:ext>
            </a:extLst>
          </p:cNvPr>
          <p:cNvSpPr txBox="1"/>
          <p:nvPr/>
        </p:nvSpPr>
        <p:spPr bwMode="auto">
          <a:xfrm>
            <a:off x="10106346"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20</a:t>
            </a:r>
          </a:p>
        </p:txBody>
      </p:sp>
      <p:sp>
        <p:nvSpPr>
          <p:cNvPr id="184" name="TextBox 183">
            <a:extLst>
              <a:ext uri="{FF2B5EF4-FFF2-40B4-BE49-F238E27FC236}">
                <a16:creationId xmlns:a16="http://schemas.microsoft.com/office/drawing/2014/main" id="{6634B02B-898D-94AE-A87D-568DB3521ED7}"/>
              </a:ext>
            </a:extLst>
          </p:cNvPr>
          <p:cNvSpPr txBox="1"/>
          <p:nvPr/>
        </p:nvSpPr>
        <p:spPr bwMode="auto">
          <a:xfrm>
            <a:off x="10839235" y="5609691"/>
            <a:ext cx="10274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Wk 24</a:t>
            </a:r>
          </a:p>
        </p:txBody>
      </p:sp>
      <p:sp>
        <p:nvSpPr>
          <p:cNvPr id="185" name="TextBox 184">
            <a:extLst>
              <a:ext uri="{FF2B5EF4-FFF2-40B4-BE49-F238E27FC236}">
                <a16:creationId xmlns:a16="http://schemas.microsoft.com/office/drawing/2014/main" id="{D991D2EC-66E9-606E-BD29-E4235B00E550}"/>
              </a:ext>
            </a:extLst>
          </p:cNvPr>
          <p:cNvSpPr txBox="1"/>
          <p:nvPr/>
        </p:nvSpPr>
        <p:spPr bwMode="auto">
          <a:xfrm rot="16200000">
            <a:off x="4472683" y="3668142"/>
            <a:ext cx="3246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ESSDAI (Mean + SE)</a:t>
            </a:r>
          </a:p>
        </p:txBody>
      </p:sp>
      <p:sp>
        <p:nvSpPr>
          <p:cNvPr id="186" name="TextBox 185">
            <a:extLst>
              <a:ext uri="{FF2B5EF4-FFF2-40B4-BE49-F238E27FC236}">
                <a16:creationId xmlns:a16="http://schemas.microsoft.com/office/drawing/2014/main" id="{576AA7F5-F0BE-4E0F-9BBF-6CF2040EBA65}"/>
              </a:ext>
            </a:extLst>
          </p:cNvPr>
          <p:cNvSpPr txBox="1"/>
          <p:nvPr/>
        </p:nvSpPr>
        <p:spPr bwMode="auto">
          <a:xfrm>
            <a:off x="6096000" y="2049528"/>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14</a:t>
            </a:r>
          </a:p>
        </p:txBody>
      </p:sp>
      <p:sp>
        <p:nvSpPr>
          <p:cNvPr id="187" name="TextBox 186">
            <a:extLst>
              <a:ext uri="{FF2B5EF4-FFF2-40B4-BE49-F238E27FC236}">
                <a16:creationId xmlns:a16="http://schemas.microsoft.com/office/drawing/2014/main" id="{47E74E84-B9C8-B9C5-B3AF-377E6AD07A2B}"/>
              </a:ext>
            </a:extLst>
          </p:cNvPr>
          <p:cNvSpPr txBox="1"/>
          <p:nvPr/>
        </p:nvSpPr>
        <p:spPr bwMode="auto">
          <a:xfrm>
            <a:off x="6096000" y="2580359"/>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12</a:t>
            </a:r>
          </a:p>
        </p:txBody>
      </p:sp>
      <p:sp>
        <p:nvSpPr>
          <p:cNvPr id="188" name="TextBox 187">
            <a:extLst>
              <a:ext uri="{FF2B5EF4-FFF2-40B4-BE49-F238E27FC236}">
                <a16:creationId xmlns:a16="http://schemas.microsoft.com/office/drawing/2014/main" id="{FD4C9419-DA39-2247-A373-E8E4703A0C8A}"/>
              </a:ext>
            </a:extLst>
          </p:cNvPr>
          <p:cNvSpPr txBox="1"/>
          <p:nvPr/>
        </p:nvSpPr>
        <p:spPr bwMode="auto">
          <a:xfrm>
            <a:off x="6096000" y="3111190"/>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189" name="TextBox 188">
            <a:extLst>
              <a:ext uri="{FF2B5EF4-FFF2-40B4-BE49-F238E27FC236}">
                <a16:creationId xmlns:a16="http://schemas.microsoft.com/office/drawing/2014/main" id="{B96D3F99-F9AB-3769-0C31-F5F9351A0B48}"/>
              </a:ext>
            </a:extLst>
          </p:cNvPr>
          <p:cNvSpPr txBox="1"/>
          <p:nvPr/>
        </p:nvSpPr>
        <p:spPr bwMode="auto">
          <a:xfrm>
            <a:off x="6096000" y="3642021"/>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8</a:t>
            </a:r>
          </a:p>
        </p:txBody>
      </p:sp>
      <p:sp>
        <p:nvSpPr>
          <p:cNvPr id="190" name="TextBox 189">
            <a:extLst>
              <a:ext uri="{FF2B5EF4-FFF2-40B4-BE49-F238E27FC236}">
                <a16:creationId xmlns:a16="http://schemas.microsoft.com/office/drawing/2014/main" id="{8AE4739B-65B6-92EF-DAA0-D7A454F887A2}"/>
              </a:ext>
            </a:extLst>
          </p:cNvPr>
          <p:cNvSpPr txBox="1"/>
          <p:nvPr/>
        </p:nvSpPr>
        <p:spPr bwMode="auto">
          <a:xfrm>
            <a:off x="6096000" y="4172852"/>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6</a:t>
            </a:r>
          </a:p>
        </p:txBody>
      </p:sp>
      <p:sp>
        <p:nvSpPr>
          <p:cNvPr id="191" name="TextBox 190">
            <a:extLst>
              <a:ext uri="{FF2B5EF4-FFF2-40B4-BE49-F238E27FC236}">
                <a16:creationId xmlns:a16="http://schemas.microsoft.com/office/drawing/2014/main" id="{68BC54AD-9D43-6EDB-8789-D5FBABBFCB5A}"/>
              </a:ext>
            </a:extLst>
          </p:cNvPr>
          <p:cNvSpPr txBox="1"/>
          <p:nvPr/>
        </p:nvSpPr>
        <p:spPr bwMode="auto">
          <a:xfrm>
            <a:off x="6096000" y="4703683"/>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4</a:t>
            </a:r>
          </a:p>
        </p:txBody>
      </p:sp>
      <p:sp>
        <p:nvSpPr>
          <p:cNvPr id="192" name="TextBox 191">
            <a:extLst>
              <a:ext uri="{FF2B5EF4-FFF2-40B4-BE49-F238E27FC236}">
                <a16:creationId xmlns:a16="http://schemas.microsoft.com/office/drawing/2014/main" id="{CEA788B3-FE9E-E3C0-4857-32FCAC82BE80}"/>
              </a:ext>
            </a:extLst>
          </p:cNvPr>
          <p:cNvSpPr txBox="1"/>
          <p:nvPr/>
        </p:nvSpPr>
        <p:spPr bwMode="auto">
          <a:xfrm>
            <a:off x="6096000" y="5234516"/>
            <a:ext cx="59076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b="0">
                <a:solidFill>
                  <a:schemeClr val="bg1"/>
                </a:solidFill>
                <a:latin typeface="Calibri" panose="020F0502020204030204" pitchFamily="34" charset="0"/>
              </a:rPr>
              <a:t>2</a:t>
            </a:r>
          </a:p>
        </p:txBody>
      </p:sp>
      <p:grpSp>
        <p:nvGrpSpPr>
          <p:cNvPr id="9" name="Group 8">
            <a:extLst>
              <a:ext uri="{FF2B5EF4-FFF2-40B4-BE49-F238E27FC236}">
                <a16:creationId xmlns:a16="http://schemas.microsoft.com/office/drawing/2014/main" id="{75399528-4B6C-D3D0-7B8E-3B1C4DED59CC}"/>
              </a:ext>
            </a:extLst>
          </p:cNvPr>
          <p:cNvGrpSpPr/>
          <p:nvPr/>
        </p:nvGrpSpPr>
        <p:grpSpPr>
          <a:xfrm>
            <a:off x="6840262" y="2574840"/>
            <a:ext cx="4522942" cy="1336494"/>
            <a:chOff x="6840262" y="2574840"/>
            <a:chExt cx="4522942" cy="1336494"/>
          </a:xfrm>
        </p:grpSpPr>
        <p:grpSp>
          <p:nvGrpSpPr>
            <p:cNvPr id="12" name="Group 11">
              <a:extLst>
                <a:ext uri="{FF2B5EF4-FFF2-40B4-BE49-F238E27FC236}">
                  <a16:creationId xmlns:a16="http://schemas.microsoft.com/office/drawing/2014/main" id="{AF34E19D-D622-0116-672B-DEBFAF2F11A5}"/>
                </a:ext>
              </a:extLst>
            </p:cNvPr>
            <p:cNvGrpSpPr/>
            <p:nvPr/>
          </p:nvGrpSpPr>
          <p:grpSpPr>
            <a:xfrm>
              <a:off x="6840262" y="3074778"/>
              <a:ext cx="4522942" cy="534211"/>
              <a:chOff x="6840262" y="3074778"/>
              <a:chExt cx="4522942" cy="534211"/>
            </a:xfrm>
          </p:grpSpPr>
          <p:sp>
            <p:nvSpPr>
              <p:cNvPr id="44" name="Freeform 58">
                <a:extLst>
                  <a:ext uri="{FF2B5EF4-FFF2-40B4-BE49-F238E27FC236}">
                    <a16:creationId xmlns:a16="http://schemas.microsoft.com/office/drawing/2014/main" id="{11B83792-FA0D-B362-8581-62E63D7B1555}"/>
                  </a:ext>
                </a:extLst>
              </p:cNvPr>
              <p:cNvSpPr/>
              <p:nvPr/>
            </p:nvSpPr>
            <p:spPr bwMode="auto">
              <a:xfrm>
                <a:off x="6893906" y="3140557"/>
                <a:ext cx="4414014" cy="411719"/>
              </a:xfrm>
              <a:custGeom>
                <a:avLst/>
                <a:gdLst>
                  <a:gd name="connsiteX0" fmla="*/ 0 w 4414014"/>
                  <a:gd name="connsiteY0" fmla="*/ 172348 h 411719"/>
                  <a:gd name="connsiteX1" fmla="*/ 732477 w 4414014"/>
                  <a:gd name="connsiteY1" fmla="*/ 411719 h 411719"/>
                  <a:gd name="connsiteX2" fmla="*/ 1469742 w 4414014"/>
                  <a:gd name="connsiteY2" fmla="*/ 215435 h 411719"/>
                  <a:gd name="connsiteX3" fmla="*/ 2202220 w 4414014"/>
                  <a:gd name="connsiteY3" fmla="*/ 62237 h 411719"/>
                  <a:gd name="connsiteX4" fmla="*/ 2949059 w 4414014"/>
                  <a:gd name="connsiteY4" fmla="*/ 43087 h 411719"/>
                  <a:gd name="connsiteX5" fmla="*/ 3681537 w 4414014"/>
                  <a:gd name="connsiteY5" fmla="*/ 23937 h 411719"/>
                  <a:gd name="connsiteX6" fmla="*/ 4414014 w 4414014"/>
                  <a:gd name="connsiteY6" fmla="*/ 0 h 41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4014" h="411719">
                    <a:moveTo>
                      <a:pt x="0" y="172348"/>
                    </a:moveTo>
                    <a:lnTo>
                      <a:pt x="732477" y="411719"/>
                    </a:lnTo>
                    <a:lnTo>
                      <a:pt x="1469742" y="215435"/>
                    </a:lnTo>
                    <a:lnTo>
                      <a:pt x="2202220" y="62237"/>
                    </a:lnTo>
                    <a:lnTo>
                      <a:pt x="2949059" y="43087"/>
                    </a:lnTo>
                    <a:lnTo>
                      <a:pt x="3681537" y="23937"/>
                    </a:lnTo>
                    <a:lnTo>
                      <a:pt x="4414014" y="0"/>
                    </a:lnTo>
                  </a:path>
                </a:pathLst>
              </a:custGeom>
              <a:noFill/>
              <a:ln w="28575">
                <a:solidFill>
                  <a:schemeClr val="accent2"/>
                </a:solidFill>
                <a:miter lim="800000"/>
                <a:headEnd/>
                <a:tailEnd/>
              </a:ln>
            </p:spPr>
            <p:txBody>
              <a:bodyPr rtlCol="0" anchor="ctr"/>
              <a:lstStyle/>
              <a:p>
                <a:pPr algn="ctr"/>
                <a:endParaRPr lang="en-US"/>
              </a:p>
            </p:txBody>
          </p:sp>
          <p:sp>
            <p:nvSpPr>
              <p:cNvPr id="59" name="Oval 58">
                <a:extLst>
                  <a:ext uri="{FF2B5EF4-FFF2-40B4-BE49-F238E27FC236}">
                    <a16:creationId xmlns:a16="http://schemas.microsoft.com/office/drawing/2014/main" id="{037B152D-B91F-068D-F0BD-1AF5BD5A4CA3}"/>
                  </a:ext>
                </a:extLst>
              </p:cNvPr>
              <p:cNvSpPr/>
              <p:nvPr/>
            </p:nvSpPr>
            <p:spPr bwMode="auto">
              <a:xfrm>
                <a:off x="6840262" y="3242338"/>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0" name="Oval 59">
                <a:extLst>
                  <a:ext uri="{FF2B5EF4-FFF2-40B4-BE49-F238E27FC236}">
                    <a16:creationId xmlns:a16="http://schemas.microsoft.com/office/drawing/2014/main" id="{760AC463-44E5-50DE-D2A4-716811527CF2}"/>
                  </a:ext>
                </a:extLst>
              </p:cNvPr>
              <p:cNvSpPr/>
              <p:nvPr/>
            </p:nvSpPr>
            <p:spPr bwMode="auto">
              <a:xfrm>
                <a:off x="7571942" y="3485699"/>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1" name="Oval 60">
                <a:extLst>
                  <a:ext uri="{FF2B5EF4-FFF2-40B4-BE49-F238E27FC236}">
                    <a16:creationId xmlns:a16="http://schemas.microsoft.com/office/drawing/2014/main" id="{50983E23-207D-FFD5-A25A-F61540A712BE}"/>
                  </a:ext>
                </a:extLst>
              </p:cNvPr>
              <p:cNvSpPr/>
              <p:nvPr/>
            </p:nvSpPr>
            <p:spPr bwMode="auto">
              <a:xfrm>
                <a:off x="8303621" y="3281775"/>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2" name="Oval 61">
                <a:extLst>
                  <a:ext uri="{FF2B5EF4-FFF2-40B4-BE49-F238E27FC236}">
                    <a16:creationId xmlns:a16="http://schemas.microsoft.com/office/drawing/2014/main" id="{69806C2E-F67D-3B08-12DB-6C13570F5930}"/>
                  </a:ext>
                </a:extLst>
              </p:cNvPr>
              <p:cNvSpPr/>
              <p:nvPr/>
            </p:nvSpPr>
            <p:spPr bwMode="auto">
              <a:xfrm>
                <a:off x="9035301" y="3139408"/>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3" name="Oval 62">
                <a:extLst>
                  <a:ext uri="{FF2B5EF4-FFF2-40B4-BE49-F238E27FC236}">
                    <a16:creationId xmlns:a16="http://schemas.microsoft.com/office/drawing/2014/main" id="{F8CD03BB-5A4D-80A4-F337-F4D6D1576E37}"/>
                  </a:ext>
                </a:extLst>
              </p:cNvPr>
              <p:cNvSpPr/>
              <p:nvPr/>
            </p:nvSpPr>
            <p:spPr bwMode="auto">
              <a:xfrm>
                <a:off x="9776555" y="3124248"/>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4" name="Oval 63">
                <a:extLst>
                  <a:ext uri="{FF2B5EF4-FFF2-40B4-BE49-F238E27FC236}">
                    <a16:creationId xmlns:a16="http://schemas.microsoft.com/office/drawing/2014/main" id="{615BCB5B-3892-1D3E-B116-FC255C9EABC0}"/>
                  </a:ext>
                </a:extLst>
              </p:cNvPr>
              <p:cNvSpPr/>
              <p:nvPr/>
            </p:nvSpPr>
            <p:spPr bwMode="auto">
              <a:xfrm>
                <a:off x="10513022" y="3104300"/>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5" name="Oval 64">
                <a:extLst>
                  <a:ext uri="{FF2B5EF4-FFF2-40B4-BE49-F238E27FC236}">
                    <a16:creationId xmlns:a16="http://schemas.microsoft.com/office/drawing/2014/main" id="{FCEB83B5-9429-6727-C298-93C504C8BCE0}"/>
                  </a:ext>
                </a:extLst>
              </p:cNvPr>
              <p:cNvSpPr/>
              <p:nvPr/>
            </p:nvSpPr>
            <p:spPr bwMode="auto">
              <a:xfrm>
                <a:off x="11239914" y="3074778"/>
                <a:ext cx="123290" cy="12329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5" name="Group 14">
              <a:extLst>
                <a:ext uri="{FF2B5EF4-FFF2-40B4-BE49-F238E27FC236}">
                  <a16:creationId xmlns:a16="http://schemas.microsoft.com/office/drawing/2014/main" id="{7FACC9AC-6889-FE33-54B7-59D4C4FE72BD}"/>
                </a:ext>
              </a:extLst>
            </p:cNvPr>
            <p:cNvGrpSpPr/>
            <p:nvPr/>
          </p:nvGrpSpPr>
          <p:grpSpPr>
            <a:xfrm>
              <a:off x="6841243" y="2819798"/>
              <a:ext cx="114898" cy="995787"/>
              <a:chOff x="8205663" y="2858098"/>
              <a:chExt cx="100536" cy="995787"/>
            </a:xfrm>
          </p:grpSpPr>
          <p:cxnSp>
            <p:nvCxnSpPr>
              <p:cNvPr id="41" name="Straight Connector 40">
                <a:extLst>
                  <a:ext uri="{FF2B5EF4-FFF2-40B4-BE49-F238E27FC236}">
                    <a16:creationId xmlns:a16="http://schemas.microsoft.com/office/drawing/2014/main" id="{B39CBA36-79DA-7E50-4B96-7375CD1C43E0}"/>
                  </a:ext>
                </a:extLst>
              </p:cNvPr>
              <p:cNvCxnSpPr>
                <a:cxnSpLocks/>
              </p:cNvCxnSpPr>
              <p:nvPr/>
            </p:nvCxnSpPr>
            <p:spPr bwMode="auto">
              <a:xfrm>
                <a:off x="8255931" y="2867673"/>
                <a:ext cx="0" cy="986212"/>
              </a:xfrm>
              <a:prstGeom prst="line">
                <a:avLst/>
              </a:prstGeom>
              <a:noFill/>
              <a:ln w="19050" cap="flat" cmpd="sng" algn="ctr">
                <a:solidFill>
                  <a:schemeClr val="accent2"/>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7EBE569B-D3DB-CE87-F82F-2B63B9BAC981}"/>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8272C0A-C009-1806-8B09-380138FF6275}"/>
                  </a:ext>
                </a:extLst>
              </p:cNvPr>
              <p:cNvCxnSpPr>
                <a:cxnSpLocks/>
              </p:cNvCxnSpPr>
              <p:nvPr/>
            </p:nvCxnSpPr>
            <p:spPr bwMode="auto">
              <a:xfrm>
                <a:off x="8205663" y="3848296"/>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FC056143-70A9-3954-1EB0-2FEF50824AE2}"/>
                </a:ext>
              </a:extLst>
            </p:cNvPr>
            <p:cNvGrpSpPr/>
            <p:nvPr/>
          </p:nvGrpSpPr>
          <p:grpSpPr>
            <a:xfrm>
              <a:off x="11244885" y="2574840"/>
              <a:ext cx="110910" cy="1133889"/>
              <a:chOff x="8205663" y="2858098"/>
              <a:chExt cx="100536" cy="1002900"/>
            </a:xfrm>
          </p:grpSpPr>
          <p:cxnSp>
            <p:nvCxnSpPr>
              <p:cNvPr id="38" name="Straight Connector 37">
                <a:extLst>
                  <a:ext uri="{FF2B5EF4-FFF2-40B4-BE49-F238E27FC236}">
                    <a16:creationId xmlns:a16="http://schemas.microsoft.com/office/drawing/2014/main" id="{17ED84FE-D8D8-E0E3-0ABE-EEA1B63BCD50}"/>
                  </a:ext>
                </a:extLst>
              </p:cNvPr>
              <p:cNvCxnSpPr>
                <a:cxnSpLocks/>
              </p:cNvCxnSpPr>
              <p:nvPr/>
            </p:nvCxnSpPr>
            <p:spPr bwMode="auto">
              <a:xfrm>
                <a:off x="8255931" y="2867673"/>
                <a:ext cx="0" cy="986212"/>
              </a:xfrm>
              <a:prstGeom prst="line">
                <a:avLst/>
              </a:prstGeom>
              <a:noFill/>
              <a:ln w="19050" cap="flat" cmpd="sng" algn="ctr">
                <a:solidFill>
                  <a:schemeClr val="accent2"/>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36B37E4-91E4-EADE-C00E-38EC6C9BCD00}"/>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6EE6FC04-CB6D-B351-F020-C67B3CEE566A}"/>
                  </a:ext>
                </a:extLst>
              </p:cNvPr>
              <p:cNvCxnSpPr>
                <a:cxnSpLocks/>
              </p:cNvCxnSpPr>
              <p:nvPr/>
            </p:nvCxnSpPr>
            <p:spPr bwMode="auto">
              <a:xfrm>
                <a:off x="8205663" y="3860998"/>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CFFADF2C-1597-F55C-B6DE-E53569DF5354}"/>
                </a:ext>
              </a:extLst>
            </p:cNvPr>
            <p:cNvGrpSpPr/>
            <p:nvPr/>
          </p:nvGrpSpPr>
          <p:grpSpPr>
            <a:xfrm>
              <a:off x="7572124" y="3215559"/>
              <a:ext cx="116495" cy="695775"/>
              <a:chOff x="8205663" y="2858098"/>
              <a:chExt cx="100536" cy="995787"/>
            </a:xfrm>
          </p:grpSpPr>
          <p:cxnSp>
            <p:nvCxnSpPr>
              <p:cNvPr id="35" name="Straight Connector 34">
                <a:extLst>
                  <a:ext uri="{FF2B5EF4-FFF2-40B4-BE49-F238E27FC236}">
                    <a16:creationId xmlns:a16="http://schemas.microsoft.com/office/drawing/2014/main" id="{D16AB1CD-80D6-8C2C-8818-A62D3993358F}"/>
                  </a:ext>
                </a:extLst>
              </p:cNvPr>
              <p:cNvCxnSpPr>
                <a:cxnSpLocks/>
              </p:cNvCxnSpPr>
              <p:nvPr/>
            </p:nvCxnSpPr>
            <p:spPr bwMode="auto">
              <a:xfrm>
                <a:off x="8255931" y="2867673"/>
                <a:ext cx="0" cy="986212"/>
              </a:xfrm>
              <a:prstGeom prst="line">
                <a:avLst/>
              </a:prstGeom>
              <a:noFill/>
              <a:ln w="19050" cap="flat" cmpd="sng" algn="ctr">
                <a:solidFill>
                  <a:schemeClr val="accent2"/>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D955D5AF-337B-3CB8-7C8D-57CE62269455}"/>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CB218ACE-AD92-9D60-CA91-E61BA0323E9C}"/>
                  </a:ext>
                </a:extLst>
              </p:cNvPr>
              <p:cNvCxnSpPr>
                <a:cxnSpLocks/>
              </p:cNvCxnSpPr>
              <p:nvPr/>
            </p:nvCxnSpPr>
            <p:spPr bwMode="auto">
              <a:xfrm>
                <a:off x="8205663" y="3848296"/>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18" name="Group 17">
              <a:extLst>
                <a:ext uri="{FF2B5EF4-FFF2-40B4-BE49-F238E27FC236}">
                  <a16:creationId xmlns:a16="http://schemas.microsoft.com/office/drawing/2014/main" id="{7B84B812-461A-3285-1145-4D40D87D5750}"/>
                </a:ext>
              </a:extLst>
            </p:cNvPr>
            <p:cNvGrpSpPr/>
            <p:nvPr/>
          </p:nvGrpSpPr>
          <p:grpSpPr>
            <a:xfrm>
              <a:off x="10520387" y="2592394"/>
              <a:ext cx="114898" cy="1141805"/>
              <a:chOff x="8205663" y="2858098"/>
              <a:chExt cx="100536" cy="1141805"/>
            </a:xfrm>
          </p:grpSpPr>
          <p:cxnSp>
            <p:nvCxnSpPr>
              <p:cNvPr id="32" name="Straight Connector 31">
                <a:extLst>
                  <a:ext uri="{FF2B5EF4-FFF2-40B4-BE49-F238E27FC236}">
                    <a16:creationId xmlns:a16="http://schemas.microsoft.com/office/drawing/2014/main" id="{A90046D7-B471-604D-F09B-DF88171B5FF2}"/>
                  </a:ext>
                </a:extLst>
              </p:cNvPr>
              <p:cNvCxnSpPr>
                <a:cxnSpLocks/>
              </p:cNvCxnSpPr>
              <p:nvPr/>
            </p:nvCxnSpPr>
            <p:spPr bwMode="auto">
              <a:xfrm>
                <a:off x="8255931" y="2867673"/>
                <a:ext cx="0" cy="1132230"/>
              </a:xfrm>
              <a:prstGeom prst="line">
                <a:avLst/>
              </a:prstGeom>
              <a:noFill/>
              <a:ln w="19050" cap="flat" cmpd="sng" algn="ctr">
                <a:solidFill>
                  <a:schemeClr val="accent2"/>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DFB1637C-0091-FC5D-35BD-403C3E31319D}"/>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3D622F2-425E-4B9B-C219-108D843B212C}"/>
                  </a:ext>
                </a:extLst>
              </p:cNvPr>
              <p:cNvCxnSpPr>
                <a:cxnSpLocks/>
              </p:cNvCxnSpPr>
              <p:nvPr/>
            </p:nvCxnSpPr>
            <p:spPr bwMode="auto">
              <a:xfrm>
                <a:off x="8205663" y="3996707"/>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19" name="Group 18">
              <a:extLst>
                <a:ext uri="{FF2B5EF4-FFF2-40B4-BE49-F238E27FC236}">
                  <a16:creationId xmlns:a16="http://schemas.microsoft.com/office/drawing/2014/main" id="{55EA17EF-CCFA-A707-9D27-CCF058EFA3BB}"/>
                </a:ext>
              </a:extLst>
            </p:cNvPr>
            <p:cNvGrpSpPr/>
            <p:nvPr/>
          </p:nvGrpSpPr>
          <p:grpSpPr>
            <a:xfrm>
              <a:off x="9782324" y="2605959"/>
              <a:ext cx="114898" cy="1157758"/>
              <a:chOff x="8205663" y="2858098"/>
              <a:chExt cx="100536" cy="1157758"/>
            </a:xfrm>
          </p:grpSpPr>
          <p:cxnSp>
            <p:nvCxnSpPr>
              <p:cNvPr id="29" name="Straight Connector 28">
                <a:extLst>
                  <a:ext uri="{FF2B5EF4-FFF2-40B4-BE49-F238E27FC236}">
                    <a16:creationId xmlns:a16="http://schemas.microsoft.com/office/drawing/2014/main" id="{F9D327D5-18FA-879A-ED94-68D23045E06B}"/>
                  </a:ext>
                </a:extLst>
              </p:cNvPr>
              <p:cNvCxnSpPr>
                <a:cxnSpLocks/>
              </p:cNvCxnSpPr>
              <p:nvPr/>
            </p:nvCxnSpPr>
            <p:spPr bwMode="auto">
              <a:xfrm>
                <a:off x="8255931" y="2867673"/>
                <a:ext cx="0" cy="1147390"/>
              </a:xfrm>
              <a:prstGeom prst="line">
                <a:avLst/>
              </a:prstGeom>
              <a:noFill/>
              <a:ln w="19050" cap="flat" cmpd="sng" algn="ctr">
                <a:solidFill>
                  <a:schemeClr val="accent2"/>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44F808C-CE35-4FAB-D043-4B1FE5E2AAEA}"/>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298185E2-1CB0-A4DC-8524-EA86A0ADF573}"/>
                  </a:ext>
                </a:extLst>
              </p:cNvPr>
              <p:cNvCxnSpPr>
                <a:cxnSpLocks/>
              </p:cNvCxnSpPr>
              <p:nvPr/>
            </p:nvCxnSpPr>
            <p:spPr bwMode="auto">
              <a:xfrm>
                <a:off x="8205663" y="4015856"/>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20" name="Group 19">
              <a:extLst>
                <a:ext uri="{FF2B5EF4-FFF2-40B4-BE49-F238E27FC236}">
                  <a16:creationId xmlns:a16="http://schemas.microsoft.com/office/drawing/2014/main" id="{1D0E97C5-FD87-C128-F46A-39F0622E68E9}"/>
                </a:ext>
              </a:extLst>
            </p:cNvPr>
            <p:cNvGrpSpPr/>
            <p:nvPr/>
          </p:nvGrpSpPr>
          <p:grpSpPr>
            <a:xfrm>
              <a:off x="9053836" y="2614736"/>
              <a:ext cx="114898" cy="1162546"/>
              <a:chOff x="8205663" y="2858098"/>
              <a:chExt cx="100536" cy="1162546"/>
            </a:xfrm>
          </p:grpSpPr>
          <p:cxnSp>
            <p:nvCxnSpPr>
              <p:cNvPr id="26" name="Straight Connector 25">
                <a:extLst>
                  <a:ext uri="{FF2B5EF4-FFF2-40B4-BE49-F238E27FC236}">
                    <a16:creationId xmlns:a16="http://schemas.microsoft.com/office/drawing/2014/main" id="{2B9AB88E-D257-2EEF-0A5A-BA35A993B6A5}"/>
                  </a:ext>
                </a:extLst>
              </p:cNvPr>
              <p:cNvCxnSpPr>
                <a:cxnSpLocks/>
              </p:cNvCxnSpPr>
              <p:nvPr/>
            </p:nvCxnSpPr>
            <p:spPr bwMode="auto">
              <a:xfrm>
                <a:off x="8255931" y="2867673"/>
                <a:ext cx="0" cy="1148187"/>
              </a:xfrm>
              <a:prstGeom prst="line">
                <a:avLst/>
              </a:prstGeom>
              <a:noFill/>
              <a:ln w="19050" cap="flat" cmpd="sng" algn="ctr">
                <a:solidFill>
                  <a:schemeClr val="accent2"/>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0050A31-40CB-66D1-017E-66FE3CBD41E6}"/>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054A6B42-0BB0-F852-9583-B6DA15D31E69}"/>
                  </a:ext>
                </a:extLst>
              </p:cNvPr>
              <p:cNvCxnSpPr>
                <a:cxnSpLocks/>
              </p:cNvCxnSpPr>
              <p:nvPr/>
            </p:nvCxnSpPr>
            <p:spPr bwMode="auto">
              <a:xfrm>
                <a:off x="8205663" y="4020644"/>
                <a:ext cx="100536" cy="0"/>
              </a:xfrm>
              <a:prstGeom prst="line">
                <a:avLst/>
              </a:prstGeom>
              <a:noFill/>
              <a:ln w="19050" cap="flat" cmpd="sng" algn="ctr">
                <a:solidFill>
                  <a:schemeClr val="accent2"/>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8194A8AA-B796-AD2D-11FA-7DC1F0CFBFAB}"/>
                </a:ext>
              </a:extLst>
            </p:cNvPr>
            <p:cNvGrpSpPr/>
            <p:nvPr/>
          </p:nvGrpSpPr>
          <p:grpSpPr>
            <a:xfrm>
              <a:off x="8310986" y="2872459"/>
              <a:ext cx="114898" cy="962276"/>
              <a:chOff x="8205663" y="2858098"/>
              <a:chExt cx="100536" cy="962276"/>
            </a:xfrm>
          </p:grpSpPr>
          <p:cxnSp>
            <p:nvCxnSpPr>
              <p:cNvPr id="23" name="Straight Connector 22">
                <a:extLst>
                  <a:ext uri="{FF2B5EF4-FFF2-40B4-BE49-F238E27FC236}">
                    <a16:creationId xmlns:a16="http://schemas.microsoft.com/office/drawing/2014/main" id="{612E6D04-718E-C6EB-19EB-22F62EEBF063}"/>
                  </a:ext>
                </a:extLst>
              </p:cNvPr>
              <p:cNvCxnSpPr>
                <a:cxnSpLocks/>
              </p:cNvCxnSpPr>
              <p:nvPr/>
            </p:nvCxnSpPr>
            <p:spPr bwMode="auto">
              <a:xfrm>
                <a:off x="8255931" y="2867673"/>
                <a:ext cx="0" cy="952701"/>
              </a:xfrm>
              <a:prstGeom prst="line">
                <a:avLst/>
              </a:prstGeom>
              <a:noFill/>
              <a:ln w="19050" cap="flat" cmpd="sng" algn="ctr">
                <a:solidFill>
                  <a:schemeClr val="accent2"/>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80F13E4-30D4-E71A-12E7-5D749A0B60EF}"/>
                  </a:ext>
                </a:extLst>
              </p:cNvPr>
              <p:cNvCxnSpPr>
                <a:cxnSpLocks/>
              </p:cNvCxnSpPr>
              <p:nvPr/>
            </p:nvCxnSpPr>
            <p:spPr bwMode="auto">
              <a:xfrm>
                <a:off x="8205663" y="2858098"/>
                <a:ext cx="100536" cy="0"/>
              </a:xfrm>
              <a:prstGeom prst="line">
                <a:avLst/>
              </a:prstGeom>
              <a:noFill/>
              <a:ln w="19050" cap="flat" cmpd="sng" algn="ctr">
                <a:solidFill>
                  <a:schemeClr val="accent2"/>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A50AB1D-1A8C-ECE8-63EF-5C6B5E4E67D6}"/>
                  </a:ext>
                </a:extLst>
              </p:cNvPr>
              <p:cNvCxnSpPr>
                <a:cxnSpLocks/>
              </p:cNvCxnSpPr>
              <p:nvPr/>
            </p:nvCxnSpPr>
            <p:spPr bwMode="auto">
              <a:xfrm>
                <a:off x="8205663" y="3819574"/>
                <a:ext cx="100536" cy="0"/>
              </a:xfrm>
              <a:prstGeom prst="line">
                <a:avLst/>
              </a:prstGeom>
              <a:noFill/>
              <a:ln w="19050" cap="flat" cmpd="sng" algn="ctr">
                <a:solidFill>
                  <a:schemeClr val="accent2"/>
                </a:solidFill>
                <a:prstDash val="solid"/>
                <a:round/>
                <a:headEnd type="none" w="med" len="med"/>
                <a:tailEnd type="none" w="med" len="med"/>
              </a:ln>
              <a:effectLst/>
            </p:spPr>
          </p:cxnSp>
        </p:grpSp>
      </p:grpSp>
      <p:grpSp>
        <p:nvGrpSpPr>
          <p:cNvPr id="66" name="Group 65">
            <a:extLst>
              <a:ext uri="{FF2B5EF4-FFF2-40B4-BE49-F238E27FC236}">
                <a16:creationId xmlns:a16="http://schemas.microsoft.com/office/drawing/2014/main" id="{53345383-1B32-DDDF-D783-9F5B4F0D8563}"/>
              </a:ext>
            </a:extLst>
          </p:cNvPr>
          <p:cNvGrpSpPr/>
          <p:nvPr/>
        </p:nvGrpSpPr>
        <p:grpSpPr>
          <a:xfrm>
            <a:off x="6952797" y="3229921"/>
            <a:ext cx="4526416" cy="1255107"/>
            <a:chOff x="6952797" y="3229921"/>
            <a:chExt cx="4526416" cy="1255107"/>
          </a:xfrm>
        </p:grpSpPr>
        <p:grpSp>
          <p:nvGrpSpPr>
            <p:cNvPr id="67" name="Group 66">
              <a:extLst>
                <a:ext uri="{FF2B5EF4-FFF2-40B4-BE49-F238E27FC236}">
                  <a16:creationId xmlns:a16="http://schemas.microsoft.com/office/drawing/2014/main" id="{04E07859-73EA-BF50-9D9D-0134FAB1F228}"/>
                </a:ext>
              </a:extLst>
            </p:cNvPr>
            <p:cNvGrpSpPr/>
            <p:nvPr/>
          </p:nvGrpSpPr>
          <p:grpSpPr>
            <a:xfrm>
              <a:off x="6952797" y="3517181"/>
              <a:ext cx="4526416" cy="633090"/>
              <a:chOff x="6952797" y="3517181"/>
              <a:chExt cx="4526416" cy="633090"/>
            </a:xfrm>
          </p:grpSpPr>
          <p:sp>
            <p:nvSpPr>
              <p:cNvPr id="99" name="Freeform 59">
                <a:extLst>
                  <a:ext uri="{FF2B5EF4-FFF2-40B4-BE49-F238E27FC236}">
                    <a16:creationId xmlns:a16="http://schemas.microsoft.com/office/drawing/2014/main" id="{650428AA-8286-620F-1174-64ECBDCAC1C3}"/>
                  </a:ext>
                </a:extLst>
              </p:cNvPr>
              <p:cNvSpPr/>
              <p:nvPr/>
            </p:nvSpPr>
            <p:spPr bwMode="auto">
              <a:xfrm>
                <a:off x="7027954" y="3581001"/>
                <a:ext cx="4399652" cy="512256"/>
              </a:xfrm>
              <a:custGeom>
                <a:avLst/>
                <a:gdLst>
                  <a:gd name="connsiteX0" fmla="*/ 0 w 4399652"/>
                  <a:gd name="connsiteY0" fmla="*/ 0 h 512256"/>
                  <a:gd name="connsiteX1" fmla="*/ 732477 w 4399652"/>
                  <a:gd name="connsiteY1" fmla="*/ 52662 h 512256"/>
                  <a:gd name="connsiteX2" fmla="*/ 1460167 w 4399652"/>
                  <a:gd name="connsiteY2" fmla="*/ 191497 h 512256"/>
                  <a:gd name="connsiteX3" fmla="*/ 2192645 w 4399652"/>
                  <a:gd name="connsiteY3" fmla="*/ 512256 h 512256"/>
                  <a:gd name="connsiteX4" fmla="*/ 2934697 w 4399652"/>
                  <a:gd name="connsiteY4" fmla="*/ 330333 h 512256"/>
                  <a:gd name="connsiteX5" fmla="*/ 3657600 w 4399652"/>
                  <a:gd name="connsiteY5" fmla="*/ 339908 h 512256"/>
                  <a:gd name="connsiteX6" fmla="*/ 4399652 w 4399652"/>
                  <a:gd name="connsiteY6" fmla="*/ 339908 h 512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9652" h="512256">
                    <a:moveTo>
                      <a:pt x="0" y="0"/>
                    </a:moveTo>
                    <a:lnTo>
                      <a:pt x="732477" y="52662"/>
                    </a:lnTo>
                    <a:lnTo>
                      <a:pt x="1460167" y="191497"/>
                    </a:lnTo>
                    <a:lnTo>
                      <a:pt x="2192645" y="512256"/>
                    </a:lnTo>
                    <a:lnTo>
                      <a:pt x="2934697" y="330333"/>
                    </a:lnTo>
                    <a:lnTo>
                      <a:pt x="3657600" y="339908"/>
                    </a:lnTo>
                    <a:lnTo>
                      <a:pt x="4399652" y="339908"/>
                    </a:lnTo>
                  </a:path>
                </a:pathLst>
              </a:custGeom>
              <a:noFill/>
              <a:ln w="28575">
                <a:solidFill>
                  <a:schemeClr val="accent5"/>
                </a:solidFill>
                <a:miter lim="800000"/>
                <a:headEnd/>
                <a:tailEnd/>
              </a:ln>
            </p:spPr>
            <p:txBody>
              <a:bodyPr rtlCol="0" anchor="ctr"/>
              <a:lstStyle/>
              <a:p>
                <a:pPr algn="ctr"/>
                <a:endParaRPr lang="en-US"/>
              </a:p>
            </p:txBody>
          </p:sp>
          <p:sp>
            <p:nvSpPr>
              <p:cNvPr id="100" name="Rectangle 99">
                <a:extLst>
                  <a:ext uri="{FF2B5EF4-FFF2-40B4-BE49-F238E27FC236}">
                    <a16:creationId xmlns:a16="http://schemas.microsoft.com/office/drawing/2014/main" id="{FFB1D20D-5BC9-C20A-9538-9BB1CC77C153}"/>
                  </a:ext>
                </a:extLst>
              </p:cNvPr>
              <p:cNvSpPr/>
              <p:nvPr/>
            </p:nvSpPr>
            <p:spPr bwMode="auto">
              <a:xfrm>
                <a:off x="6952797" y="3517181"/>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2E3A9041-AF56-31B2-8CC1-D4B297D59D3E}"/>
                  </a:ext>
                </a:extLst>
              </p:cNvPr>
              <p:cNvSpPr/>
              <p:nvPr/>
            </p:nvSpPr>
            <p:spPr bwMode="auto">
              <a:xfrm>
                <a:off x="7698839" y="3573832"/>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18961CC2-E81A-AC0B-0C7E-CC89EB63165C}"/>
                  </a:ext>
                </a:extLst>
              </p:cNvPr>
              <p:cNvSpPr/>
              <p:nvPr/>
            </p:nvSpPr>
            <p:spPr bwMode="auto">
              <a:xfrm>
                <a:off x="8425731" y="3702295"/>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CA8FB28F-211F-6187-8791-EEB38014204C}"/>
                  </a:ext>
                </a:extLst>
              </p:cNvPr>
              <p:cNvSpPr/>
              <p:nvPr/>
            </p:nvSpPr>
            <p:spPr bwMode="auto">
              <a:xfrm>
                <a:off x="9157410" y="4022255"/>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FCBF7041-66BC-22CC-57A1-63FF361C0C8F}"/>
                  </a:ext>
                </a:extLst>
              </p:cNvPr>
              <p:cNvSpPr/>
              <p:nvPr/>
            </p:nvSpPr>
            <p:spPr bwMode="auto">
              <a:xfrm>
                <a:off x="9893877" y="3844322"/>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C8CBA2AE-F549-614C-9067-5CAF48327C41}"/>
                  </a:ext>
                </a:extLst>
              </p:cNvPr>
              <p:cNvSpPr/>
              <p:nvPr/>
            </p:nvSpPr>
            <p:spPr bwMode="auto">
              <a:xfrm>
                <a:off x="10635132" y="3853099"/>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D2E930BA-4D51-38B3-E107-13B29DD0FDB3}"/>
                  </a:ext>
                </a:extLst>
              </p:cNvPr>
              <p:cNvSpPr/>
              <p:nvPr/>
            </p:nvSpPr>
            <p:spPr bwMode="auto">
              <a:xfrm>
                <a:off x="11351197" y="3866663"/>
                <a:ext cx="128016" cy="12801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68" name="Group 67">
              <a:extLst>
                <a:ext uri="{FF2B5EF4-FFF2-40B4-BE49-F238E27FC236}">
                  <a16:creationId xmlns:a16="http://schemas.microsoft.com/office/drawing/2014/main" id="{61EB1E34-3073-E98F-24FE-3CD2BAF24889}"/>
                </a:ext>
              </a:extLst>
            </p:cNvPr>
            <p:cNvGrpSpPr/>
            <p:nvPr/>
          </p:nvGrpSpPr>
          <p:grpSpPr>
            <a:xfrm>
              <a:off x="11363316" y="3497220"/>
              <a:ext cx="115897" cy="844983"/>
              <a:chOff x="8205663" y="2858098"/>
              <a:chExt cx="100536" cy="995787"/>
            </a:xfrm>
          </p:grpSpPr>
          <p:cxnSp>
            <p:nvCxnSpPr>
              <p:cNvPr id="96" name="Straight Connector 95">
                <a:extLst>
                  <a:ext uri="{FF2B5EF4-FFF2-40B4-BE49-F238E27FC236}">
                    <a16:creationId xmlns:a16="http://schemas.microsoft.com/office/drawing/2014/main" id="{FC5B2ADD-673D-8154-3177-F8E8844A3C60}"/>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DEDD11F0-7F06-D35E-3BDF-F20A52BAC8DD}"/>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BC9B83AD-4480-23EB-CA93-63992B5C3B5C}"/>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69" name="Group 68">
              <a:extLst>
                <a:ext uri="{FF2B5EF4-FFF2-40B4-BE49-F238E27FC236}">
                  <a16:creationId xmlns:a16="http://schemas.microsoft.com/office/drawing/2014/main" id="{A637E02A-6D6F-E65B-10FE-3C31FB771157}"/>
                </a:ext>
              </a:extLst>
            </p:cNvPr>
            <p:cNvGrpSpPr/>
            <p:nvPr/>
          </p:nvGrpSpPr>
          <p:grpSpPr>
            <a:xfrm>
              <a:off x="10644402" y="3505997"/>
              <a:ext cx="108175" cy="831419"/>
              <a:chOff x="8205663" y="2858098"/>
              <a:chExt cx="100536" cy="995787"/>
            </a:xfrm>
          </p:grpSpPr>
          <p:cxnSp>
            <p:nvCxnSpPr>
              <p:cNvPr id="93" name="Straight Connector 92">
                <a:extLst>
                  <a:ext uri="{FF2B5EF4-FFF2-40B4-BE49-F238E27FC236}">
                    <a16:creationId xmlns:a16="http://schemas.microsoft.com/office/drawing/2014/main" id="{0C32797D-F279-8725-1C08-93FE5552C853}"/>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08C37E41-D11C-6131-B33E-EF42627EF356}"/>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8F6695D1-CCAD-6125-A0E5-2173CB8AF893}"/>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70" name="Group 69">
              <a:extLst>
                <a:ext uri="{FF2B5EF4-FFF2-40B4-BE49-F238E27FC236}">
                  <a16:creationId xmlns:a16="http://schemas.microsoft.com/office/drawing/2014/main" id="{D03740D8-80A9-5AC8-88C6-CCE8F0DB6FF4}"/>
                </a:ext>
              </a:extLst>
            </p:cNvPr>
            <p:cNvGrpSpPr/>
            <p:nvPr/>
          </p:nvGrpSpPr>
          <p:grpSpPr>
            <a:xfrm>
              <a:off x="9906341" y="3519561"/>
              <a:ext cx="104186" cy="779555"/>
              <a:chOff x="8205663" y="2858098"/>
              <a:chExt cx="100536" cy="995787"/>
            </a:xfrm>
          </p:grpSpPr>
          <p:cxnSp>
            <p:nvCxnSpPr>
              <p:cNvPr id="89" name="Straight Connector 88">
                <a:extLst>
                  <a:ext uri="{FF2B5EF4-FFF2-40B4-BE49-F238E27FC236}">
                    <a16:creationId xmlns:a16="http://schemas.microsoft.com/office/drawing/2014/main" id="{F66FD73A-31E4-8C86-8AB8-AD80106C61CA}"/>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1DF80DC4-64E6-F98A-B512-6E24F6FA8DE8}"/>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75FD6DEC-52A6-0CA8-8771-064E029386AF}"/>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71" name="Group 70">
              <a:extLst>
                <a:ext uri="{FF2B5EF4-FFF2-40B4-BE49-F238E27FC236}">
                  <a16:creationId xmlns:a16="http://schemas.microsoft.com/office/drawing/2014/main" id="{AE865F95-6194-6195-263D-F670B1058DB0}"/>
                </a:ext>
              </a:extLst>
            </p:cNvPr>
            <p:cNvGrpSpPr/>
            <p:nvPr/>
          </p:nvGrpSpPr>
          <p:grpSpPr>
            <a:xfrm>
              <a:off x="9177853" y="3705473"/>
              <a:ext cx="104186" cy="779555"/>
              <a:chOff x="8205663" y="2858098"/>
              <a:chExt cx="100536" cy="995787"/>
            </a:xfrm>
          </p:grpSpPr>
          <p:cxnSp>
            <p:nvCxnSpPr>
              <p:cNvPr id="84" name="Straight Connector 83">
                <a:extLst>
                  <a:ext uri="{FF2B5EF4-FFF2-40B4-BE49-F238E27FC236}">
                    <a16:creationId xmlns:a16="http://schemas.microsoft.com/office/drawing/2014/main" id="{AE95AE24-67D2-1368-0F41-5739D51242A2}"/>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8CCBB521-E162-531E-3E5E-C940EEE8ABEA}"/>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F5AA2A69-0B7E-969D-C72D-57A181E6682B}"/>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72" name="Group 71">
              <a:extLst>
                <a:ext uri="{FF2B5EF4-FFF2-40B4-BE49-F238E27FC236}">
                  <a16:creationId xmlns:a16="http://schemas.microsoft.com/office/drawing/2014/main" id="{CDAD9405-15BD-FB6B-C849-BA57F9D6F12C}"/>
                </a:ext>
              </a:extLst>
            </p:cNvPr>
            <p:cNvGrpSpPr/>
            <p:nvPr/>
          </p:nvGrpSpPr>
          <p:grpSpPr>
            <a:xfrm>
              <a:off x="8430216" y="3359979"/>
              <a:ext cx="115356" cy="829026"/>
              <a:chOff x="8205663" y="2858098"/>
              <a:chExt cx="100536" cy="995787"/>
            </a:xfrm>
          </p:grpSpPr>
          <p:cxnSp>
            <p:nvCxnSpPr>
              <p:cNvPr id="81" name="Straight Connector 80">
                <a:extLst>
                  <a:ext uri="{FF2B5EF4-FFF2-40B4-BE49-F238E27FC236}">
                    <a16:creationId xmlns:a16="http://schemas.microsoft.com/office/drawing/2014/main" id="{E171C7ED-2302-6BB3-243A-2BDD436A7C5C}"/>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72AED751-4989-7597-0FF3-3CEB5BB5ED82}"/>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6D0FF182-1F29-9D2F-1CA9-E8E8C71B2413}"/>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73" name="Group 72">
              <a:extLst>
                <a:ext uri="{FF2B5EF4-FFF2-40B4-BE49-F238E27FC236}">
                  <a16:creationId xmlns:a16="http://schemas.microsoft.com/office/drawing/2014/main" id="{6AA87340-1007-5748-A424-CF53A576725B}"/>
                </a:ext>
              </a:extLst>
            </p:cNvPr>
            <p:cNvGrpSpPr/>
            <p:nvPr/>
          </p:nvGrpSpPr>
          <p:grpSpPr>
            <a:xfrm>
              <a:off x="7701728" y="3229921"/>
              <a:ext cx="115356" cy="829026"/>
              <a:chOff x="8205663" y="2858098"/>
              <a:chExt cx="100536" cy="995787"/>
            </a:xfrm>
          </p:grpSpPr>
          <p:cxnSp>
            <p:nvCxnSpPr>
              <p:cNvPr id="78" name="Straight Connector 77">
                <a:extLst>
                  <a:ext uri="{FF2B5EF4-FFF2-40B4-BE49-F238E27FC236}">
                    <a16:creationId xmlns:a16="http://schemas.microsoft.com/office/drawing/2014/main" id="{5D4D3CC2-5B38-736E-0C94-E7BD42C788B5}"/>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20D4B579-3243-C7B4-C371-C15D516028FA}"/>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ABCE48B0-815B-F307-40E6-B55E7382432F}"/>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nvGrpSpPr>
            <p:cNvPr id="74" name="Group 73">
              <a:extLst>
                <a:ext uri="{FF2B5EF4-FFF2-40B4-BE49-F238E27FC236}">
                  <a16:creationId xmlns:a16="http://schemas.microsoft.com/office/drawing/2014/main" id="{6AF0FDDE-AA2C-E055-2DF6-728D98CCDF6D}"/>
                </a:ext>
              </a:extLst>
            </p:cNvPr>
            <p:cNvGrpSpPr/>
            <p:nvPr/>
          </p:nvGrpSpPr>
          <p:grpSpPr>
            <a:xfrm>
              <a:off x="6958878" y="3243485"/>
              <a:ext cx="107375" cy="672636"/>
              <a:chOff x="8205663" y="2858098"/>
              <a:chExt cx="100536" cy="995787"/>
            </a:xfrm>
          </p:grpSpPr>
          <p:cxnSp>
            <p:nvCxnSpPr>
              <p:cNvPr id="75" name="Straight Connector 74">
                <a:extLst>
                  <a:ext uri="{FF2B5EF4-FFF2-40B4-BE49-F238E27FC236}">
                    <a16:creationId xmlns:a16="http://schemas.microsoft.com/office/drawing/2014/main" id="{3B1649E7-97CA-A886-073C-77EF66BE2007}"/>
                  </a:ext>
                </a:extLst>
              </p:cNvPr>
              <p:cNvCxnSpPr>
                <a:cxnSpLocks/>
              </p:cNvCxnSpPr>
              <p:nvPr/>
            </p:nvCxnSpPr>
            <p:spPr bwMode="auto">
              <a:xfrm>
                <a:off x="8255931" y="2867673"/>
                <a:ext cx="0" cy="986212"/>
              </a:xfrm>
              <a:prstGeom prst="line">
                <a:avLst/>
              </a:prstGeom>
              <a:noFill/>
              <a:ln w="19050" cap="flat" cmpd="sng" algn="ctr">
                <a:solidFill>
                  <a:schemeClr val="accent5"/>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A59938C5-3696-DA53-D672-E8C5D73895B9}"/>
                  </a:ext>
                </a:extLst>
              </p:cNvPr>
              <p:cNvCxnSpPr>
                <a:cxnSpLocks/>
              </p:cNvCxnSpPr>
              <p:nvPr/>
            </p:nvCxnSpPr>
            <p:spPr bwMode="auto">
              <a:xfrm>
                <a:off x="8205663" y="2858098"/>
                <a:ext cx="100536" cy="0"/>
              </a:xfrm>
              <a:prstGeom prst="line">
                <a:avLst/>
              </a:prstGeom>
              <a:noFill/>
              <a:ln w="19050" cap="flat" cmpd="sng" algn="ctr">
                <a:solidFill>
                  <a:schemeClr val="accent5"/>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41D06AB5-A40E-1A9A-939B-BDD3BB4E8F84}"/>
                  </a:ext>
                </a:extLst>
              </p:cNvPr>
              <p:cNvCxnSpPr>
                <a:cxnSpLocks/>
              </p:cNvCxnSpPr>
              <p:nvPr/>
            </p:nvCxnSpPr>
            <p:spPr bwMode="auto">
              <a:xfrm>
                <a:off x="8205663" y="3848296"/>
                <a:ext cx="100536" cy="0"/>
              </a:xfrm>
              <a:prstGeom prst="line">
                <a:avLst/>
              </a:prstGeom>
              <a:noFill/>
              <a:ln w="19050" cap="flat" cmpd="sng" algn="ctr">
                <a:solidFill>
                  <a:schemeClr val="accent5"/>
                </a:solidFill>
                <a:prstDash val="solid"/>
                <a:round/>
                <a:headEnd type="none" w="med" len="med"/>
                <a:tailEnd type="none" w="med" len="med"/>
              </a:ln>
              <a:effectLst/>
            </p:spPr>
          </p:cxnSp>
        </p:grpSp>
      </p:grpSp>
      <p:grpSp>
        <p:nvGrpSpPr>
          <p:cNvPr id="107" name="Group 106">
            <a:extLst>
              <a:ext uri="{FF2B5EF4-FFF2-40B4-BE49-F238E27FC236}">
                <a16:creationId xmlns:a16="http://schemas.microsoft.com/office/drawing/2014/main" id="{B7F14C76-8863-1826-443F-FDE7551019AB}"/>
              </a:ext>
            </a:extLst>
          </p:cNvPr>
          <p:cNvGrpSpPr/>
          <p:nvPr/>
        </p:nvGrpSpPr>
        <p:grpSpPr>
          <a:xfrm>
            <a:off x="6901428" y="3813190"/>
            <a:ext cx="4525579" cy="1403518"/>
            <a:chOff x="6901428" y="3813190"/>
            <a:chExt cx="4525579" cy="1403518"/>
          </a:xfrm>
        </p:grpSpPr>
        <p:grpSp>
          <p:nvGrpSpPr>
            <p:cNvPr id="108" name="Group 107">
              <a:extLst>
                <a:ext uri="{FF2B5EF4-FFF2-40B4-BE49-F238E27FC236}">
                  <a16:creationId xmlns:a16="http://schemas.microsoft.com/office/drawing/2014/main" id="{116C0F4A-C113-D2D4-DEDA-E970082A2AB6}"/>
                </a:ext>
              </a:extLst>
            </p:cNvPr>
            <p:cNvGrpSpPr/>
            <p:nvPr/>
          </p:nvGrpSpPr>
          <p:grpSpPr>
            <a:xfrm>
              <a:off x="6904924" y="3931582"/>
              <a:ext cx="4522083" cy="1069545"/>
              <a:chOff x="6904924" y="3931582"/>
              <a:chExt cx="4522083" cy="1069545"/>
            </a:xfrm>
          </p:grpSpPr>
          <p:sp>
            <p:nvSpPr>
              <p:cNvPr id="141" name="Freeform 60">
                <a:extLst>
                  <a:ext uri="{FF2B5EF4-FFF2-40B4-BE49-F238E27FC236}">
                    <a16:creationId xmlns:a16="http://schemas.microsoft.com/office/drawing/2014/main" id="{054294DA-99B9-3E5E-DC25-F7C2BCE62767}"/>
                  </a:ext>
                </a:extLst>
              </p:cNvPr>
              <p:cNvSpPr/>
              <p:nvPr/>
            </p:nvSpPr>
            <p:spPr bwMode="auto">
              <a:xfrm>
                <a:off x="6960930" y="3978358"/>
                <a:ext cx="4409227" cy="957487"/>
              </a:xfrm>
              <a:custGeom>
                <a:avLst/>
                <a:gdLst>
                  <a:gd name="connsiteX0" fmla="*/ 0 w 4409227"/>
                  <a:gd name="connsiteY0" fmla="*/ 0 h 957487"/>
                  <a:gd name="connsiteX1" fmla="*/ 746840 w 4409227"/>
                  <a:gd name="connsiteY1" fmla="*/ 732478 h 957487"/>
                  <a:gd name="connsiteX2" fmla="*/ 1460167 w 4409227"/>
                  <a:gd name="connsiteY2" fmla="*/ 751627 h 957487"/>
                  <a:gd name="connsiteX3" fmla="*/ 2202220 w 4409227"/>
                  <a:gd name="connsiteY3" fmla="*/ 842589 h 957487"/>
                  <a:gd name="connsiteX4" fmla="*/ 2953847 w 4409227"/>
                  <a:gd name="connsiteY4" fmla="*/ 885676 h 957487"/>
                  <a:gd name="connsiteX5" fmla="*/ 3676750 w 4409227"/>
                  <a:gd name="connsiteY5" fmla="*/ 957487 h 957487"/>
                  <a:gd name="connsiteX6" fmla="*/ 4409227 w 4409227"/>
                  <a:gd name="connsiteY6" fmla="*/ 885676 h 957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9227" h="957487">
                    <a:moveTo>
                      <a:pt x="0" y="0"/>
                    </a:moveTo>
                    <a:lnTo>
                      <a:pt x="746840" y="732478"/>
                    </a:lnTo>
                    <a:lnTo>
                      <a:pt x="1460167" y="751627"/>
                    </a:lnTo>
                    <a:lnTo>
                      <a:pt x="2202220" y="842589"/>
                    </a:lnTo>
                    <a:lnTo>
                      <a:pt x="2953847" y="885676"/>
                    </a:lnTo>
                    <a:lnTo>
                      <a:pt x="3676750" y="957487"/>
                    </a:lnTo>
                    <a:lnTo>
                      <a:pt x="4409227" y="885676"/>
                    </a:lnTo>
                  </a:path>
                </a:pathLst>
              </a:custGeom>
              <a:noFill/>
              <a:ln w="28575">
                <a:solidFill>
                  <a:schemeClr val="accent1"/>
                </a:solidFill>
                <a:miter lim="800000"/>
                <a:headEnd/>
                <a:tailEnd/>
              </a:ln>
            </p:spPr>
            <p:txBody>
              <a:bodyPr rtlCol="0" anchor="ctr"/>
              <a:lstStyle/>
              <a:p>
                <a:pPr algn="ctr"/>
                <a:endParaRPr lang="en-US"/>
              </a:p>
            </p:txBody>
          </p:sp>
          <p:sp>
            <p:nvSpPr>
              <p:cNvPr id="142" name="Rectangle 141">
                <a:extLst>
                  <a:ext uri="{FF2B5EF4-FFF2-40B4-BE49-F238E27FC236}">
                    <a16:creationId xmlns:a16="http://schemas.microsoft.com/office/drawing/2014/main" id="{B329E389-4F3B-D2E3-9B44-8BA49F95D163}"/>
                  </a:ext>
                </a:extLst>
              </p:cNvPr>
              <p:cNvSpPr/>
              <p:nvPr/>
            </p:nvSpPr>
            <p:spPr bwMode="auto">
              <a:xfrm>
                <a:off x="6904924" y="3931582"/>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8B208393-B942-A9AD-8DEB-CF55D2C4AA12}"/>
                  </a:ext>
                </a:extLst>
              </p:cNvPr>
              <p:cNvSpPr/>
              <p:nvPr/>
            </p:nvSpPr>
            <p:spPr bwMode="auto">
              <a:xfrm>
                <a:off x="11298991" y="4806885"/>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D554E10A-1716-F7F9-AB84-83239DE01239}"/>
                  </a:ext>
                </a:extLst>
              </p:cNvPr>
              <p:cNvSpPr/>
              <p:nvPr/>
            </p:nvSpPr>
            <p:spPr bwMode="auto">
              <a:xfrm>
                <a:off x="10565716" y="4873111"/>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BDC71DDA-29EF-E150-916B-379D7BFDE8F2}"/>
                  </a:ext>
                </a:extLst>
              </p:cNvPr>
              <p:cNvSpPr/>
              <p:nvPr/>
            </p:nvSpPr>
            <p:spPr bwMode="auto">
              <a:xfrm>
                <a:off x="9837227" y="4795714"/>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A053CE3D-DB4E-A83E-6230-765651AF78F3}"/>
                  </a:ext>
                </a:extLst>
              </p:cNvPr>
              <p:cNvSpPr/>
              <p:nvPr/>
            </p:nvSpPr>
            <p:spPr bwMode="auto">
              <a:xfrm>
                <a:off x="7634209" y="4636931"/>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7A78E581-DA19-90B8-EA90-465203FCC97F}"/>
                  </a:ext>
                </a:extLst>
              </p:cNvPr>
              <p:cNvSpPr/>
              <p:nvPr/>
            </p:nvSpPr>
            <p:spPr bwMode="auto">
              <a:xfrm>
                <a:off x="9093580" y="4755819"/>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30E5FE0F-23D5-8806-185D-9DFFC64BAC67}"/>
                  </a:ext>
                </a:extLst>
              </p:cNvPr>
              <p:cNvSpPr/>
              <p:nvPr/>
            </p:nvSpPr>
            <p:spPr bwMode="auto">
              <a:xfrm>
                <a:off x="8369879" y="4664059"/>
                <a:ext cx="128016" cy="1280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9" name="Group 108">
              <a:extLst>
                <a:ext uri="{FF2B5EF4-FFF2-40B4-BE49-F238E27FC236}">
                  <a16:creationId xmlns:a16="http://schemas.microsoft.com/office/drawing/2014/main" id="{B1E9846B-46BF-8697-1496-5BC64614762D}"/>
                </a:ext>
              </a:extLst>
            </p:cNvPr>
            <p:cNvGrpSpPr/>
            <p:nvPr/>
          </p:nvGrpSpPr>
          <p:grpSpPr>
            <a:xfrm>
              <a:off x="6901428" y="3813190"/>
              <a:ext cx="112163" cy="366240"/>
              <a:chOff x="8205663" y="2858098"/>
              <a:chExt cx="100536" cy="995787"/>
            </a:xfrm>
          </p:grpSpPr>
          <p:cxnSp>
            <p:nvCxnSpPr>
              <p:cNvPr id="138" name="Straight Connector 137">
                <a:extLst>
                  <a:ext uri="{FF2B5EF4-FFF2-40B4-BE49-F238E27FC236}">
                    <a16:creationId xmlns:a16="http://schemas.microsoft.com/office/drawing/2014/main" id="{4F5F17B0-5250-1A30-DE14-61817E63CE90}"/>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52D1B908-F196-0C9F-889F-AD83E545C0D4}"/>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D5F4C866-9719-958A-2508-C76969281491}"/>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B0160B52-82E7-B581-B6FD-BA19834150B9}"/>
                </a:ext>
              </a:extLst>
            </p:cNvPr>
            <p:cNvGrpSpPr/>
            <p:nvPr/>
          </p:nvGrpSpPr>
          <p:grpSpPr>
            <a:xfrm>
              <a:off x="7637895" y="4453907"/>
              <a:ext cx="112962" cy="529811"/>
              <a:chOff x="8205663" y="2858098"/>
              <a:chExt cx="100536" cy="995787"/>
            </a:xfrm>
          </p:grpSpPr>
          <p:cxnSp>
            <p:nvCxnSpPr>
              <p:cNvPr id="135" name="Straight Connector 134">
                <a:extLst>
                  <a:ext uri="{FF2B5EF4-FFF2-40B4-BE49-F238E27FC236}">
                    <a16:creationId xmlns:a16="http://schemas.microsoft.com/office/drawing/2014/main" id="{04E09979-C741-46C3-31A6-C0D29269E194}"/>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91712123-4EDD-E84B-7FE5-E8416BE97F43}"/>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B3E147EF-7141-EB2B-5705-0F2CAC537620}"/>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0280B736-EC68-D774-3059-57C70AFB16C3}"/>
                </a:ext>
              </a:extLst>
            </p:cNvPr>
            <p:cNvGrpSpPr/>
            <p:nvPr/>
          </p:nvGrpSpPr>
          <p:grpSpPr>
            <a:xfrm>
              <a:off x="8369575" y="4419597"/>
              <a:ext cx="123334" cy="635934"/>
              <a:chOff x="8205663" y="2858098"/>
              <a:chExt cx="100536" cy="995787"/>
            </a:xfrm>
          </p:grpSpPr>
          <p:cxnSp>
            <p:nvCxnSpPr>
              <p:cNvPr id="130" name="Straight Connector 129">
                <a:extLst>
                  <a:ext uri="{FF2B5EF4-FFF2-40B4-BE49-F238E27FC236}">
                    <a16:creationId xmlns:a16="http://schemas.microsoft.com/office/drawing/2014/main" id="{69BB44AA-4D2D-0545-0AEE-8B12785F3497}"/>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1AC360BA-F144-2BBD-5D61-FE3E0C75ED7C}"/>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4B13BEB2-C415-0C01-9ABE-4F96A8DA65F4}"/>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877CECFB-5EE5-6631-5CCB-E8A9140E5CF8}"/>
                </a:ext>
              </a:extLst>
            </p:cNvPr>
            <p:cNvGrpSpPr/>
            <p:nvPr/>
          </p:nvGrpSpPr>
          <p:grpSpPr>
            <a:xfrm>
              <a:off x="9106042" y="4557634"/>
              <a:ext cx="114557" cy="545771"/>
              <a:chOff x="8205663" y="2858098"/>
              <a:chExt cx="100536" cy="995787"/>
            </a:xfrm>
          </p:grpSpPr>
          <p:cxnSp>
            <p:nvCxnSpPr>
              <p:cNvPr id="127" name="Straight Connector 126">
                <a:extLst>
                  <a:ext uri="{FF2B5EF4-FFF2-40B4-BE49-F238E27FC236}">
                    <a16:creationId xmlns:a16="http://schemas.microsoft.com/office/drawing/2014/main" id="{0BBB6F6E-9F88-C0D3-E152-AFABB7397A0C}"/>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DFC47D75-A72E-0AC5-F0C0-2DEF5282F5C9}"/>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92B11D1C-6DD9-6467-6135-79E17D45544D}"/>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9879A227-0F0B-54DA-DC93-0581EDF2F2B4}"/>
                </a:ext>
              </a:extLst>
            </p:cNvPr>
            <p:cNvGrpSpPr/>
            <p:nvPr/>
          </p:nvGrpSpPr>
          <p:grpSpPr>
            <a:xfrm>
              <a:off x="9847297" y="4595136"/>
              <a:ext cx="114557" cy="545771"/>
              <a:chOff x="8205663" y="2858098"/>
              <a:chExt cx="100536" cy="995787"/>
            </a:xfrm>
          </p:grpSpPr>
          <p:cxnSp>
            <p:nvCxnSpPr>
              <p:cNvPr id="124" name="Straight Connector 123">
                <a:extLst>
                  <a:ext uri="{FF2B5EF4-FFF2-40B4-BE49-F238E27FC236}">
                    <a16:creationId xmlns:a16="http://schemas.microsoft.com/office/drawing/2014/main" id="{62B9EDD4-23B0-3835-C47E-A164015F5B80}"/>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FB93CD3C-9A65-BAA1-4D89-5CC38E2B151D}"/>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AD1206C8-7833-D71E-5A27-178E43BC6C0B}"/>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4" name="Group 113">
              <a:extLst>
                <a:ext uri="{FF2B5EF4-FFF2-40B4-BE49-F238E27FC236}">
                  <a16:creationId xmlns:a16="http://schemas.microsoft.com/office/drawing/2014/main" id="{8BDDD022-1CB4-8A2E-A02B-4EB3061B0766}"/>
                </a:ext>
              </a:extLst>
            </p:cNvPr>
            <p:cNvGrpSpPr/>
            <p:nvPr/>
          </p:nvGrpSpPr>
          <p:grpSpPr>
            <a:xfrm>
              <a:off x="10574189" y="4670937"/>
              <a:ext cx="114557" cy="545771"/>
              <a:chOff x="8205663" y="2858098"/>
              <a:chExt cx="100536" cy="995787"/>
            </a:xfrm>
          </p:grpSpPr>
          <p:cxnSp>
            <p:nvCxnSpPr>
              <p:cNvPr id="121" name="Straight Connector 120">
                <a:extLst>
                  <a:ext uri="{FF2B5EF4-FFF2-40B4-BE49-F238E27FC236}">
                    <a16:creationId xmlns:a16="http://schemas.microsoft.com/office/drawing/2014/main" id="{28A939E8-DEEA-C098-7000-FC9A223A800F}"/>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425C3794-20C7-DC35-F460-FFDA708D9053}"/>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0268B0F1-A462-8929-F48F-D7EE1E95FAAC}"/>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5" name="Group 114">
              <a:extLst>
                <a:ext uri="{FF2B5EF4-FFF2-40B4-BE49-F238E27FC236}">
                  <a16:creationId xmlns:a16="http://schemas.microsoft.com/office/drawing/2014/main" id="{2CA5D6F7-C485-108C-DD67-CEECE63D795F}"/>
                </a:ext>
              </a:extLst>
            </p:cNvPr>
            <p:cNvGrpSpPr/>
            <p:nvPr/>
          </p:nvGrpSpPr>
          <p:grpSpPr>
            <a:xfrm>
              <a:off x="11310656" y="4622266"/>
              <a:ext cx="112163" cy="485928"/>
              <a:chOff x="8205663" y="2858098"/>
              <a:chExt cx="100536" cy="995787"/>
            </a:xfrm>
          </p:grpSpPr>
          <p:cxnSp>
            <p:nvCxnSpPr>
              <p:cNvPr id="116" name="Straight Connector 115">
                <a:extLst>
                  <a:ext uri="{FF2B5EF4-FFF2-40B4-BE49-F238E27FC236}">
                    <a16:creationId xmlns:a16="http://schemas.microsoft.com/office/drawing/2014/main" id="{20CA27EA-DB68-4D91-F551-745560E7271B}"/>
                  </a:ext>
                </a:extLst>
              </p:cNvPr>
              <p:cNvCxnSpPr>
                <a:cxnSpLocks/>
              </p:cNvCxnSpPr>
              <p:nvPr/>
            </p:nvCxnSpPr>
            <p:spPr bwMode="auto">
              <a:xfrm>
                <a:off x="8255931" y="2867673"/>
                <a:ext cx="0" cy="986212"/>
              </a:xfrm>
              <a:prstGeom prst="line">
                <a:avLst/>
              </a:prstGeom>
              <a:noFill/>
              <a:ln w="19050"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1A174159-3738-9613-FEC8-E6EFA01D20C6}"/>
                  </a:ext>
                </a:extLst>
              </p:cNvPr>
              <p:cNvCxnSpPr>
                <a:cxnSpLocks/>
              </p:cNvCxnSpPr>
              <p:nvPr/>
            </p:nvCxnSpPr>
            <p:spPr bwMode="auto">
              <a:xfrm>
                <a:off x="8205663" y="2858098"/>
                <a:ext cx="100536" cy="0"/>
              </a:xfrm>
              <a:prstGeom prst="line">
                <a:avLst/>
              </a:prstGeom>
              <a:noFill/>
              <a:ln w="19050"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6F6DD120-5BD4-EA8F-1F0C-54CAEFA89F4A}"/>
                  </a:ext>
                </a:extLst>
              </p:cNvPr>
              <p:cNvCxnSpPr>
                <a:cxnSpLocks/>
              </p:cNvCxnSpPr>
              <p:nvPr/>
            </p:nvCxnSpPr>
            <p:spPr bwMode="auto">
              <a:xfrm>
                <a:off x="8205663" y="3848296"/>
                <a:ext cx="100536" cy="0"/>
              </a:xfrm>
              <a:prstGeom prst="line">
                <a:avLst/>
              </a:prstGeom>
              <a:noFill/>
              <a:ln w="19050" cap="flat" cmpd="sng" algn="ctr">
                <a:solidFill>
                  <a:schemeClr val="accent1"/>
                </a:solidFill>
                <a:prstDash val="solid"/>
                <a:round/>
                <a:headEnd type="none" w="med" len="med"/>
                <a:tailEnd type="none" w="med" len="med"/>
              </a:ln>
              <a:effectLst/>
            </p:spPr>
          </p:cxnSp>
        </p:grpSp>
      </p:grpSp>
    </p:spTree>
    <p:extLst>
      <p:ext uri="{BB962C8B-B14F-4D97-AF65-F5344CB8AC3E}">
        <p14:creationId xmlns:p14="http://schemas.microsoft.com/office/powerpoint/2010/main" val="4049204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2F416-B6AC-9B72-2BF1-68D8D835C4C8}"/>
              </a:ext>
            </a:extLst>
          </p:cNvPr>
          <p:cNvSpPr>
            <a:spLocks noGrp="1"/>
          </p:cNvSpPr>
          <p:nvPr>
            <p:ph type="title"/>
          </p:nvPr>
        </p:nvSpPr>
        <p:spPr/>
        <p:txBody>
          <a:bodyPr/>
          <a:lstStyle/>
          <a:p>
            <a:r>
              <a:rPr lang="en-US"/>
              <a:t>Ianalumab in Primary Sjögren’s Syndrome</a:t>
            </a:r>
          </a:p>
        </p:txBody>
      </p:sp>
      <p:sp>
        <p:nvSpPr>
          <p:cNvPr id="3" name="Content Placeholder 2">
            <a:extLst>
              <a:ext uri="{FF2B5EF4-FFF2-40B4-BE49-F238E27FC236}">
                <a16:creationId xmlns:a16="http://schemas.microsoft.com/office/drawing/2014/main" id="{6A3C9617-521C-F818-9089-7D730B0FDAC3}"/>
              </a:ext>
            </a:extLst>
          </p:cNvPr>
          <p:cNvSpPr>
            <a:spLocks noGrp="1"/>
          </p:cNvSpPr>
          <p:nvPr>
            <p:ph idx="1"/>
          </p:nvPr>
        </p:nvSpPr>
        <p:spPr/>
        <p:txBody>
          <a:bodyPr/>
          <a:lstStyle/>
          <a:p>
            <a:r>
              <a:rPr lang="en-US" sz="2000"/>
              <a:t>International, double-blind, placebo-controlled, randomized phase IIb trial</a:t>
            </a:r>
          </a:p>
          <a:p>
            <a:endParaRPr lang="en-US" sz="2000"/>
          </a:p>
          <a:p>
            <a:endParaRPr lang="en-US" sz="2000"/>
          </a:p>
          <a:p>
            <a:endParaRPr lang="en-US" sz="2000"/>
          </a:p>
          <a:p>
            <a:endParaRPr lang="en-US" sz="2000"/>
          </a:p>
          <a:p>
            <a:endParaRPr lang="en-US" sz="2000"/>
          </a:p>
          <a:p>
            <a:endParaRPr lang="en-US" sz="2000"/>
          </a:p>
          <a:p>
            <a:endParaRPr lang="en-US" sz="2000"/>
          </a:p>
          <a:p>
            <a:r>
              <a:rPr lang="en-US" sz="2000" b="1"/>
              <a:t>Primary endpoint</a:t>
            </a:r>
            <a:r>
              <a:rPr lang="en-US" sz="2000"/>
              <a:t>: investigator-assessed change in ESSDAI score at Wk 24</a:t>
            </a:r>
          </a:p>
          <a:p>
            <a:r>
              <a:rPr lang="en-US" sz="2000" b="1"/>
              <a:t>Key secondary endpoints</a:t>
            </a:r>
            <a:r>
              <a:rPr lang="en-US" sz="2000"/>
              <a:t>: change in ESSDAI score at Wk 4, 8, 12, and 16; salivary flow; QoL; safety</a:t>
            </a:r>
          </a:p>
        </p:txBody>
      </p:sp>
      <p:sp>
        <p:nvSpPr>
          <p:cNvPr id="4" name="Text Box 11">
            <a:extLst>
              <a:ext uri="{FF2B5EF4-FFF2-40B4-BE49-F238E27FC236}">
                <a16:creationId xmlns:a16="http://schemas.microsoft.com/office/drawing/2014/main" id="{22D20FE5-B212-AB89-C2A4-AE6BC21933D1}"/>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None/>
              <a:defRPr/>
            </a:pPr>
            <a:r>
              <a:rPr lang="en-US" sz="1200" b="0">
                <a:solidFill>
                  <a:srgbClr val="455560"/>
                </a:solidFill>
                <a:latin typeface="Calibri"/>
                <a:ea typeface="Calibri"/>
                <a:cs typeface="Calibri"/>
              </a:rPr>
              <a:t>NCT02962895. </a:t>
            </a:r>
            <a:r>
              <a:rPr lang="en-US" altLang="en-US" sz="1200" b="0">
                <a:solidFill>
                  <a:srgbClr val="455560"/>
                </a:solidFill>
                <a:latin typeface="Calibri"/>
                <a:ea typeface="Calibri"/>
                <a:cs typeface="Arial"/>
              </a:rPr>
              <a:t>Bowman</a:t>
            </a:r>
            <a:r>
              <a:rPr kumimoji="0" lang="en-US" altLang="en-US" sz="1200" b="0" i="0" u="none" strike="noStrike" kern="1200" cap="none" spc="0" normalizeH="0" baseline="0" noProof="0">
                <a:ln>
                  <a:noFill/>
                </a:ln>
                <a:solidFill>
                  <a:srgbClr val="455560"/>
                </a:solidFill>
                <a:effectLst/>
                <a:uLnTx/>
                <a:uFillTx/>
                <a:latin typeface="Calibri"/>
                <a:ea typeface="Calibri"/>
                <a:cs typeface="Arial"/>
              </a:rPr>
              <a:t>. Lancet. 2022;399:161.</a:t>
            </a:r>
            <a:endParaRPr lang="en-US">
              <a:latin typeface="Calibri"/>
              <a:ea typeface="Calibri"/>
              <a:cs typeface="Arial"/>
            </a:endParaRPr>
          </a:p>
        </p:txBody>
      </p:sp>
      <p:sp>
        <p:nvSpPr>
          <p:cNvPr id="6" name="TextBox 5">
            <a:extLst>
              <a:ext uri="{FF2B5EF4-FFF2-40B4-BE49-F238E27FC236}">
                <a16:creationId xmlns:a16="http://schemas.microsoft.com/office/drawing/2014/main" id="{39D919AD-0808-D218-3729-972B47421C75}"/>
              </a:ext>
            </a:extLst>
          </p:cNvPr>
          <p:cNvSpPr txBox="1"/>
          <p:nvPr/>
        </p:nvSpPr>
        <p:spPr bwMode="auto">
          <a:xfrm>
            <a:off x="604675" y="2612758"/>
            <a:ext cx="215783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Patients with primary Sjögren’s syndrome per American/European consensus group criteria; aged 18-75 yr; ESSDAI score ≥6; seropositive anti-SSA</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(N = 190)</a:t>
            </a:r>
          </a:p>
        </p:txBody>
      </p:sp>
      <p:sp>
        <p:nvSpPr>
          <p:cNvPr id="7" name="Rectangle 6">
            <a:extLst>
              <a:ext uri="{FF2B5EF4-FFF2-40B4-BE49-F238E27FC236}">
                <a16:creationId xmlns:a16="http://schemas.microsoft.com/office/drawing/2014/main" id="{5D19BC18-154F-DFE1-887D-28998D18F452}"/>
              </a:ext>
            </a:extLst>
          </p:cNvPr>
          <p:cNvSpPr/>
          <p:nvPr/>
        </p:nvSpPr>
        <p:spPr bwMode="auto">
          <a:xfrm>
            <a:off x="4908394" y="2978850"/>
            <a:ext cx="3891081" cy="708848"/>
          </a:xfrm>
          <a:prstGeom prst="rect">
            <a:avLst/>
          </a:prstGeom>
          <a:solidFill>
            <a:schemeClr val="accent5"/>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Ianalumab</a:t>
            </a:r>
            <a:r>
              <a:rPr lang="en-US" sz="1600" b="0">
                <a:latin typeface="Calibri" panose="020F0502020204030204" pitchFamily="34" charset="0"/>
              </a:rPr>
              <a:t> 50 mg SC Q4W </a:t>
            </a:r>
            <a:r>
              <a:rPr lang="en-US" sz="1600" b="0">
                <a:solidFill>
                  <a:schemeClr val="tx1"/>
                </a:solidFill>
                <a:latin typeface="Calibri" panose="020F0502020204030204" pitchFamily="34" charset="0"/>
              </a:rPr>
              <a:t>for 24 wk</a:t>
            </a:r>
            <a:br>
              <a:rPr lang="en-US" sz="1600" b="0">
                <a:latin typeface="Calibri" panose="020F0502020204030204" pitchFamily="34" charset="0"/>
              </a:rPr>
            </a:br>
            <a:r>
              <a:rPr lang="en-US" sz="1600" b="0">
                <a:latin typeface="Calibri" panose="020F0502020204030204" pitchFamily="34" charset="0"/>
              </a:rPr>
              <a:t>(n = 47)</a:t>
            </a:r>
          </a:p>
        </p:txBody>
      </p:sp>
      <p:sp>
        <p:nvSpPr>
          <p:cNvPr id="8" name="Rectangle 7">
            <a:extLst>
              <a:ext uri="{FF2B5EF4-FFF2-40B4-BE49-F238E27FC236}">
                <a16:creationId xmlns:a16="http://schemas.microsoft.com/office/drawing/2014/main" id="{D73A71BC-4005-7A62-782A-33DE06AB093E}"/>
              </a:ext>
            </a:extLst>
          </p:cNvPr>
          <p:cNvSpPr/>
          <p:nvPr/>
        </p:nvSpPr>
        <p:spPr bwMode="auto">
          <a:xfrm>
            <a:off x="4908393" y="4577240"/>
            <a:ext cx="3891081" cy="709160"/>
          </a:xfrm>
          <a:prstGeom prst="rect">
            <a:avLst/>
          </a:prstGeom>
          <a:solidFill>
            <a:schemeClr val="accent2"/>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Placebo</a:t>
            </a:r>
            <a:br>
              <a:rPr lang="en-US" sz="1600" b="0">
                <a:latin typeface="Calibri" panose="020F0502020204030204" pitchFamily="34" charset="0"/>
              </a:rPr>
            </a:br>
            <a:r>
              <a:rPr lang="en-US" sz="1600" b="0">
                <a:latin typeface="Calibri" panose="020F0502020204030204" pitchFamily="34" charset="0"/>
              </a:rPr>
              <a:t>(n = 49)</a:t>
            </a:r>
          </a:p>
        </p:txBody>
      </p:sp>
      <p:sp>
        <p:nvSpPr>
          <p:cNvPr id="9" name="Rectangle 8">
            <a:extLst>
              <a:ext uri="{FF2B5EF4-FFF2-40B4-BE49-F238E27FC236}">
                <a16:creationId xmlns:a16="http://schemas.microsoft.com/office/drawing/2014/main" id="{2D3FAD01-85D3-2786-C3A3-A19C2B0D21BB}"/>
              </a:ext>
            </a:extLst>
          </p:cNvPr>
          <p:cNvSpPr/>
          <p:nvPr/>
        </p:nvSpPr>
        <p:spPr bwMode="auto">
          <a:xfrm>
            <a:off x="4908394" y="2186778"/>
            <a:ext cx="3891082" cy="708849"/>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a:solidFill>
                  <a:schemeClr val="tx1"/>
                </a:solidFill>
                <a:latin typeface="Calibri" panose="020F0502020204030204" pitchFamily="34" charset="0"/>
              </a:rPr>
              <a:t>Ianalumab</a:t>
            </a:r>
            <a:r>
              <a:rPr lang="en-US" sz="1600" b="0">
                <a:solidFill>
                  <a:schemeClr val="tx1"/>
                </a:solidFill>
                <a:latin typeface="Calibri" panose="020F0502020204030204" pitchFamily="34" charset="0"/>
              </a:rPr>
              <a:t> 300 mg SC Q4W for 24 wk</a:t>
            </a:r>
            <a:br>
              <a:rPr lang="en-US" sz="1600" b="0">
                <a:solidFill>
                  <a:schemeClr val="tx1"/>
                </a:solidFill>
                <a:latin typeface="Calibri" panose="020F0502020204030204" pitchFamily="34" charset="0"/>
              </a:rPr>
            </a:br>
            <a:r>
              <a:rPr lang="en-US" sz="1600" b="0">
                <a:solidFill>
                  <a:schemeClr val="tx1"/>
                </a:solidFill>
                <a:latin typeface="Calibri" panose="020F0502020204030204" pitchFamily="34" charset="0"/>
              </a:rPr>
              <a:t>(n = 47)</a:t>
            </a:r>
          </a:p>
        </p:txBody>
      </p:sp>
      <p:cxnSp>
        <p:nvCxnSpPr>
          <p:cNvPr id="10" name="Straight Arrow Connector 9">
            <a:extLst>
              <a:ext uri="{FF2B5EF4-FFF2-40B4-BE49-F238E27FC236}">
                <a16:creationId xmlns:a16="http://schemas.microsoft.com/office/drawing/2014/main" id="{153A8A97-EC80-7608-B299-0DC01C0153E1}"/>
              </a:ext>
            </a:extLst>
          </p:cNvPr>
          <p:cNvCxnSpPr>
            <a:cxnSpLocks/>
          </p:cNvCxnSpPr>
          <p:nvPr/>
        </p:nvCxnSpPr>
        <p:spPr bwMode="auto">
          <a:xfrm flipV="1">
            <a:off x="2747800" y="2574514"/>
            <a:ext cx="582383" cy="741749"/>
          </a:xfrm>
          <a:prstGeom prst="straightConnector1">
            <a:avLst/>
          </a:prstGeom>
          <a:noFill/>
          <a:ln w="28575"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EAE7F2D6-062C-857B-406E-F745A264265D}"/>
              </a:ext>
            </a:extLst>
          </p:cNvPr>
          <p:cNvCxnSpPr>
            <a:cxnSpLocks/>
          </p:cNvCxnSpPr>
          <p:nvPr/>
        </p:nvCxnSpPr>
        <p:spPr bwMode="auto">
          <a:xfrm>
            <a:off x="2747800" y="4017140"/>
            <a:ext cx="488224" cy="800040"/>
          </a:xfrm>
          <a:prstGeom prst="straightConnector1">
            <a:avLst/>
          </a:prstGeom>
          <a:noFill/>
          <a:ln w="28575" cap="flat" cmpd="sng" algn="ctr">
            <a:solidFill>
              <a:schemeClr val="bg1"/>
            </a:solidFill>
            <a:prstDash val="solid"/>
            <a:round/>
            <a:headEnd type="none" w="med" len="med"/>
            <a:tailEnd type="triangle"/>
          </a:ln>
          <a:effectLst/>
        </p:spPr>
      </p:cxnSp>
      <p:sp>
        <p:nvSpPr>
          <p:cNvPr id="12" name="TextBox 11">
            <a:extLst>
              <a:ext uri="{FF2B5EF4-FFF2-40B4-BE49-F238E27FC236}">
                <a16:creationId xmlns:a16="http://schemas.microsoft.com/office/drawing/2014/main" id="{16177510-05AE-281A-40F1-308CFB1CDD7E}"/>
              </a:ext>
            </a:extLst>
          </p:cNvPr>
          <p:cNvSpPr txBox="1"/>
          <p:nvPr/>
        </p:nvSpPr>
        <p:spPr bwMode="auto">
          <a:xfrm>
            <a:off x="9411129" y="3196853"/>
            <a:ext cx="223976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a:solidFill>
                  <a:schemeClr val="bg1"/>
                </a:solidFill>
                <a:latin typeface="Calibri" panose="020F0502020204030204" pitchFamily="34" charset="0"/>
              </a:rPr>
              <a:t>B-cell recovery assessed at Wk 24; further </a:t>
            </a:r>
            <a:br>
              <a:rPr lang="en-US" sz="1600" b="0" i="1">
                <a:solidFill>
                  <a:schemeClr val="bg1"/>
                </a:solidFill>
                <a:latin typeface="Calibri" panose="020F0502020204030204" pitchFamily="34" charset="0"/>
              </a:rPr>
            </a:br>
            <a:r>
              <a:rPr lang="en-US" sz="1600" b="0" i="1">
                <a:solidFill>
                  <a:schemeClr val="bg1"/>
                </a:solidFill>
                <a:latin typeface="Calibri" panose="020F0502020204030204" pitchFamily="34" charset="0"/>
              </a:rPr>
              <a:t>follow-up at Wk 28, </a:t>
            </a:r>
            <a:br>
              <a:rPr lang="en-US" sz="1600" b="0" i="1">
                <a:solidFill>
                  <a:schemeClr val="bg1"/>
                </a:solidFill>
                <a:latin typeface="Calibri" panose="020F0502020204030204" pitchFamily="34" charset="0"/>
              </a:rPr>
            </a:br>
            <a:r>
              <a:rPr lang="en-US" sz="1600" b="0" i="1">
                <a:solidFill>
                  <a:schemeClr val="bg1"/>
                </a:solidFill>
                <a:latin typeface="Calibri" panose="020F0502020204030204" pitchFamily="34" charset="0"/>
              </a:rPr>
              <a:t>32, 36, and 40</a:t>
            </a:r>
          </a:p>
        </p:txBody>
      </p:sp>
      <p:sp>
        <p:nvSpPr>
          <p:cNvPr id="13" name="Rectangle 12">
            <a:extLst>
              <a:ext uri="{FF2B5EF4-FFF2-40B4-BE49-F238E27FC236}">
                <a16:creationId xmlns:a16="http://schemas.microsoft.com/office/drawing/2014/main" id="{4961DDC0-7F2A-1B32-2603-0A14E625E4D4}"/>
              </a:ext>
            </a:extLst>
          </p:cNvPr>
          <p:cNvSpPr/>
          <p:nvPr/>
        </p:nvSpPr>
        <p:spPr bwMode="auto">
          <a:xfrm>
            <a:off x="4908393" y="3778045"/>
            <a:ext cx="3891081" cy="708848"/>
          </a:xfrm>
          <a:prstGeom prst="rect">
            <a:avLst/>
          </a:prstGeom>
          <a:solidFill>
            <a:schemeClr val="accent5">
              <a:lumMod val="20000"/>
              <a:lumOff val="80000"/>
            </a:schemeClr>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Ianalumab</a:t>
            </a:r>
            <a:r>
              <a:rPr lang="en-US" sz="1600" b="0">
                <a:solidFill>
                  <a:schemeClr val="bg1"/>
                </a:solidFill>
                <a:latin typeface="Calibri" panose="020F0502020204030204" pitchFamily="34" charset="0"/>
              </a:rPr>
              <a:t> 5 mg SC Q4W for 24 wk</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(n = 47)</a:t>
            </a:r>
          </a:p>
        </p:txBody>
      </p:sp>
      <p:cxnSp>
        <p:nvCxnSpPr>
          <p:cNvPr id="14" name="Straight Arrow Connector 13">
            <a:extLst>
              <a:ext uri="{FF2B5EF4-FFF2-40B4-BE49-F238E27FC236}">
                <a16:creationId xmlns:a16="http://schemas.microsoft.com/office/drawing/2014/main" id="{F27CCA6B-647D-E2A8-BDD8-2AE8642BD62E}"/>
              </a:ext>
            </a:extLst>
          </p:cNvPr>
          <p:cNvCxnSpPr>
            <a:cxnSpLocks/>
          </p:cNvCxnSpPr>
          <p:nvPr/>
        </p:nvCxnSpPr>
        <p:spPr bwMode="auto">
          <a:xfrm flipV="1">
            <a:off x="2768153" y="3264162"/>
            <a:ext cx="562030" cy="331124"/>
          </a:xfrm>
          <a:prstGeom prst="straightConnector1">
            <a:avLst/>
          </a:prstGeom>
          <a:noFill/>
          <a:ln w="28575" cap="flat" cmpd="sng" algn="ctr">
            <a:solidFill>
              <a:schemeClr val="bg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37E4608E-838C-F8FB-0491-F0DA33BCCF30}"/>
              </a:ext>
            </a:extLst>
          </p:cNvPr>
          <p:cNvCxnSpPr>
            <a:cxnSpLocks/>
          </p:cNvCxnSpPr>
          <p:nvPr/>
        </p:nvCxnSpPr>
        <p:spPr bwMode="auto">
          <a:xfrm>
            <a:off x="2768153" y="3766920"/>
            <a:ext cx="562030" cy="382818"/>
          </a:xfrm>
          <a:prstGeom prst="straightConnector1">
            <a:avLst/>
          </a:prstGeom>
          <a:noFill/>
          <a:ln w="28575" cap="flat" cmpd="sng" algn="ctr">
            <a:solidFill>
              <a:schemeClr val="bg1"/>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B99A1360-1958-72A0-3118-8887EAC43860}"/>
              </a:ext>
            </a:extLst>
          </p:cNvPr>
          <p:cNvCxnSpPr>
            <a:cxnSpLocks/>
          </p:cNvCxnSpPr>
          <p:nvPr/>
        </p:nvCxnSpPr>
        <p:spPr bwMode="auto">
          <a:xfrm>
            <a:off x="2958566" y="2132139"/>
            <a:ext cx="0" cy="690915"/>
          </a:xfrm>
          <a:prstGeom prst="straightConnector1">
            <a:avLst/>
          </a:prstGeom>
          <a:noFill/>
          <a:ln w="28575" cap="flat" cmpd="sng" algn="ctr">
            <a:solidFill>
              <a:schemeClr val="bg1"/>
            </a:solidFill>
            <a:prstDash val="sysDash"/>
            <a:round/>
            <a:headEnd type="none" w="med" len="med"/>
            <a:tailEnd type="triangle"/>
          </a:ln>
          <a:effectLst/>
        </p:spPr>
      </p:cxnSp>
      <p:sp>
        <p:nvSpPr>
          <p:cNvPr id="21" name="TextBox 20">
            <a:extLst>
              <a:ext uri="{FF2B5EF4-FFF2-40B4-BE49-F238E27FC236}">
                <a16:creationId xmlns:a16="http://schemas.microsoft.com/office/drawing/2014/main" id="{AB543FAE-D096-1A8F-367F-98ECEE67F30E}"/>
              </a:ext>
            </a:extLst>
          </p:cNvPr>
          <p:cNvSpPr txBox="1"/>
          <p:nvPr/>
        </p:nvSpPr>
        <p:spPr bwMode="auto">
          <a:xfrm>
            <a:off x="1879648" y="1849854"/>
            <a:ext cx="2157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ESSDAI score</a:t>
            </a:r>
          </a:p>
        </p:txBody>
      </p:sp>
      <p:sp>
        <p:nvSpPr>
          <p:cNvPr id="22" name="Rectangle 21">
            <a:extLst>
              <a:ext uri="{FF2B5EF4-FFF2-40B4-BE49-F238E27FC236}">
                <a16:creationId xmlns:a16="http://schemas.microsoft.com/office/drawing/2014/main" id="{572D59A9-E790-F984-F27C-CD10B7B1700B}"/>
              </a:ext>
            </a:extLst>
          </p:cNvPr>
          <p:cNvSpPr/>
          <p:nvPr/>
        </p:nvSpPr>
        <p:spPr bwMode="auto">
          <a:xfrm>
            <a:off x="3459068" y="2186779"/>
            <a:ext cx="715984" cy="3099621"/>
          </a:xfrm>
          <a:prstGeom prst="rect">
            <a:avLst/>
          </a:prstGeom>
          <a:solidFill>
            <a:schemeClr val="tx2"/>
          </a:solidFill>
          <a:ln w="0">
            <a:noFill/>
            <a:miter lim="800000"/>
            <a:headEnd/>
            <a:tailEnd/>
          </a:ln>
        </p:spPr>
        <p:txBody>
          <a:bodyPr vert="vert270" rtlCol="0" anchor="ctr"/>
          <a:lstStyle/>
          <a:p>
            <a:pPr algn="ctr" eaLnBrk="1" hangingPunct="1">
              <a:spcBef>
                <a:spcPct val="35000"/>
              </a:spcBef>
              <a:spcAft>
                <a:spcPct val="25000"/>
              </a:spcAft>
              <a:buClr>
                <a:schemeClr val="folHlink"/>
              </a:buClr>
              <a:buNone/>
            </a:pPr>
            <a:r>
              <a:rPr lang="en-US" sz="1600">
                <a:solidFill>
                  <a:schemeClr val="bg1"/>
                </a:solidFill>
                <a:latin typeface="Calibri" panose="020F0502020204030204" pitchFamily="34" charset="0"/>
              </a:rPr>
              <a:t>Methylprednisolone</a:t>
            </a:r>
            <a:r>
              <a:rPr lang="en-US" sz="1600" b="0">
                <a:solidFill>
                  <a:schemeClr val="bg1"/>
                </a:solidFill>
                <a:latin typeface="Calibri" panose="020F0502020204030204" pitchFamily="34" charset="0"/>
              </a:rPr>
              <a:t> 250 mg</a:t>
            </a:r>
          </a:p>
        </p:txBody>
      </p:sp>
      <p:cxnSp>
        <p:nvCxnSpPr>
          <p:cNvPr id="24" name="Straight Arrow Connector 23">
            <a:extLst>
              <a:ext uri="{FF2B5EF4-FFF2-40B4-BE49-F238E27FC236}">
                <a16:creationId xmlns:a16="http://schemas.microsoft.com/office/drawing/2014/main" id="{99CC5D0B-9000-CD3B-86CD-24879A55ECD7}"/>
              </a:ext>
            </a:extLst>
          </p:cNvPr>
          <p:cNvCxnSpPr/>
          <p:nvPr/>
        </p:nvCxnSpPr>
        <p:spPr bwMode="auto">
          <a:xfrm>
            <a:off x="4302969" y="2564354"/>
            <a:ext cx="467649" cy="0"/>
          </a:xfrm>
          <a:prstGeom prst="straightConnector1">
            <a:avLst/>
          </a:prstGeom>
          <a:noFill/>
          <a:ln w="28575" cap="flat" cmpd="sng" algn="ctr">
            <a:solidFill>
              <a:schemeClr val="bg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B5B9A7CD-32C8-4413-3797-1AF9A4098593}"/>
              </a:ext>
            </a:extLst>
          </p:cNvPr>
          <p:cNvCxnSpPr/>
          <p:nvPr/>
        </p:nvCxnSpPr>
        <p:spPr bwMode="auto">
          <a:xfrm>
            <a:off x="4292810" y="3326354"/>
            <a:ext cx="467649" cy="0"/>
          </a:xfrm>
          <a:prstGeom prst="straightConnector1">
            <a:avLst/>
          </a:prstGeom>
          <a:noFill/>
          <a:ln w="28575" cap="flat" cmpd="sng" algn="ctr">
            <a:solidFill>
              <a:schemeClr val="bg1"/>
            </a:solidFill>
            <a:prstDash val="solid"/>
            <a:round/>
            <a:headEnd type="none" w="med" len="med"/>
            <a:tailEnd type="triangle"/>
          </a:ln>
          <a:effectLst/>
        </p:spPr>
      </p:cxnSp>
      <p:cxnSp>
        <p:nvCxnSpPr>
          <p:cNvPr id="26" name="Straight Arrow Connector 25">
            <a:extLst>
              <a:ext uri="{FF2B5EF4-FFF2-40B4-BE49-F238E27FC236}">
                <a16:creationId xmlns:a16="http://schemas.microsoft.com/office/drawing/2014/main" id="{80EB7246-F206-C8E0-35BC-EC7453C85A05}"/>
              </a:ext>
            </a:extLst>
          </p:cNvPr>
          <p:cNvCxnSpPr/>
          <p:nvPr/>
        </p:nvCxnSpPr>
        <p:spPr bwMode="auto">
          <a:xfrm>
            <a:off x="4292810" y="4128994"/>
            <a:ext cx="467649" cy="0"/>
          </a:xfrm>
          <a:prstGeom prst="straightConnector1">
            <a:avLst/>
          </a:prstGeom>
          <a:noFill/>
          <a:ln w="28575" cap="flat" cmpd="sng" algn="ctr">
            <a:solidFill>
              <a:schemeClr val="bg1"/>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E3A97D4D-D1F1-D488-17B4-2E8740BABC8B}"/>
              </a:ext>
            </a:extLst>
          </p:cNvPr>
          <p:cNvCxnSpPr/>
          <p:nvPr/>
        </p:nvCxnSpPr>
        <p:spPr bwMode="auto">
          <a:xfrm>
            <a:off x="4282649" y="4931634"/>
            <a:ext cx="467649" cy="0"/>
          </a:xfrm>
          <a:prstGeom prst="straightConnector1">
            <a:avLst/>
          </a:prstGeom>
          <a:noFill/>
          <a:ln w="28575" cap="flat" cmpd="sng" algn="ctr">
            <a:solidFill>
              <a:schemeClr val="bg1"/>
            </a:solidFill>
            <a:prstDash val="solid"/>
            <a:round/>
            <a:headEnd type="none" w="med" len="med"/>
            <a:tailEnd type="triangle"/>
          </a:ln>
          <a:effectLst/>
        </p:spPr>
      </p:cxnSp>
      <p:grpSp>
        <p:nvGrpSpPr>
          <p:cNvPr id="32" name="Group 31">
            <a:extLst>
              <a:ext uri="{FF2B5EF4-FFF2-40B4-BE49-F238E27FC236}">
                <a16:creationId xmlns:a16="http://schemas.microsoft.com/office/drawing/2014/main" id="{D8DBB31B-0E13-F2CC-5FF5-7D45F5D418BC}"/>
              </a:ext>
            </a:extLst>
          </p:cNvPr>
          <p:cNvGrpSpPr/>
          <p:nvPr/>
        </p:nvGrpSpPr>
        <p:grpSpPr>
          <a:xfrm>
            <a:off x="8881453" y="2253183"/>
            <a:ext cx="598794" cy="2978595"/>
            <a:chOff x="8881453" y="2285161"/>
            <a:chExt cx="598794" cy="2978595"/>
          </a:xfrm>
        </p:grpSpPr>
        <p:cxnSp>
          <p:nvCxnSpPr>
            <p:cNvPr id="5" name="Straight Connector 4">
              <a:extLst>
                <a:ext uri="{FF2B5EF4-FFF2-40B4-BE49-F238E27FC236}">
                  <a16:creationId xmlns:a16="http://schemas.microsoft.com/office/drawing/2014/main" id="{9F919B48-CC15-6B46-146D-EA33B9016ADE}"/>
                </a:ext>
              </a:extLst>
            </p:cNvPr>
            <p:cNvCxnSpPr/>
            <p:nvPr/>
          </p:nvCxnSpPr>
          <p:spPr bwMode="auto">
            <a:xfrm>
              <a:off x="8881454" y="2293112"/>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84AC1F0-FC9D-7142-32E0-F98880D4167C}"/>
                </a:ext>
              </a:extLst>
            </p:cNvPr>
            <p:cNvCxnSpPr/>
            <p:nvPr/>
          </p:nvCxnSpPr>
          <p:spPr bwMode="auto">
            <a:xfrm>
              <a:off x="8881453" y="3215264"/>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F01ACB6-0A8E-01EE-9481-BAAC1A1CE881}"/>
                </a:ext>
              </a:extLst>
            </p:cNvPr>
            <p:cNvCxnSpPr/>
            <p:nvPr/>
          </p:nvCxnSpPr>
          <p:spPr bwMode="auto">
            <a:xfrm>
              <a:off x="8884066" y="4347998"/>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3A02D195-6A80-612B-7809-402E9E79A800}"/>
                </a:ext>
              </a:extLst>
            </p:cNvPr>
            <p:cNvCxnSpPr/>
            <p:nvPr/>
          </p:nvCxnSpPr>
          <p:spPr bwMode="auto">
            <a:xfrm>
              <a:off x="8884065" y="5257553"/>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DA9DD489-D6A4-A7A5-73B1-B51F213F3A06}"/>
                </a:ext>
              </a:extLst>
            </p:cNvPr>
            <p:cNvCxnSpPr>
              <a:cxnSpLocks/>
            </p:cNvCxnSpPr>
            <p:nvPr/>
          </p:nvCxnSpPr>
          <p:spPr bwMode="auto">
            <a:xfrm>
              <a:off x="9124949" y="2285161"/>
              <a:ext cx="0" cy="2978595"/>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Arrow Connector 30">
              <a:extLst>
                <a:ext uri="{FF2B5EF4-FFF2-40B4-BE49-F238E27FC236}">
                  <a16:creationId xmlns:a16="http://schemas.microsoft.com/office/drawing/2014/main" id="{01833FE2-F620-4C37-9613-9565854205E4}"/>
                </a:ext>
              </a:extLst>
            </p:cNvPr>
            <p:cNvCxnSpPr/>
            <p:nvPr/>
          </p:nvCxnSpPr>
          <p:spPr bwMode="auto">
            <a:xfrm>
              <a:off x="9132900" y="3774458"/>
              <a:ext cx="347347" cy="0"/>
            </a:xfrm>
            <a:prstGeom prst="straightConnector1">
              <a:avLst/>
            </a:prstGeom>
            <a:noFill/>
            <a:ln w="28575" cap="flat" cmpd="sng" algn="ctr">
              <a:solidFill>
                <a:schemeClr val="bg1"/>
              </a:solidFill>
              <a:prstDash val="solid"/>
              <a:round/>
              <a:headEnd type="none" w="med" len="med"/>
              <a:tailEnd type="triangle"/>
            </a:ln>
            <a:effectLst/>
          </p:spPr>
        </p:cxnSp>
      </p:grpSp>
    </p:spTree>
    <p:extLst>
      <p:ext uri="{BB962C8B-B14F-4D97-AF65-F5344CB8AC3E}">
        <p14:creationId xmlns:p14="http://schemas.microsoft.com/office/powerpoint/2010/main" val="507039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8" name="Group 177">
            <a:extLst>
              <a:ext uri="{FF2B5EF4-FFF2-40B4-BE49-F238E27FC236}">
                <a16:creationId xmlns:a16="http://schemas.microsoft.com/office/drawing/2014/main" id="{39E1DEA1-2894-EB02-8B77-DDDB4236AF2A}"/>
              </a:ext>
            </a:extLst>
          </p:cNvPr>
          <p:cNvGrpSpPr/>
          <p:nvPr/>
        </p:nvGrpSpPr>
        <p:grpSpPr>
          <a:xfrm>
            <a:off x="7262446" y="3543300"/>
            <a:ext cx="4437363" cy="1248508"/>
            <a:chOff x="7262446" y="3543300"/>
            <a:chExt cx="4437363" cy="1248508"/>
          </a:xfrm>
        </p:grpSpPr>
        <p:sp>
          <p:nvSpPr>
            <p:cNvPr id="156" name="Freeform 155">
              <a:extLst>
                <a:ext uri="{FF2B5EF4-FFF2-40B4-BE49-F238E27FC236}">
                  <a16:creationId xmlns:a16="http://schemas.microsoft.com/office/drawing/2014/main" id="{9A28CF32-885E-669A-9BAD-474244A42E45}"/>
                </a:ext>
              </a:extLst>
            </p:cNvPr>
            <p:cNvSpPr/>
            <p:nvPr/>
          </p:nvSpPr>
          <p:spPr bwMode="auto">
            <a:xfrm>
              <a:off x="7262446" y="3894992"/>
              <a:ext cx="4387362" cy="896816"/>
            </a:xfrm>
            <a:custGeom>
              <a:avLst/>
              <a:gdLst>
                <a:gd name="connsiteX0" fmla="*/ 0 w 4387362"/>
                <a:gd name="connsiteY0" fmla="*/ 896816 h 896816"/>
                <a:gd name="connsiteX1" fmla="*/ 2189285 w 4387362"/>
                <a:gd name="connsiteY1" fmla="*/ 0 h 896816"/>
                <a:gd name="connsiteX2" fmla="*/ 4387362 w 4387362"/>
                <a:gd name="connsiteY2" fmla="*/ 0 h 896816"/>
              </a:gdLst>
              <a:ahLst/>
              <a:cxnLst>
                <a:cxn ang="0">
                  <a:pos x="connsiteX0" y="connsiteY0"/>
                </a:cxn>
                <a:cxn ang="0">
                  <a:pos x="connsiteX1" y="connsiteY1"/>
                </a:cxn>
                <a:cxn ang="0">
                  <a:pos x="connsiteX2" y="connsiteY2"/>
                </a:cxn>
              </a:cxnLst>
              <a:rect l="l" t="t" r="r" b="b"/>
              <a:pathLst>
                <a:path w="4387362" h="896816">
                  <a:moveTo>
                    <a:pt x="0" y="896816"/>
                  </a:moveTo>
                  <a:lnTo>
                    <a:pt x="2189285" y="0"/>
                  </a:lnTo>
                  <a:lnTo>
                    <a:pt x="4387362" y="0"/>
                  </a:lnTo>
                </a:path>
              </a:pathLst>
            </a:custGeom>
            <a:noFill/>
            <a:ln w="28575">
              <a:solidFill>
                <a:schemeClr val="accent5"/>
              </a:solidFill>
              <a:miter lim="800000"/>
              <a:headEnd/>
              <a:tailEnd/>
            </a:ln>
          </p:spPr>
          <p:txBody>
            <a:bodyPr rtlCol="0" anchor="ctr"/>
            <a:lstStyle/>
            <a:p>
              <a:pPr algn="ctr"/>
              <a:endParaRPr lang="en-US"/>
            </a:p>
          </p:txBody>
        </p:sp>
        <p:sp>
          <p:nvSpPr>
            <p:cNvPr id="174" name="Oval 173">
              <a:extLst>
                <a:ext uri="{FF2B5EF4-FFF2-40B4-BE49-F238E27FC236}">
                  <a16:creationId xmlns:a16="http://schemas.microsoft.com/office/drawing/2014/main" id="{DF44223B-A9CA-BCFF-ECD3-0ED11A35148F}"/>
                </a:ext>
              </a:extLst>
            </p:cNvPr>
            <p:cNvSpPr/>
            <p:nvPr/>
          </p:nvSpPr>
          <p:spPr bwMode="auto">
            <a:xfrm>
              <a:off x="9395883" y="3848588"/>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75" name="Oval 174">
              <a:extLst>
                <a:ext uri="{FF2B5EF4-FFF2-40B4-BE49-F238E27FC236}">
                  <a16:creationId xmlns:a16="http://schemas.microsoft.com/office/drawing/2014/main" id="{88F6D7DE-1F4A-949C-DCAA-5F46AB79E503}"/>
                </a:ext>
              </a:extLst>
            </p:cNvPr>
            <p:cNvSpPr/>
            <p:nvPr/>
          </p:nvSpPr>
          <p:spPr bwMode="auto">
            <a:xfrm>
              <a:off x="11589641" y="3836556"/>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76" name="Straight Connector 175">
              <a:extLst>
                <a:ext uri="{FF2B5EF4-FFF2-40B4-BE49-F238E27FC236}">
                  <a16:creationId xmlns:a16="http://schemas.microsoft.com/office/drawing/2014/main" id="{AB0ACF8F-B79D-5D11-C31A-19D0CBBE33E4}"/>
                </a:ext>
              </a:extLst>
            </p:cNvPr>
            <p:cNvCxnSpPr>
              <a:cxnSpLocks/>
            </p:cNvCxnSpPr>
            <p:nvPr/>
          </p:nvCxnSpPr>
          <p:spPr bwMode="auto">
            <a:xfrm>
              <a:off x="11641015" y="3543300"/>
              <a:ext cx="3887" cy="362953"/>
            </a:xfrm>
            <a:prstGeom prst="line">
              <a:avLst/>
            </a:prstGeom>
            <a:noFill/>
            <a:ln w="19050" cap="flat" cmpd="sng" algn="ctr">
              <a:solidFill>
                <a:schemeClr val="accent5"/>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67D4B5DB-4A7E-E9BE-287B-126C9649309C}"/>
                </a:ext>
              </a:extLst>
            </p:cNvPr>
            <p:cNvCxnSpPr>
              <a:cxnSpLocks/>
            </p:cNvCxnSpPr>
            <p:nvPr/>
          </p:nvCxnSpPr>
          <p:spPr bwMode="auto">
            <a:xfrm>
              <a:off x="9451268" y="3571373"/>
              <a:ext cx="3887" cy="362953"/>
            </a:xfrm>
            <a:prstGeom prst="line">
              <a:avLst/>
            </a:prstGeom>
            <a:noFill/>
            <a:ln w="19050" cap="flat" cmpd="sng" algn="ctr">
              <a:solidFill>
                <a:schemeClr val="accent5"/>
              </a:solidFill>
              <a:prstDash val="solid"/>
              <a:round/>
              <a:headEnd type="none" w="med" len="med"/>
              <a:tailEnd type="none" w="med" len="med"/>
            </a:ln>
            <a:effectLst/>
          </p:spPr>
        </p:cxnSp>
      </p:grpSp>
      <p:grpSp>
        <p:nvGrpSpPr>
          <p:cNvPr id="147" name="Group 146">
            <a:extLst>
              <a:ext uri="{FF2B5EF4-FFF2-40B4-BE49-F238E27FC236}">
                <a16:creationId xmlns:a16="http://schemas.microsoft.com/office/drawing/2014/main" id="{85C93CE3-A35E-5ACC-565E-DB52E01C2110}"/>
              </a:ext>
            </a:extLst>
          </p:cNvPr>
          <p:cNvGrpSpPr/>
          <p:nvPr/>
        </p:nvGrpSpPr>
        <p:grpSpPr>
          <a:xfrm>
            <a:off x="1339298" y="2767148"/>
            <a:ext cx="4489730" cy="1564426"/>
            <a:chOff x="1339298" y="2767148"/>
            <a:chExt cx="4489730" cy="1564426"/>
          </a:xfrm>
        </p:grpSpPr>
        <p:grpSp>
          <p:nvGrpSpPr>
            <p:cNvPr id="112" name="Group 111">
              <a:extLst>
                <a:ext uri="{FF2B5EF4-FFF2-40B4-BE49-F238E27FC236}">
                  <a16:creationId xmlns:a16="http://schemas.microsoft.com/office/drawing/2014/main" id="{E34444E2-DF93-1FAD-18C0-10ABF3C31002}"/>
                </a:ext>
              </a:extLst>
            </p:cNvPr>
            <p:cNvGrpSpPr/>
            <p:nvPr/>
          </p:nvGrpSpPr>
          <p:grpSpPr>
            <a:xfrm>
              <a:off x="1339298" y="2767148"/>
              <a:ext cx="4489730" cy="1564426"/>
              <a:chOff x="1339298" y="2767148"/>
              <a:chExt cx="4489730" cy="1564426"/>
            </a:xfrm>
          </p:grpSpPr>
          <p:sp>
            <p:nvSpPr>
              <p:cNvPr id="93" name="Freeform 92">
                <a:extLst>
                  <a:ext uri="{FF2B5EF4-FFF2-40B4-BE49-F238E27FC236}">
                    <a16:creationId xmlns:a16="http://schemas.microsoft.com/office/drawing/2014/main" id="{A31EDDF3-FA63-48BD-BBF8-970DC081D84E}"/>
                  </a:ext>
                </a:extLst>
              </p:cNvPr>
              <p:cNvSpPr/>
              <p:nvPr/>
            </p:nvSpPr>
            <p:spPr bwMode="auto">
              <a:xfrm>
                <a:off x="1398722" y="2809068"/>
                <a:ext cx="4382146" cy="1464590"/>
              </a:xfrm>
              <a:custGeom>
                <a:avLst/>
                <a:gdLst>
                  <a:gd name="connsiteX0" fmla="*/ 0 w 4382146"/>
                  <a:gd name="connsiteY0" fmla="*/ 0 h 1464590"/>
                  <a:gd name="connsiteX1" fmla="*/ 728420 w 4382146"/>
                  <a:gd name="connsiteY1" fmla="*/ 569563 h 1464590"/>
                  <a:gd name="connsiteX2" fmla="*/ 1456841 w 4382146"/>
                  <a:gd name="connsiteY2" fmla="*/ 1162373 h 1464590"/>
                  <a:gd name="connsiteX3" fmla="*/ 2181386 w 4382146"/>
                  <a:gd name="connsiteY3" fmla="*/ 1220491 h 1464590"/>
                  <a:gd name="connsiteX4" fmla="*/ 2909807 w 4382146"/>
                  <a:gd name="connsiteY4" fmla="*/ 1410346 h 1464590"/>
                  <a:gd name="connsiteX5" fmla="*/ 3642102 w 4382146"/>
                  <a:gd name="connsiteY5" fmla="*/ 1464590 h 1464590"/>
                  <a:gd name="connsiteX6" fmla="*/ 4382146 w 4382146"/>
                  <a:gd name="connsiteY6" fmla="*/ 1406471 h 1464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2146" h="1464590">
                    <a:moveTo>
                      <a:pt x="0" y="0"/>
                    </a:moveTo>
                    <a:lnTo>
                      <a:pt x="728420" y="569563"/>
                    </a:lnTo>
                    <a:lnTo>
                      <a:pt x="1456841" y="1162373"/>
                    </a:lnTo>
                    <a:lnTo>
                      <a:pt x="2181386" y="1220491"/>
                    </a:lnTo>
                    <a:lnTo>
                      <a:pt x="2909807" y="1410346"/>
                    </a:lnTo>
                    <a:lnTo>
                      <a:pt x="3642102" y="1464590"/>
                    </a:lnTo>
                    <a:lnTo>
                      <a:pt x="4382146" y="1406471"/>
                    </a:lnTo>
                  </a:path>
                </a:pathLst>
              </a:custGeom>
              <a:noFill/>
              <a:ln w="28575">
                <a:solidFill>
                  <a:schemeClr val="accent5">
                    <a:lumMod val="20000"/>
                    <a:lumOff val="80000"/>
                  </a:schemeClr>
                </a:solidFill>
                <a:miter lim="800000"/>
                <a:headEnd/>
                <a:tailEnd/>
              </a:ln>
            </p:spPr>
            <p:txBody>
              <a:bodyPr rtlCol="0" anchor="ctr"/>
              <a:lstStyle/>
              <a:p>
                <a:pPr algn="ctr"/>
                <a:endParaRPr lang="en-US"/>
              </a:p>
            </p:txBody>
          </p:sp>
          <p:sp>
            <p:nvSpPr>
              <p:cNvPr id="105" name="Oval 104">
                <a:extLst>
                  <a:ext uri="{FF2B5EF4-FFF2-40B4-BE49-F238E27FC236}">
                    <a16:creationId xmlns:a16="http://schemas.microsoft.com/office/drawing/2014/main" id="{03EA1E07-01B5-563B-A930-BAA282CABE92}"/>
                  </a:ext>
                </a:extLst>
              </p:cNvPr>
              <p:cNvSpPr/>
              <p:nvPr/>
            </p:nvSpPr>
            <p:spPr bwMode="auto">
              <a:xfrm>
                <a:off x="1339298" y="2767148"/>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6" name="Oval 105">
                <a:extLst>
                  <a:ext uri="{FF2B5EF4-FFF2-40B4-BE49-F238E27FC236}">
                    <a16:creationId xmlns:a16="http://schemas.microsoft.com/office/drawing/2014/main" id="{6D554DF6-58CE-5D1F-1ABF-78AD385FB4F9}"/>
                  </a:ext>
                </a:extLst>
              </p:cNvPr>
              <p:cNvSpPr/>
              <p:nvPr/>
            </p:nvSpPr>
            <p:spPr bwMode="auto">
              <a:xfrm>
                <a:off x="4982691" y="4221406"/>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7" name="Oval 106">
                <a:extLst>
                  <a:ext uri="{FF2B5EF4-FFF2-40B4-BE49-F238E27FC236}">
                    <a16:creationId xmlns:a16="http://schemas.microsoft.com/office/drawing/2014/main" id="{1B31B898-AB5A-6E61-91D0-F34A7E0CB0D9}"/>
                  </a:ext>
                </a:extLst>
              </p:cNvPr>
              <p:cNvSpPr/>
              <p:nvPr/>
            </p:nvSpPr>
            <p:spPr bwMode="auto">
              <a:xfrm>
                <a:off x="2070302" y="3318832"/>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8" name="Oval 107">
                <a:extLst>
                  <a:ext uri="{FF2B5EF4-FFF2-40B4-BE49-F238E27FC236}">
                    <a16:creationId xmlns:a16="http://schemas.microsoft.com/office/drawing/2014/main" id="{CC60FC41-EBFE-58B1-B446-DF7C391A867F}"/>
                  </a:ext>
                </a:extLst>
              </p:cNvPr>
              <p:cNvSpPr/>
              <p:nvPr/>
            </p:nvSpPr>
            <p:spPr bwMode="auto">
              <a:xfrm>
                <a:off x="4260729" y="4165870"/>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FD8D5317-541C-8DFB-F441-6B00E4965613}"/>
                  </a:ext>
                </a:extLst>
              </p:cNvPr>
              <p:cNvSpPr/>
              <p:nvPr/>
            </p:nvSpPr>
            <p:spPr bwMode="auto">
              <a:xfrm>
                <a:off x="3525850" y="3969558"/>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0" name="Oval 109">
                <a:extLst>
                  <a:ext uri="{FF2B5EF4-FFF2-40B4-BE49-F238E27FC236}">
                    <a16:creationId xmlns:a16="http://schemas.microsoft.com/office/drawing/2014/main" id="{D510A379-7991-6C1C-28B7-62B0A5D725B1}"/>
                  </a:ext>
                </a:extLst>
              </p:cNvPr>
              <p:cNvSpPr/>
              <p:nvPr/>
            </p:nvSpPr>
            <p:spPr bwMode="auto">
              <a:xfrm>
                <a:off x="2794847" y="3908856"/>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09363E29-0EAD-6411-DAC5-361CC38189E0}"/>
                  </a:ext>
                </a:extLst>
              </p:cNvPr>
              <p:cNvSpPr/>
              <p:nvPr/>
            </p:nvSpPr>
            <p:spPr bwMode="auto">
              <a:xfrm>
                <a:off x="5718860" y="4155538"/>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38" name="Straight Connector 137">
              <a:extLst>
                <a:ext uri="{FF2B5EF4-FFF2-40B4-BE49-F238E27FC236}">
                  <a16:creationId xmlns:a16="http://schemas.microsoft.com/office/drawing/2014/main" id="{473B0440-68E4-9262-B1E3-C3C1BCE8FB83}"/>
                </a:ext>
              </a:extLst>
            </p:cNvPr>
            <p:cNvCxnSpPr/>
            <p:nvPr/>
          </p:nvCxnSpPr>
          <p:spPr bwMode="auto">
            <a:xfrm>
              <a:off x="2124559" y="3209442"/>
              <a:ext cx="0" cy="127861"/>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AC2C3AC9-8DAF-DE4C-0FD1-97DC220B5A18}"/>
                </a:ext>
              </a:extLst>
            </p:cNvPr>
            <p:cNvCxnSpPr>
              <a:cxnSpLocks/>
            </p:cNvCxnSpPr>
            <p:nvPr/>
          </p:nvCxnSpPr>
          <p:spPr bwMode="auto">
            <a:xfrm>
              <a:off x="3582692" y="3835831"/>
              <a:ext cx="0" cy="13819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4C5AA12E-0E01-AC4C-D884-C72D7E17592D}"/>
                </a:ext>
              </a:extLst>
            </p:cNvPr>
            <p:cNvCxnSpPr>
              <a:cxnSpLocks/>
            </p:cNvCxnSpPr>
            <p:nvPr/>
          </p:nvCxnSpPr>
          <p:spPr bwMode="auto">
            <a:xfrm>
              <a:off x="4312403" y="4010186"/>
              <a:ext cx="0" cy="166610"/>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356AC90E-D887-D02D-0A10-589D76B4199E}"/>
                </a:ext>
              </a:extLst>
            </p:cNvPr>
            <p:cNvCxnSpPr>
              <a:cxnSpLocks/>
            </p:cNvCxnSpPr>
            <p:nvPr/>
          </p:nvCxnSpPr>
          <p:spPr bwMode="auto">
            <a:xfrm>
              <a:off x="5038240" y="4065721"/>
              <a:ext cx="0" cy="166610"/>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75924C23-B567-4294-88FF-6C632900D61D}"/>
                </a:ext>
              </a:extLst>
            </p:cNvPr>
            <p:cNvCxnSpPr>
              <a:cxnSpLocks/>
            </p:cNvCxnSpPr>
            <p:nvPr/>
          </p:nvCxnSpPr>
          <p:spPr bwMode="auto">
            <a:xfrm>
              <a:off x="5767952" y="4005019"/>
              <a:ext cx="0" cy="166610"/>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E5B4586C-76B3-BA8B-74A9-2CAA3A889DAC}"/>
                </a:ext>
              </a:extLst>
            </p:cNvPr>
            <p:cNvCxnSpPr>
              <a:cxnSpLocks/>
            </p:cNvCxnSpPr>
            <p:nvPr/>
          </p:nvCxnSpPr>
          <p:spPr bwMode="auto">
            <a:xfrm>
              <a:off x="2851689" y="3782878"/>
              <a:ext cx="0" cy="13819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grpSp>
      <p:grpSp>
        <p:nvGrpSpPr>
          <p:cNvPr id="153" name="Group 152">
            <a:extLst>
              <a:ext uri="{FF2B5EF4-FFF2-40B4-BE49-F238E27FC236}">
                <a16:creationId xmlns:a16="http://schemas.microsoft.com/office/drawing/2014/main" id="{E179096E-465A-65A6-F22B-7AC5C002831D}"/>
              </a:ext>
            </a:extLst>
          </p:cNvPr>
          <p:cNvGrpSpPr/>
          <p:nvPr/>
        </p:nvGrpSpPr>
        <p:grpSpPr>
          <a:xfrm>
            <a:off x="1336714" y="2764565"/>
            <a:ext cx="4487149" cy="1688412"/>
            <a:chOff x="1336714" y="2764565"/>
            <a:chExt cx="4487149" cy="1688412"/>
          </a:xfrm>
        </p:grpSpPr>
        <p:grpSp>
          <p:nvGrpSpPr>
            <p:cNvPr id="104" name="Group 103">
              <a:extLst>
                <a:ext uri="{FF2B5EF4-FFF2-40B4-BE49-F238E27FC236}">
                  <a16:creationId xmlns:a16="http://schemas.microsoft.com/office/drawing/2014/main" id="{CD3A38B3-9B1B-CD7C-B7E5-82C795041E6F}"/>
                </a:ext>
              </a:extLst>
            </p:cNvPr>
            <p:cNvGrpSpPr/>
            <p:nvPr/>
          </p:nvGrpSpPr>
          <p:grpSpPr>
            <a:xfrm>
              <a:off x="1336714" y="2764565"/>
              <a:ext cx="4487149" cy="1688412"/>
              <a:chOff x="1336714" y="2764565"/>
              <a:chExt cx="4487149" cy="1688412"/>
            </a:xfrm>
          </p:grpSpPr>
          <p:sp>
            <p:nvSpPr>
              <p:cNvPr id="95" name="Freeform 94">
                <a:extLst>
                  <a:ext uri="{FF2B5EF4-FFF2-40B4-BE49-F238E27FC236}">
                    <a16:creationId xmlns:a16="http://schemas.microsoft.com/office/drawing/2014/main" id="{ECB1C16E-8228-0606-1278-3CC6BCDDE2E3}"/>
                  </a:ext>
                </a:extLst>
              </p:cNvPr>
              <p:cNvSpPr/>
              <p:nvPr/>
            </p:nvSpPr>
            <p:spPr bwMode="auto">
              <a:xfrm>
                <a:off x="1402597" y="2820692"/>
                <a:ext cx="4370522" cy="1580827"/>
              </a:xfrm>
              <a:custGeom>
                <a:avLst/>
                <a:gdLst>
                  <a:gd name="connsiteX0" fmla="*/ 0 w 4370522"/>
                  <a:gd name="connsiteY0" fmla="*/ 0 h 1580827"/>
                  <a:gd name="connsiteX1" fmla="*/ 720671 w 4370522"/>
                  <a:gd name="connsiteY1" fmla="*/ 918274 h 1580827"/>
                  <a:gd name="connsiteX2" fmla="*/ 1449091 w 4370522"/>
                  <a:gd name="connsiteY2" fmla="*/ 1011264 h 1580827"/>
                  <a:gd name="connsiteX3" fmla="*/ 2177511 w 4370522"/>
                  <a:gd name="connsiteY3" fmla="*/ 1348352 h 1580827"/>
                  <a:gd name="connsiteX4" fmla="*/ 2913681 w 4370522"/>
                  <a:gd name="connsiteY4" fmla="*/ 1499461 h 1580827"/>
                  <a:gd name="connsiteX5" fmla="*/ 3638227 w 4370522"/>
                  <a:gd name="connsiteY5" fmla="*/ 1580827 h 1580827"/>
                  <a:gd name="connsiteX6" fmla="*/ 4370522 w 4370522"/>
                  <a:gd name="connsiteY6" fmla="*/ 1576952 h 1580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70522" h="1580827">
                    <a:moveTo>
                      <a:pt x="0" y="0"/>
                    </a:moveTo>
                    <a:lnTo>
                      <a:pt x="720671" y="918274"/>
                    </a:lnTo>
                    <a:lnTo>
                      <a:pt x="1449091" y="1011264"/>
                    </a:lnTo>
                    <a:lnTo>
                      <a:pt x="2177511" y="1348352"/>
                    </a:lnTo>
                    <a:lnTo>
                      <a:pt x="2913681" y="1499461"/>
                    </a:lnTo>
                    <a:lnTo>
                      <a:pt x="3638227" y="1580827"/>
                    </a:lnTo>
                    <a:lnTo>
                      <a:pt x="4370522" y="1576952"/>
                    </a:lnTo>
                  </a:path>
                </a:pathLst>
              </a:custGeom>
              <a:noFill/>
              <a:ln w="28575">
                <a:solidFill>
                  <a:schemeClr val="accent2"/>
                </a:solidFill>
                <a:miter lim="800000"/>
                <a:headEnd/>
                <a:tailEnd/>
              </a:ln>
            </p:spPr>
            <p:txBody>
              <a:bodyPr rtlCol="0" anchor="ctr"/>
              <a:lstStyle/>
              <a:p>
                <a:pPr algn="ctr"/>
                <a:endParaRPr lang="en-US"/>
              </a:p>
            </p:txBody>
          </p:sp>
          <p:sp>
            <p:nvSpPr>
              <p:cNvPr id="97" name="Oval 96">
                <a:extLst>
                  <a:ext uri="{FF2B5EF4-FFF2-40B4-BE49-F238E27FC236}">
                    <a16:creationId xmlns:a16="http://schemas.microsoft.com/office/drawing/2014/main" id="{1F96894F-2111-5154-A466-F586DAAE9BEA}"/>
                  </a:ext>
                </a:extLst>
              </p:cNvPr>
              <p:cNvSpPr/>
              <p:nvPr/>
            </p:nvSpPr>
            <p:spPr bwMode="auto">
              <a:xfrm>
                <a:off x="1336714" y="2764565"/>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8" name="Oval 97">
                <a:extLst>
                  <a:ext uri="{FF2B5EF4-FFF2-40B4-BE49-F238E27FC236}">
                    <a16:creationId xmlns:a16="http://schemas.microsoft.com/office/drawing/2014/main" id="{79E1E0DB-DAE2-46E9-C2E6-3F7C858DD573}"/>
                  </a:ext>
                </a:extLst>
              </p:cNvPr>
              <p:cNvSpPr/>
              <p:nvPr/>
            </p:nvSpPr>
            <p:spPr bwMode="auto">
              <a:xfrm>
                <a:off x="4980108" y="4342809"/>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9" name="Oval 98">
                <a:extLst>
                  <a:ext uri="{FF2B5EF4-FFF2-40B4-BE49-F238E27FC236}">
                    <a16:creationId xmlns:a16="http://schemas.microsoft.com/office/drawing/2014/main" id="{D39DE93B-A624-C11C-993D-EFBFB8B7AC0C}"/>
                  </a:ext>
                </a:extLst>
              </p:cNvPr>
              <p:cNvSpPr/>
              <p:nvPr/>
            </p:nvSpPr>
            <p:spPr bwMode="auto">
              <a:xfrm>
                <a:off x="2067717" y="3673799"/>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0" name="Oval 99">
                <a:extLst>
                  <a:ext uri="{FF2B5EF4-FFF2-40B4-BE49-F238E27FC236}">
                    <a16:creationId xmlns:a16="http://schemas.microsoft.com/office/drawing/2014/main" id="{94433D0C-DAA1-82B5-605C-FA1A83E54F10}"/>
                  </a:ext>
                </a:extLst>
              </p:cNvPr>
              <p:cNvSpPr/>
              <p:nvPr/>
            </p:nvSpPr>
            <p:spPr bwMode="auto">
              <a:xfrm>
                <a:off x="4246521" y="4264026"/>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B28F953E-74BF-7632-58B0-85F45675EB01}"/>
                  </a:ext>
                </a:extLst>
              </p:cNvPr>
              <p:cNvSpPr/>
              <p:nvPr/>
            </p:nvSpPr>
            <p:spPr bwMode="auto">
              <a:xfrm>
                <a:off x="3519391" y="4106460"/>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2" name="Oval 101">
                <a:extLst>
                  <a:ext uri="{FF2B5EF4-FFF2-40B4-BE49-F238E27FC236}">
                    <a16:creationId xmlns:a16="http://schemas.microsoft.com/office/drawing/2014/main" id="{1429E610-A156-F881-1C34-013E5CFDEECC}"/>
                  </a:ext>
                </a:extLst>
              </p:cNvPr>
              <p:cNvSpPr/>
              <p:nvPr/>
            </p:nvSpPr>
            <p:spPr bwMode="auto">
              <a:xfrm>
                <a:off x="2792263" y="3770663"/>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3" name="Oval 102">
                <a:extLst>
                  <a:ext uri="{FF2B5EF4-FFF2-40B4-BE49-F238E27FC236}">
                    <a16:creationId xmlns:a16="http://schemas.microsoft.com/office/drawing/2014/main" id="{8602B077-DEF6-573B-AD8B-6033AF94FFF3}"/>
                  </a:ext>
                </a:extLst>
              </p:cNvPr>
              <p:cNvSpPr/>
              <p:nvPr/>
            </p:nvSpPr>
            <p:spPr bwMode="auto">
              <a:xfrm>
                <a:off x="5713695" y="4336351"/>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48" name="Straight Connector 147">
              <a:extLst>
                <a:ext uri="{FF2B5EF4-FFF2-40B4-BE49-F238E27FC236}">
                  <a16:creationId xmlns:a16="http://schemas.microsoft.com/office/drawing/2014/main" id="{8A7E956B-1176-DC07-1A74-B7013AFB6BB7}"/>
                </a:ext>
              </a:extLst>
            </p:cNvPr>
            <p:cNvCxnSpPr>
              <a:cxnSpLocks/>
            </p:cNvCxnSpPr>
            <p:nvPr/>
          </p:nvCxnSpPr>
          <p:spPr bwMode="auto">
            <a:xfrm>
              <a:off x="2847814" y="3658892"/>
              <a:ext cx="0" cy="138196"/>
            </a:xfrm>
            <a:prstGeom prst="line">
              <a:avLst/>
            </a:prstGeom>
            <a:noFill/>
            <a:ln w="19050" cap="flat" cmpd="sng" algn="ctr">
              <a:solidFill>
                <a:schemeClr val="accent2"/>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84FE3681-7427-F1B3-B441-E9088B4B37E0}"/>
                </a:ext>
              </a:extLst>
            </p:cNvPr>
            <p:cNvCxnSpPr>
              <a:cxnSpLocks/>
            </p:cNvCxnSpPr>
            <p:nvPr/>
          </p:nvCxnSpPr>
          <p:spPr bwMode="auto">
            <a:xfrm>
              <a:off x="3577526" y="3989523"/>
              <a:ext cx="0" cy="138196"/>
            </a:xfrm>
            <a:prstGeom prst="line">
              <a:avLst/>
            </a:prstGeom>
            <a:noFill/>
            <a:ln w="19050" cap="flat" cmpd="sng" algn="ctr">
              <a:solidFill>
                <a:schemeClr val="accent2"/>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0D4B8B0D-D575-63A2-969F-BB16E9CF92C5}"/>
                </a:ext>
              </a:extLst>
            </p:cNvPr>
            <p:cNvCxnSpPr>
              <a:cxnSpLocks/>
            </p:cNvCxnSpPr>
            <p:nvPr/>
          </p:nvCxnSpPr>
          <p:spPr bwMode="auto">
            <a:xfrm>
              <a:off x="5039532" y="4231038"/>
              <a:ext cx="0" cy="138196"/>
            </a:xfrm>
            <a:prstGeom prst="line">
              <a:avLst/>
            </a:prstGeom>
            <a:noFill/>
            <a:ln w="19050" cap="flat" cmpd="sng" algn="ctr">
              <a:solidFill>
                <a:schemeClr val="accent2"/>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D53A75B8-967A-79C4-F08E-FC202813982D}"/>
                </a:ext>
              </a:extLst>
            </p:cNvPr>
            <p:cNvCxnSpPr>
              <a:cxnSpLocks/>
            </p:cNvCxnSpPr>
            <p:nvPr/>
          </p:nvCxnSpPr>
          <p:spPr bwMode="auto">
            <a:xfrm>
              <a:off x="5769244" y="4232330"/>
              <a:ext cx="0" cy="138196"/>
            </a:xfrm>
            <a:prstGeom prst="line">
              <a:avLst/>
            </a:prstGeom>
            <a:noFill/>
            <a:ln w="19050" cap="flat" cmpd="sng" algn="ctr">
              <a:solidFill>
                <a:schemeClr val="accent2"/>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074195B7-A3B1-E3FD-93FE-2F90128D9510}"/>
                </a:ext>
              </a:extLst>
            </p:cNvPr>
            <p:cNvCxnSpPr>
              <a:cxnSpLocks/>
            </p:cNvCxnSpPr>
            <p:nvPr/>
          </p:nvCxnSpPr>
          <p:spPr bwMode="auto">
            <a:xfrm>
              <a:off x="2120686" y="3574943"/>
              <a:ext cx="0" cy="138196"/>
            </a:xfrm>
            <a:prstGeom prst="line">
              <a:avLst/>
            </a:prstGeom>
            <a:noFill/>
            <a:ln w="19050" cap="flat" cmpd="sng" algn="ctr">
              <a:solidFill>
                <a:schemeClr val="accent2"/>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65B2F416-B6AC-9B72-2BF1-68D8D835C4C8}"/>
              </a:ext>
            </a:extLst>
          </p:cNvPr>
          <p:cNvSpPr>
            <a:spLocks noGrp="1"/>
          </p:cNvSpPr>
          <p:nvPr>
            <p:ph type="title"/>
          </p:nvPr>
        </p:nvSpPr>
        <p:spPr/>
        <p:txBody>
          <a:bodyPr/>
          <a:lstStyle/>
          <a:p>
            <a:r>
              <a:rPr lang="en-US" err="1"/>
              <a:t>Ianalumab</a:t>
            </a:r>
            <a:r>
              <a:rPr lang="en-US"/>
              <a:t>: Primary Endpoint</a:t>
            </a:r>
          </a:p>
        </p:txBody>
      </p:sp>
      <p:sp>
        <p:nvSpPr>
          <p:cNvPr id="4" name="Text Box 11">
            <a:extLst>
              <a:ext uri="{FF2B5EF4-FFF2-40B4-BE49-F238E27FC236}">
                <a16:creationId xmlns:a16="http://schemas.microsoft.com/office/drawing/2014/main" id="{22D20FE5-B212-AB89-C2A4-AE6BC21933D1}"/>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Bowman. Lancet. 2022;399:161.</a:t>
            </a:r>
          </a:p>
        </p:txBody>
      </p:sp>
      <p:sp>
        <p:nvSpPr>
          <p:cNvPr id="3" name="Content Placeholder 2">
            <a:extLst>
              <a:ext uri="{FF2B5EF4-FFF2-40B4-BE49-F238E27FC236}">
                <a16:creationId xmlns:a16="http://schemas.microsoft.com/office/drawing/2014/main" id="{6A3C9617-521C-F818-9089-7D730B0FDAC3}"/>
              </a:ext>
            </a:extLst>
          </p:cNvPr>
          <p:cNvSpPr>
            <a:spLocks noGrp="1"/>
          </p:cNvSpPr>
          <p:nvPr>
            <p:ph idx="1"/>
          </p:nvPr>
        </p:nvSpPr>
        <p:spPr>
          <a:xfrm>
            <a:off x="604676" y="1513048"/>
            <a:ext cx="5699871" cy="4887752"/>
          </a:xfrm>
        </p:spPr>
        <p:txBody>
          <a:bodyPr/>
          <a:lstStyle/>
          <a:p>
            <a:r>
              <a:rPr lang="en-US" sz="2200"/>
              <a:t>Mean placebo-adjusted difference, LS mean: -1.92 (95% CI: -4.15 to 0.32); </a:t>
            </a:r>
            <a:r>
              <a:rPr lang="en-US" sz="2200" i="1"/>
              <a:t>P </a:t>
            </a:r>
            <a:r>
              <a:rPr lang="en-US" sz="2200"/>
              <a:t>= .092</a:t>
            </a:r>
            <a:br>
              <a:rPr lang="en-US" sz="2200"/>
            </a:br>
            <a:endParaRPr lang="en-US" sz="2200"/>
          </a:p>
          <a:p>
            <a:endParaRPr lang="en-US" sz="2200"/>
          </a:p>
          <a:p>
            <a:endParaRPr lang="en-US" sz="2200"/>
          </a:p>
          <a:p>
            <a:endParaRPr lang="en-US" sz="2200"/>
          </a:p>
          <a:p>
            <a:endParaRPr lang="en-US" sz="2200"/>
          </a:p>
          <a:p>
            <a:endParaRPr lang="en-US" sz="2200"/>
          </a:p>
          <a:p>
            <a:pPr marL="0" indent="0">
              <a:buNone/>
            </a:pPr>
            <a:br>
              <a:rPr lang="en-US" sz="2200"/>
            </a:br>
            <a:endParaRPr lang="en-US" sz="2200"/>
          </a:p>
          <a:p>
            <a:r>
              <a:rPr lang="en-US" sz="2200" b="0" kern="0"/>
              <a:t>Phase III trials in progress</a:t>
            </a:r>
          </a:p>
        </p:txBody>
      </p:sp>
      <p:sp>
        <p:nvSpPr>
          <p:cNvPr id="9" name="Content Placeholder 2">
            <a:extLst>
              <a:ext uri="{FF2B5EF4-FFF2-40B4-BE49-F238E27FC236}">
                <a16:creationId xmlns:a16="http://schemas.microsoft.com/office/drawing/2014/main" id="{C448E400-C301-643D-92DF-9E0338CFA19C}"/>
              </a:ext>
            </a:extLst>
          </p:cNvPr>
          <p:cNvSpPr txBox="1">
            <a:spLocks/>
          </p:cNvSpPr>
          <p:nvPr/>
        </p:nvSpPr>
        <p:spPr bwMode="auto">
          <a:xfrm>
            <a:off x="6416842" y="1513047"/>
            <a:ext cx="5170484" cy="3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0" kern="0"/>
              <a:t>Trend toward increased salivary flow</a:t>
            </a:r>
          </a:p>
        </p:txBody>
      </p:sp>
      <p:cxnSp>
        <p:nvCxnSpPr>
          <p:cNvPr id="7" name="Straight Connector 6">
            <a:extLst>
              <a:ext uri="{FF2B5EF4-FFF2-40B4-BE49-F238E27FC236}">
                <a16:creationId xmlns:a16="http://schemas.microsoft.com/office/drawing/2014/main" id="{2A0B3F7E-8A52-8333-9841-19AA32729B1A}"/>
              </a:ext>
            </a:extLst>
          </p:cNvPr>
          <p:cNvCxnSpPr>
            <a:cxnSpLocks/>
          </p:cNvCxnSpPr>
          <p:nvPr/>
        </p:nvCxnSpPr>
        <p:spPr bwMode="auto">
          <a:xfrm>
            <a:off x="1385887" y="2809875"/>
            <a:ext cx="0" cy="2486025"/>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D1B35DA4-ED04-84DA-3D15-12E2A1C1F422}"/>
              </a:ext>
            </a:extLst>
          </p:cNvPr>
          <p:cNvCxnSpPr>
            <a:cxnSpLocks/>
          </p:cNvCxnSpPr>
          <p:nvPr/>
        </p:nvCxnSpPr>
        <p:spPr bwMode="auto">
          <a:xfrm>
            <a:off x="1390650" y="5276850"/>
            <a:ext cx="438150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A51548E1-E3FB-876A-F71B-9EDE1347508D}"/>
              </a:ext>
            </a:extLst>
          </p:cNvPr>
          <p:cNvCxnSpPr>
            <a:cxnSpLocks/>
          </p:cNvCxnSpPr>
          <p:nvPr/>
        </p:nvCxnSpPr>
        <p:spPr bwMode="auto">
          <a:xfrm>
            <a:off x="1333500" y="28098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43135527-EA3F-675B-5BF1-B101A92F9593}"/>
              </a:ext>
            </a:extLst>
          </p:cNvPr>
          <p:cNvCxnSpPr>
            <a:cxnSpLocks/>
          </p:cNvCxnSpPr>
          <p:nvPr/>
        </p:nvCxnSpPr>
        <p:spPr bwMode="auto">
          <a:xfrm>
            <a:off x="1333500" y="33032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D36986B-6827-ABA6-E798-A26B1D7F15E3}"/>
              </a:ext>
            </a:extLst>
          </p:cNvPr>
          <p:cNvCxnSpPr>
            <a:cxnSpLocks/>
          </p:cNvCxnSpPr>
          <p:nvPr/>
        </p:nvCxnSpPr>
        <p:spPr bwMode="auto">
          <a:xfrm>
            <a:off x="1333500" y="37966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26B09D6-7668-3F94-5FBD-A8BD0DB5D31B}"/>
              </a:ext>
            </a:extLst>
          </p:cNvPr>
          <p:cNvCxnSpPr>
            <a:cxnSpLocks/>
          </p:cNvCxnSpPr>
          <p:nvPr/>
        </p:nvCxnSpPr>
        <p:spPr bwMode="auto">
          <a:xfrm>
            <a:off x="1333500" y="42900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3D9EDE1-2F35-CD3A-AEFC-9B4D8CF65C9C}"/>
              </a:ext>
            </a:extLst>
          </p:cNvPr>
          <p:cNvCxnSpPr>
            <a:cxnSpLocks/>
          </p:cNvCxnSpPr>
          <p:nvPr/>
        </p:nvCxnSpPr>
        <p:spPr bwMode="auto">
          <a:xfrm>
            <a:off x="1333500" y="478345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BEF791C-8253-E1AA-FFD9-1F948DD2CCF3}"/>
              </a:ext>
            </a:extLst>
          </p:cNvPr>
          <p:cNvCxnSpPr>
            <a:cxnSpLocks/>
          </p:cNvCxnSpPr>
          <p:nvPr/>
        </p:nvCxnSpPr>
        <p:spPr bwMode="auto">
          <a:xfrm>
            <a:off x="1333500" y="52768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BCB97687-F986-5668-9E05-412E7E189F05}"/>
              </a:ext>
            </a:extLst>
          </p:cNvPr>
          <p:cNvCxnSpPr>
            <a:cxnSpLocks/>
          </p:cNvCxnSpPr>
          <p:nvPr/>
        </p:nvCxnSpPr>
        <p:spPr bwMode="auto">
          <a:xfrm>
            <a:off x="1385887"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1290F86-8772-0A59-55D0-5E4149E1BE58}"/>
              </a:ext>
            </a:extLst>
          </p:cNvPr>
          <p:cNvCxnSpPr>
            <a:cxnSpLocks/>
          </p:cNvCxnSpPr>
          <p:nvPr/>
        </p:nvCxnSpPr>
        <p:spPr bwMode="auto">
          <a:xfrm>
            <a:off x="2114550"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79C21B9-2194-243A-990A-905FE4C2CD8F}"/>
              </a:ext>
            </a:extLst>
          </p:cNvPr>
          <p:cNvCxnSpPr>
            <a:cxnSpLocks/>
          </p:cNvCxnSpPr>
          <p:nvPr/>
        </p:nvCxnSpPr>
        <p:spPr bwMode="auto">
          <a:xfrm>
            <a:off x="2843213"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0FB0824-A52E-55DF-6BF4-0E495F5B1757}"/>
              </a:ext>
            </a:extLst>
          </p:cNvPr>
          <p:cNvCxnSpPr>
            <a:cxnSpLocks/>
          </p:cNvCxnSpPr>
          <p:nvPr/>
        </p:nvCxnSpPr>
        <p:spPr bwMode="auto">
          <a:xfrm>
            <a:off x="3571876"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6A26F58-5C44-EA6B-E465-14D051F88D0C}"/>
              </a:ext>
            </a:extLst>
          </p:cNvPr>
          <p:cNvCxnSpPr>
            <a:cxnSpLocks/>
          </p:cNvCxnSpPr>
          <p:nvPr/>
        </p:nvCxnSpPr>
        <p:spPr bwMode="auto">
          <a:xfrm>
            <a:off x="4300539"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B2215C0-744A-E3F8-507F-416C851A5250}"/>
              </a:ext>
            </a:extLst>
          </p:cNvPr>
          <p:cNvCxnSpPr>
            <a:cxnSpLocks/>
          </p:cNvCxnSpPr>
          <p:nvPr/>
        </p:nvCxnSpPr>
        <p:spPr bwMode="auto">
          <a:xfrm>
            <a:off x="5029202" y="5286375"/>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7E8EAA6-693D-15AA-E64D-9BE5635C3870}"/>
              </a:ext>
            </a:extLst>
          </p:cNvPr>
          <p:cNvCxnSpPr>
            <a:cxnSpLocks/>
          </p:cNvCxnSpPr>
          <p:nvPr/>
        </p:nvCxnSpPr>
        <p:spPr bwMode="auto">
          <a:xfrm>
            <a:off x="5757862" y="5286375"/>
            <a:ext cx="0" cy="66675"/>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92CCEA95-F705-B792-1356-9639F8F0D711}"/>
              </a:ext>
            </a:extLst>
          </p:cNvPr>
          <p:cNvSpPr txBox="1"/>
          <p:nvPr/>
        </p:nvSpPr>
        <p:spPr bwMode="auto">
          <a:xfrm>
            <a:off x="1400175" y="5567076"/>
            <a:ext cx="4371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Wk From Baseline</a:t>
            </a:r>
          </a:p>
        </p:txBody>
      </p:sp>
      <p:sp>
        <p:nvSpPr>
          <p:cNvPr id="29" name="TextBox 28">
            <a:extLst>
              <a:ext uri="{FF2B5EF4-FFF2-40B4-BE49-F238E27FC236}">
                <a16:creationId xmlns:a16="http://schemas.microsoft.com/office/drawing/2014/main" id="{AE3B136F-3C6C-9DF5-7D2D-004227C3143C}"/>
              </a:ext>
            </a:extLst>
          </p:cNvPr>
          <p:cNvSpPr txBox="1"/>
          <p:nvPr/>
        </p:nvSpPr>
        <p:spPr bwMode="auto">
          <a:xfrm rot="16200000">
            <a:off x="-1149801" y="3793673"/>
            <a:ext cx="3566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LS Mean Change in </a:t>
            </a:r>
            <a:br>
              <a:rPr lang="en-US">
                <a:solidFill>
                  <a:schemeClr val="bg1"/>
                </a:solidFill>
                <a:latin typeface="Calibri" panose="020F0502020204030204" pitchFamily="34" charset="0"/>
              </a:rPr>
            </a:br>
            <a:r>
              <a:rPr lang="en-US">
                <a:solidFill>
                  <a:schemeClr val="bg1"/>
                </a:solidFill>
                <a:latin typeface="Calibri" panose="020F0502020204030204" pitchFamily="34" charset="0"/>
              </a:rPr>
              <a:t>ESSDAI Score From Baseline</a:t>
            </a:r>
          </a:p>
        </p:txBody>
      </p:sp>
      <p:sp>
        <p:nvSpPr>
          <p:cNvPr id="30" name="TextBox 29">
            <a:extLst>
              <a:ext uri="{FF2B5EF4-FFF2-40B4-BE49-F238E27FC236}">
                <a16:creationId xmlns:a16="http://schemas.microsoft.com/office/drawing/2014/main" id="{3DC3E7EB-BC1A-7E43-A092-A79BED8A627C}"/>
              </a:ext>
            </a:extLst>
          </p:cNvPr>
          <p:cNvSpPr txBox="1"/>
          <p:nvPr/>
        </p:nvSpPr>
        <p:spPr bwMode="auto">
          <a:xfrm>
            <a:off x="1428750" y="2295525"/>
            <a:ext cx="432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ESSDAI Score Change Overtime</a:t>
            </a:r>
          </a:p>
        </p:txBody>
      </p:sp>
      <p:cxnSp>
        <p:nvCxnSpPr>
          <p:cNvPr id="32" name="Straight Connector 31">
            <a:extLst>
              <a:ext uri="{FF2B5EF4-FFF2-40B4-BE49-F238E27FC236}">
                <a16:creationId xmlns:a16="http://schemas.microsoft.com/office/drawing/2014/main" id="{4C8B9B49-F0AA-10AA-FE4E-A04A69B0F189}"/>
              </a:ext>
            </a:extLst>
          </p:cNvPr>
          <p:cNvCxnSpPr/>
          <p:nvPr/>
        </p:nvCxnSpPr>
        <p:spPr bwMode="auto">
          <a:xfrm>
            <a:off x="1400175" y="2809875"/>
            <a:ext cx="4410075" cy="0"/>
          </a:xfrm>
          <a:prstGeom prst="line">
            <a:avLst/>
          </a:prstGeom>
          <a:noFill/>
          <a:ln w="28575" cap="flat" cmpd="sng" algn="ctr">
            <a:solidFill>
              <a:schemeClr val="accent3"/>
            </a:solidFill>
            <a:prstDash val="sysDot"/>
            <a:round/>
            <a:headEnd type="none" w="med" len="med"/>
            <a:tailEnd type="none" w="med" len="med"/>
          </a:ln>
          <a:effectLst/>
        </p:spPr>
      </p:cxnSp>
      <p:sp>
        <p:nvSpPr>
          <p:cNvPr id="33" name="TextBox 32">
            <a:extLst>
              <a:ext uri="{FF2B5EF4-FFF2-40B4-BE49-F238E27FC236}">
                <a16:creationId xmlns:a16="http://schemas.microsoft.com/office/drawing/2014/main" id="{59555DC5-2A62-5AA7-F1AC-090ACDE459B3}"/>
              </a:ext>
            </a:extLst>
          </p:cNvPr>
          <p:cNvSpPr txBox="1"/>
          <p:nvPr/>
        </p:nvSpPr>
        <p:spPr bwMode="auto">
          <a:xfrm>
            <a:off x="800100" y="51054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4" name="TextBox 33">
            <a:extLst>
              <a:ext uri="{FF2B5EF4-FFF2-40B4-BE49-F238E27FC236}">
                <a16:creationId xmlns:a16="http://schemas.microsoft.com/office/drawing/2014/main" id="{9119A840-B47F-8429-E341-094FA3A014AE}"/>
              </a:ext>
            </a:extLst>
          </p:cNvPr>
          <p:cNvSpPr txBox="1"/>
          <p:nvPr/>
        </p:nvSpPr>
        <p:spPr bwMode="auto">
          <a:xfrm>
            <a:off x="800100" y="2628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5" name="TextBox 34">
            <a:extLst>
              <a:ext uri="{FF2B5EF4-FFF2-40B4-BE49-F238E27FC236}">
                <a16:creationId xmlns:a16="http://schemas.microsoft.com/office/drawing/2014/main" id="{B5737BFE-7DD3-76E3-FDAA-77B4813ECABF}"/>
              </a:ext>
            </a:extLst>
          </p:cNvPr>
          <p:cNvSpPr txBox="1"/>
          <p:nvPr/>
        </p:nvSpPr>
        <p:spPr bwMode="auto">
          <a:xfrm>
            <a:off x="800100" y="31242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a:t>
            </a:r>
          </a:p>
        </p:txBody>
      </p:sp>
      <p:sp>
        <p:nvSpPr>
          <p:cNvPr id="36" name="TextBox 35">
            <a:extLst>
              <a:ext uri="{FF2B5EF4-FFF2-40B4-BE49-F238E27FC236}">
                <a16:creationId xmlns:a16="http://schemas.microsoft.com/office/drawing/2014/main" id="{C891D13B-8780-A610-5111-BB864CE4F9B3}"/>
              </a:ext>
            </a:extLst>
          </p:cNvPr>
          <p:cNvSpPr txBox="1"/>
          <p:nvPr/>
        </p:nvSpPr>
        <p:spPr bwMode="auto">
          <a:xfrm>
            <a:off x="800100" y="36195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a:t>
            </a:r>
          </a:p>
        </p:txBody>
      </p:sp>
      <p:sp>
        <p:nvSpPr>
          <p:cNvPr id="37" name="TextBox 36">
            <a:extLst>
              <a:ext uri="{FF2B5EF4-FFF2-40B4-BE49-F238E27FC236}">
                <a16:creationId xmlns:a16="http://schemas.microsoft.com/office/drawing/2014/main" id="{33EC99D6-8704-7A68-B942-437E94A86DDF}"/>
              </a:ext>
            </a:extLst>
          </p:cNvPr>
          <p:cNvSpPr txBox="1"/>
          <p:nvPr/>
        </p:nvSpPr>
        <p:spPr bwMode="auto">
          <a:xfrm>
            <a:off x="800100" y="41148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-6</a:t>
            </a:r>
          </a:p>
        </p:txBody>
      </p:sp>
      <p:sp>
        <p:nvSpPr>
          <p:cNvPr id="38" name="TextBox 37">
            <a:extLst>
              <a:ext uri="{FF2B5EF4-FFF2-40B4-BE49-F238E27FC236}">
                <a16:creationId xmlns:a16="http://schemas.microsoft.com/office/drawing/2014/main" id="{903B8095-F3F8-93A4-EEEF-D00BD8FBA5CC}"/>
              </a:ext>
            </a:extLst>
          </p:cNvPr>
          <p:cNvSpPr txBox="1"/>
          <p:nvPr/>
        </p:nvSpPr>
        <p:spPr bwMode="auto">
          <a:xfrm>
            <a:off x="800100" y="46101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-8</a:t>
            </a:r>
          </a:p>
        </p:txBody>
      </p:sp>
      <p:sp>
        <p:nvSpPr>
          <p:cNvPr id="39" name="TextBox 38">
            <a:extLst>
              <a:ext uri="{FF2B5EF4-FFF2-40B4-BE49-F238E27FC236}">
                <a16:creationId xmlns:a16="http://schemas.microsoft.com/office/drawing/2014/main" id="{D988D944-400A-5C71-4400-70BCAFE893E8}"/>
              </a:ext>
            </a:extLst>
          </p:cNvPr>
          <p:cNvSpPr txBox="1"/>
          <p:nvPr/>
        </p:nvSpPr>
        <p:spPr bwMode="auto">
          <a:xfrm>
            <a:off x="5467350"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24</a:t>
            </a:r>
          </a:p>
        </p:txBody>
      </p:sp>
      <p:sp>
        <p:nvSpPr>
          <p:cNvPr id="40" name="TextBox 39">
            <a:extLst>
              <a:ext uri="{FF2B5EF4-FFF2-40B4-BE49-F238E27FC236}">
                <a16:creationId xmlns:a16="http://schemas.microsoft.com/office/drawing/2014/main" id="{8FB12748-5FF0-CF76-D394-86FFE8257E5A}"/>
              </a:ext>
            </a:extLst>
          </p:cNvPr>
          <p:cNvSpPr txBox="1"/>
          <p:nvPr/>
        </p:nvSpPr>
        <p:spPr bwMode="auto">
          <a:xfrm>
            <a:off x="1095375"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487A8273-B391-42B9-894E-9EC18A433E72}"/>
              </a:ext>
            </a:extLst>
          </p:cNvPr>
          <p:cNvSpPr txBox="1"/>
          <p:nvPr/>
        </p:nvSpPr>
        <p:spPr bwMode="auto">
          <a:xfrm>
            <a:off x="1824038"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4</a:t>
            </a:r>
          </a:p>
        </p:txBody>
      </p:sp>
      <p:sp>
        <p:nvSpPr>
          <p:cNvPr id="42" name="TextBox 41">
            <a:extLst>
              <a:ext uri="{FF2B5EF4-FFF2-40B4-BE49-F238E27FC236}">
                <a16:creationId xmlns:a16="http://schemas.microsoft.com/office/drawing/2014/main" id="{4D369B35-1523-A193-5CD0-F284D042809C}"/>
              </a:ext>
            </a:extLst>
          </p:cNvPr>
          <p:cNvSpPr txBox="1"/>
          <p:nvPr/>
        </p:nvSpPr>
        <p:spPr bwMode="auto">
          <a:xfrm>
            <a:off x="2552701"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8</a:t>
            </a:r>
          </a:p>
        </p:txBody>
      </p:sp>
      <p:sp>
        <p:nvSpPr>
          <p:cNvPr id="43" name="TextBox 42">
            <a:extLst>
              <a:ext uri="{FF2B5EF4-FFF2-40B4-BE49-F238E27FC236}">
                <a16:creationId xmlns:a16="http://schemas.microsoft.com/office/drawing/2014/main" id="{5344C24B-9C06-3289-086E-CE50BBE30182}"/>
              </a:ext>
            </a:extLst>
          </p:cNvPr>
          <p:cNvSpPr txBox="1"/>
          <p:nvPr/>
        </p:nvSpPr>
        <p:spPr bwMode="auto">
          <a:xfrm>
            <a:off x="3281364"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12</a:t>
            </a:r>
          </a:p>
        </p:txBody>
      </p:sp>
      <p:sp>
        <p:nvSpPr>
          <p:cNvPr id="44" name="TextBox 43">
            <a:extLst>
              <a:ext uri="{FF2B5EF4-FFF2-40B4-BE49-F238E27FC236}">
                <a16:creationId xmlns:a16="http://schemas.microsoft.com/office/drawing/2014/main" id="{3DE168AB-05C9-B8D6-EBD6-90EADD6AB567}"/>
              </a:ext>
            </a:extLst>
          </p:cNvPr>
          <p:cNvSpPr txBox="1"/>
          <p:nvPr/>
        </p:nvSpPr>
        <p:spPr bwMode="auto">
          <a:xfrm>
            <a:off x="4010027"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16</a:t>
            </a:r>
          </a:p>
        </p:txBody>
      </p:sp>
      <p:sp>
        <p:nvSpPr>
          <p:cNvPr id="45" name="TextBox 44">
            <a:extLst>
              <a:ext uri="{FF2B5EF4-FFF2-40B4-BE49-F238E27FC236}">
                <a16:creationId xmlns:a16="http://schemas.microsoft.com/office/drawing/2014/main" id="{AE1EB42A-F79B-8ACC-AF8D-E8DD0E2A921C}"/>
              </a:ext>
            </a:extLst>
          </p:cNvPr>
          <p:cNvSpPr txBox="1"/>
          <p:nvPr/>
        </p:nvSpPr>
        <p:spPr bwMode="auto">
          <a:xfrm>
            <a:off x="4738690" y="5295900"/>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grpSp>
        <p:nvGrpSpPr>
          <p:cNvPr id="60" name="Group 59">
            <a:extLst>
              <a:ext uri="{FF2B5EF4-FFF2-40B4-BE49-F238E27FC236}">
                <a16:creationId xmlns:a16="http://schemas.microsoft.com/office/drawing/2014/main" id="{2A338197-12A1-526F-1C7D-DB091F9D62CE}"/>
              </a:ext>
            </a:extLst>
          </p:cNvPr>
          <p:cNvGrpSpPr/>
          <p:nvPr/>
        </p:nvGrpSpPr>
        <p:grpSpPr>
          <a:xfrm>
            <a:off x="4189310" y="2910880"/>
            <a:ext cx="1898573" cy="954107"/>
            <a:chOff x="6466901" y="-954107"/>
            <a:chExt cx="1898573" cy="954107"/>
          </a:xfrm>
        </p:grpSpPr>
        <p:sp>
          <p:nvSpPr>
            <p:cNvPr id="46" name="TextBox 45">
              <a:extLst>
                <a:ext uri="{FF2B5EF4-FFF2-40B4-BE49-F238E27FC236}">
                  <a16:creationId xmlns:a16="http://schemas.microsoft.com/office/drawing/2014/main" id="{36CA7796-E5C7-787A-F8F1-FD9E4E3063A4}"/>
                </a:ext>
              </a:extLst>
            </p:cNvPr>
            <p:cNvSpPr txBox="1"/>
            <p:nvPr/>
          </p:nvSpPr>
          <p:spPr bwMode="auto">
            <a:xfrm>
              <a:off x="6752940" y="-954107"/>
              <a:ext cx="161253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b="0">
                  <a:solidFill>
                    <a:schemeClr val="bg1"/>
                  </a:solidFill>
                  <a:latin typeface="Calibri" panose="020F0502020204030204" pitchFamily="34" charset="0"/>
                </a:rPr>
                <a:t>Placebo</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Ianalumab 5 mg</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Ianalumab 50 mg</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Ianalumab 300 mg</a:t>
              </a:r>
            </a:p>
          </p:txBody>
        </p:sp>
        <p:grpSp>
          <p:nvGrpSpPr>
            <p:cNvPr id="50" name="Group 49">
              <a:extLst>
                <a:ext uri="{FF2B5EF4-FFF2-40B4-BE49-F238E27FC236}">
                  <a16:creationId xmlns:a16="http://schemas.microsoft.com/office/drawing/2014/main" id="{90AF7EAC-AC68-A374-C2E8-064ECC69A6FD}"/>
                </a:ext>
              </a:extLst>
            </p:cNvPr>
            <p:cNvGrpSpPr/>
            <p:nvPr/>
          </p:nvGrpSpPr>
          <p:grpSpPr>
            <a:xfrm>
              <a:off x="6466901" y="-859315"/>
              <a:ext cx="308472" cy="110168"/>
              <a:chOff x="6466901" y="-859315"/>
              <a:chExt cx="308472" cy="110168"/>
            </a:xfrm>
          </p:grpSpPr>
          <p:cxnSp>
            <p:nvCxnSpPr>
              <p:cNvPr id="48" name="Straight Connector 47">
                <a:extLst>
                  <a:ext uri="{FF2B5EF4-FFF2-40B4-BE49-F238E27FC236}">
                    <a16:creationId xmlns:a16="http://schemas.microsoft.com/office/drawing/2014/main" id="{F41D201C-FAC0-F74E-02B6-DB558DDD6B6F}"/>
                  </a:ext>
                </a:extLst>
              </p:cNvPr>
              <p:cNvCxnSpPr>
                <a:cxnSpLocks/>
              </p:cNvCxnSpPr>
              <p:nvPr/>
            </p:nvCxnSpPr>
            <p:spPr bwMode="auto">
              <a:xfrm flipH="1">
                <a:off x="6466901" y="-804231"/>
                <a:ext cx="308472" cy="0"/>
              </a:xfrm>
              <a:prstGeom prst="line">
                <a:avLst/>
              </a:prstGeom>
              <a:noFill/>
              <a:ln w="28575" cap="flat" cmpd="sng" algn="ctr">
                <a:solidFill>
                  <a:schemeClr val="accent2"/>
                </a:solidFill>
                <a:prstDash val="solid"/>
                <a:round/>
                <a:headEnd type="none" w="med" len="med"/>
                <a:tailEnd type="none" w="med" len="med"/>
              </a:ln>
              <a:effectLst/>
            </p:spPr>
          </p:cxnSp>
          <p:sp>
            <p:nvSpPr>
              <p:cNvPr id="49" name="Oval 48">
                <a:extLst>
                  <a:ext uri="{FF2B5EF4-FFF2-40B4-BE49-F238E27FC236}">
                    <a16:creationId xmlns:a16="http://schemas.microsoft.com/office/drawing/2014/main" id="{864E55ED-59B1-D8A5-312D-96EBF60F6055}"/>
                  </a:ext>
                </a:extLst>
              </p:cNvPr>
              <p:cNvSpPr/>
              <p:nvPr/>
            </p:nvSpPr>
            <p:spPr bwMode="auto">
              <a:xfrm>
                <a:off x="6566053" y="-859315"/>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1" name="Group 50">
              <a:extLst>
                <a:ext uri="{FF2B5EF4-FFF2-40B4-BE49-F238E27FC236}">
                  <a16:creationId xmlns:a16="http://schemas.microsoft.com/office/drawing/2014/main" id="{7EB149AB-3E58-9F43-C912-5EB81B4A504F}"/>
                </a:ext>
              </a:extLst>
            </p:cNvPr>
            <p:cNvGrpSpPr/>
            <p:nvPr/>
          </p:nvGrpSpPr>
          <p:grpSpPr>
            <a:xfrm>
              <a:off x="6466901" y="-651831"/>
              <a:ext cx="308472" cy="110168"/>
              <a:chOff x="6466901" y="-859315"/>
              <a:chExt cx="308472" cy="110168"/>
            </a:xfrm>
            <a:solidFill>
              <a:schemeClr val="accent5">
                <a:lumMod val="20000"/>
                <a:lumOff val="80000"/>
              </a:schemeClr>
            </a:solidFill>
          </p:grpSpPr>
          <p:cxnSp>
            <p:nvCxnSpPr>
              <p:cNvPr id="52" name="Straight Connector 51">
                <a:extLst>
                  <a:ext uri="{FF2B5EF4-FFF2-40B4-BE49-F238E27FC236}">
                    <a16:creationId xmlns:a16="http://schemas.microsoft.com/office/drawing/2014/main" id="{8173A2EE-16CF-914F-3071-497E17F6061F}"/>
                  </a:ext>
                </a:extLst>
              </p:cNvPr>
              <p:cNvCxnSpPr>
                <a:cxnSpLocks/>
              </p:cNvCxnSpPr>
              <p:nvPr/>
            </p:nvCxnSpPr>
            <p:spPr bwMode="auto">
              <a:xfrm flipH="1">
                <a:off x="6466901" y="-804231"/>
                <a:ext cx="308472" cy="0"/>
              </a:xfrm>
              <a:prstGeom prst="line">
                <a:avLst/>
              </a:prstGeom>
              <a:grpFill/>
              <a:ln w="28575" cap="flat" cmpd="sng" algn="ctr">
                <a:solidFill>
                  <a:schemeClr val="accent5">
                    <a:lumMod val="20000"/>
                    <a:lumOff val="80000"/>
                  </a:schemeClr>
                </a:solidFill>
                <a:prstDash val="solid"/>
                <a:round/>
                <a:headEnd type="none" w="med" len="med"/>
                <a:tailEnd type="none" w="med" len="med"/>
              </a:ln>
              <a:effectLst/>
            </p:spPr>
          </p:cxnSp>
          <p:sp>
            <p:nvSpPr>
              <p:cNvPr id="53" name="Oval 52">
                <a:extLst>
                  <a:ext uri="{FF2B5EF4-FFF2-40B4-BE49-F238E27FC236}">
                    <a16:creationId xmlns:a16="http://schemas.microsoft.com/office/drawing/2014/main" id="{F0ED6590-2FA4-89E9-0788-1CB1EB0F062F}"/>
                  </a:ext>
                </a:extLst>
              </p:cNvPr>
              <p:cNvSpPr/>
              <p:nvPr/>
            </p:nvSpPr>
            <p:spPr bwMode="auto">
              <a:xfrm>
                <a:off x="6566053" y="-859315"/>
                <a:ext cx="110168" cy="110168"/>
              </a:xfrm>
              <a:prstGeom prst="ellipse">
                <a:avLst/>
              </a:prstGeom>
              <a:grpFill/>
              <a:ln w="0">
                <a:solidFill>
                  <a:schemeClr val="accent5">
                    <a:lumMod val="20000"/>
                    <a:lumOff val="8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4" name="Group 53">
              <a:extLst>
                <a:ext uri="{FF2B5EF4-FFF2-40B4-BE49-F238E27FC236}">
                  <a16:creationId xmlns:a16="http://schemas.microsoft.com/office/drawing/2014/main" id="{0DBB7A44-403D-9C4B-F42F-A333841C8521}"/>
                </a:ext>
              </a:extLst>
            </p:cNvPr>
            <p:cNvGrpSpPr/>
            <p:nvPr/>
          </p:nvGrpSpPr>
          <p:grpSpPr>
            <a:xfrm>
              <a:off x="6466901" y="-444347"/>
              <a:ext cx="308472" cy="110168"/>
              <a:chOff x="6466901" y="-859315"/>
              <a:chExt cx="308472" cy="110168"/>
            </a:xfrm>
            <a:solidFill>
              <a:schemeClr val="accent5"/>
            </a:solidFill>
          </p:grpSpPr>
          <p:cxnSp>
            <p:nvCxnSpPr>
              <p:cNvPr id="55" name="Straight Connector 54">
                <a:extLst>
                  <a:ext uri="{FF2B5EF4-FFF2-40B4-BE49-F238E27FC236}">
                    <a16:creationId xmlns:a16="http://schemas.microsoft.com/office/drawing/2014/main" id="{653EB285-28FF-DE12-85EF-6629FF5C31AD}"/>
                  </a:ext>
                </a:extLst>
              </p:cNvPr>
              <p:cNvCxnSpPr>
                <a:cxnSpLocks/>
              </p:cNvCxnSpPr>
              <p:nvPr/>
            </p:nvCxnSpPr>
            <p:spPr bwMode="auto">
              <a:xfrm flipH="1">
                <a:off x="6466901" y="-804231"/>
                <a:ext cx="308472" cy="0"/>
              </a:xfrm>
              <a:prstGeom prst="line">
                <a:avLst/>
              </a:prstGeom>
              <a:grpFill/>
              <a:ln w="28575" cap="flat" cmpd="sng" algn="ctr">
                <a:solidFill>
                  <a:schemeClr val="accent5"/>
                </a:solidFill>
                <a:prstDash val="solid"/>
                <a:round/>
                <a:headEnd type="none" w="med" len="med"/>
                <a:tailEnd type="none" w="med" len="med"/>
              </a:ln>
              <a:effectLst/>
            </p:spPr>
          </p:cxnSp>
          <p:sp>
            <p:nvSpPr>
              <p:cNvPr id="56" name="Oval 55">
                <a:extLst>
                  <a:ext uri="{FF2B5EF4-FFF2-40B4-BE49-F238E27FC236}">
                    <a16:creationId xmlns:a16="http://schemas.microsoft.com/office/drawing/2014/main" id="{29176763-FBA7-4006-9018-50644C275D2A}"/>
                  </a:ext>
                </a:extLst>
              </p:cNvPr>
              <p:cNvSpPr/>
              <p:nvPr/>
            </p:nvSpPr>
            <p:spPr bwMode="auto">
              <a:xfrm>
                <a:off x="6566053" y="-859315"/>
                <a:ext cx="110168" cy="110168"/>
              </a:xfrm>
              <a:prstGeom prst="ellipse">
                <a:avLst/>
              </a:prstGeom>
              <a:grp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7" name="Group 56">
              <a:extLst>
                <a:ext uri="{FF2B5EF4-FFF2-40B4-BE49-F238E27FC236}">
                  <a16:creationId xmlns:a16="http://schemas.microsoft.com/office/drawing/2014/main" id="{63874586-FF0E-D011-043B-009BB17906FB}"/>
                </a:ext>
              </a:extLst>
            </p:cNvPr>
            <p:cNvGrpSpPr/>
            <p:nvPr/>
          </p:nvGrpSpPr>
          <p:grpSpPr>
            <a:xfrm>
              <a:off x="6466901" y="-236862"/>
              <a:ext cx="308472" cy="110168"/>
              <a:chOff x="6466901" y="-859315"/>
              <a:chExt cx="308472" cy="110168"/>
            </a:xfrm>
            <a:solidFill>
              <a:schemeClr val="accent1"/>
            </a:solidFill>
          </p:grpSpPr>
          <p:cxnSp>
            <p:nvCxnSpPr>
              <p:cNvPr id="58" name="Straight Connector 57">
                <a:extLst>
                  <a:ext uri="{FF2B5EF4-FFF2-40B4-BE49-F238E27FC236}">
                    <a16:creationId xmlns:a16="http://schemas.microsoft.com/office/drawing/2014/main" id="{BA7FA482-C823-1D0B-935A-493E54C80102}"/>
                  </a:ext>
                </a:extLst>
              </p:cNvPr>
              <p:cNvCxnSpPr>
                <a:cxnSpLocks/>
              </p:cNvCxnSpPr>
              <p:nvPr/>
            </p:nvCxnSpPr>
            <p:spPr bwMode="auto">
              <a:xfrm flipH="1">
                <a:off x="6466901" y="-804231"/>
                <a:ext cx="308472" cy="0"/>
              </a:xfrm>
              <a:prstGeom prst="line">
                <a:avLst/>
              </a:prstGeom>
              <a:grpFill/>
              <a:ln w="28575" cap="flat" cmpd="sng" algn="ctr">
                <a:solidFill>
                  <a:schemeClr val="accent1"/>
                </a:solidFill>
                <a:prstDash val="solid"/>
                <a:round/>
                <a:headEnd type="none" w="med" len="med"/>
                <a:tailEnd type="none" w="med" len="med"/>
              </a:ln>
              <a:effectLst/>
            </p:spPr>
          </p:cxnSp>
          <p:sp>
            <p:nvSpPr>
              <p:cNvPr id="59" name="Oval 58">
                <a:extLst>
                  <a:ext uri="{FF2B5EF4-FFF2-40B4-BE49-F238E27FC236}">
                    <a16:creationId xmlns:a16="http://schemas.microsoft.com/office/drawing/2014/main" id="{55877ED1-D0F4-2271-563B-0E7C430CAE13}"/>
                  </a:ext>
                </a:extLst>
              </p:cNvPr>
              <p:cNvSpPr/>
              <p:nvPr/>
            </p:nvSpPr>
            <p:spPr bwMode="auto">
              <a:xfrm>
                <a:off x="6566053" y="-859315"/>
                <a:ext cx="110168" cy="110168"/>
              </a:xfrm>
              <a:prstGeom prst="ellipse">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cxnSp>
        <p:nvCxnSpPr>
          <p:cNvPr id="61" name="Straight Connector 60">
            <a:extLst>
              <a:ext uri="{FF2B5EF4-FFF2-40B4-BE49-F238E27FC236}">
                <a16:creationId xmlns:a16="http://schemas.microsoft.com/office/drawing/2014/main" id="{50774027-6AFC-8102-FF82-BCE028C9EA93}"/>
              </a:ext>
            </a:extLst>
          </p:cNvPr>
          <p:cNvCxnSpPr>
            <a:cxnSpLocks/>
          </p:cNvCxnSpPr>
          <p:nvPr/>
        </p:nvCxnSpPr>
        <p:spPr bwMode="auto">
          <a:xfrm>
            <a:off x="7256041" y="2808039"/>
            <a:ext cx="0" cy="2486025"/>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832F97F1-25BB-52E3-F3D4-A08A0249F86D}"/>
              </a:ext>
            </a:extLst>
          </p:cNvPr>
          <p:cNvCxnSpPr>
            <a:cxnSpLocks/>
          </p:cNvCxnSpPr>
          <p:nvPr/>
        </p:nvCxnSpPr>
        <p:spPr bwMode="auto">
          <a:xfrm>
            <a:off x="7260804" y="5275014"/>
            <a:ext cx="4381500"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F6CC1D8-E978-FDE1-3C99-A5E8EDFD5902}"/>
              </a:ext>
            </a:extLst>
          </p:cNvPr>
          <p:cNvCxnSpPr>
            <a:cxnSpLocks/>
          </p:cNvCxnSpPr>
          <p:nvPr/>
        </p:nvCxnSpPr>
        <p:spPr bwMode="auto">
          <a:xfrm>
            <a:off x="7203654" y="28080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6B277FC-7B44-08C9-B905-CD975D2A3F4A}"/>
              </a:ext>
            </a:extLst>
          </p:cNvPr>
          <p:cNvCxnSpPr>
            <a:cxnSpLocks/>
          </p:cNvCxnSpPr>
          <p:nvPr/>
        </p:nvCxnSpPr>
        <p:spPr bwMode="auto">
          <a:xfrm>
            <a:off x="7203654" y="33014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79AD9F6A-15A7-4FCA-D0A2-60C1D61F3CCD}"/>
              </a:ext>
            </a:extLst>
          </p:cNvPr>
          <p:cNvCxnSpPr>
            <a:cxnSpLocks/>
          </p:cNvCxnSpPr>
          <p:nvPr/>
        </p:nvCxnSpPr>
        <p:spPr bwMode="auto">
          <a:xfrm>
            <a:off x="7203654" y="37948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BDC142A4-D98E-4BC2-4553-2826132D953B}"/>
              </a:ext>
            </a:extLst>
          </p:cNvPr>
          <p:cNvCxnSpPr>
            <a:cxnSpLocks/>
          </p:cNvCxnSpPr>
          <p:nvPr/>
        </p:nvCxnSpPr>
        <p:spPr bwMode="auto">
          <a:xfrm>
            <a:off x="7203654" y="42882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0104D172-EA9D-3207-A5B2-52A9FE80AEDE}"/>
              </a:ext>
            </a:extLst>
          </p:cNvPr>
          <p:cNvCxnSpPr>
            <a:cxnSpLocks/>
          </p:cNvCxnSpPr>
          <p:nvPr/>
        </p:nvCxnSpPr>
        <p:spPr bwMode="auto">
          <a:xfrm>
            <a:off x="7203654" y="47816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31E84FEC-87C4-1A1C-1447-E54F07D0DB2E}"/>
              </a:ext>
            </a:extLst>
          </p:cNvPr>
          <p:cNvCxnSpPr>
            <a:cxnSpLocks/>
          </p:cNvCxnSpPr>
          <p:nvPr/>
        </p:nvCxnSpPr>
        <p:spPr bwMode="auto">
          <a:xfrm>
            <a:off x="7203654" y="52750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F36BB1EE-CBC2-ECB8-9FB7-AC7C7024D534}"/>
              </a:ext>
            </a:extLst>
          </p:cNvPr>
          <p:cNvCxnSpPr>
            <a:cxnSpLocks/>
          </p:cNvCxnSpPr>
          <p:nvPr/>
        </p:nvCxnSpPr>
        <p:spPr bwMode="auto">
          <a:xfrm>
            <a:off x="7256041" y="5284539"/>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1818B4DE-A49E-A953-486C-06A432212783}"/>
              </a:ext>
            </a:extLst>
          </p:cNvPr>
          <p:cNvCxnSpPr>
            <a:cxnSpLocks/>
          </p:cNvCxnSpPr>
          <p:nvPr/>
        </p:nvCxnSpPr>
        <p:spPr bwMode="auto">
          <a:xfrm>
            <a:off x="9442030" y="5284539"/>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2994551C-E71F-640A-7801-6683014A2073}"/>
              </a:ext>
            </a:extLst>
          </p:cNvPr>
          <p:cNvCxnSpPr>
            <a:cxnSpLocks/>
          </p:cNvCxnSpPr>
          <p:nvPr/>
        </p:nvCxnSpPr>
        <p:spPr bwMode="auto">
          <a:xfrm>
            <a:off x="11628016" y="5284539"/>
            <a:ext cx="0" cy="66675"/>
          </a:xfrm>
          <a:prstGeom prst="line">
            <a:avLst/>
          </a:prstGeom>
          <a:noFill/>
          <a:ln w="28575" cap="flat" cmpd="sng" algn="ctr">
            <a:solidFill>
              <a:schemeClr val="bg1"/>
            </a:solidFill>
            <a:prstDash val="solid"/>
            <a:round/>
            <a:headEnd type="none" w="med" len="med"/>
            <a:tailEnd type="none" w="med" len="med"/>
          </a:ln>
          <a:effectLst/>
        </p:spPr>
      </p:cxnSp>
      <p:sp>
        <p:nvSpPr>
          <p:cNvPr id="76" name="TextBox 75">
            <a:extLst>
              <a:ext uri="{FF2B5EF4-FFF2-40B4-BE49-F238E27FC236}">
                <a16:creationId xmlns:a16="http://schemas.microsoft.com/office/drawing/2014/main" id="{9F3E0929-B30E-55F9-9B96-EC556F7F410C}"/>
              </a:ext>
            </a:extLst>
          </p:cNvPr>
          <p:cNvSpPr txBox="1"/>
          <p:nvPr/>
        </p:nvSpPr>
        <p:spPr bwMode="auto">
          <a:xfrm>
            <a:off x="7270329" y="5565240"/>
            <a:ext cx="4371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Wk From Baseline</a:t>
            </a:r>
          </a:p>
        </p:txBody>
      </p:sp>
      <p:sp>
        <p:nvSpPr>
          <p:cNvPr id="77" name="TextBox 76">
            <a:extLst>
              <a:ext uri="{FF2B5EF4-FFF2-40B4-BE49-F238E27FC236}">
                <a16:creationId xmlns:a16="http://schemas.microsoft.com/office/drawing/2014/main" id="{36B1D28A-A6DF-AA1B-DD15-C4D423C7D18F}"/>
              </a:ext>
            </a:extLst>
          </p:cNvPr>
          <p:cNvSpPr txBox="1"/>
          <p:nvPr/>
        </p:nvSpPr>
        <p:spPr bwMode="auto">
          <a:xfrm rot="16200000">
            <a:off x="4720353" y="3791837"/>
            <a:ext cx="3566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LS Mean Change in </a:t>
            </a:r>
            <a:br>
              <a:rPr lang="en-US">
                <a:solidFill>
                  <a:schemeClr val="bg1"/>
                </a:solidFill>
                <a:latin typeface="Calibri" panose="020F0502020204030204" pitchFamily="34" charset="0"/>
              </a:rPr>
            </a:br>
            <a:r>
              <a:rPr lang="en-US">
                <a:solidFill>
                  <a:schemeClr val="bg1"/>
                </a:solidFill>
                <a:latin typeface="Calibri" panose="020F0502020204030204" pitchFamily="34" charset="0"/>
              </a:rPr>
              <a:t>Salivary Flow Rate From Baseline</a:t>
            </a:r>
          </a:p>
        </p:txBody>
      </p:sp>
      <p:sp>
        <p:nvSpPr>
          <p:cNvPr id="78" name="TextBox 77">
            <a:extLst>
              <a:ext uri="{FF2B5EF4-FFF2-40B4-BE49-F238E27FC236}">
                <a16:creationId xmlns:a16="http://schemas.microsoft.com/office/drawing/2014/main" id="{453123EE-586B-DDF3-4A79-77DCAD654052}"/>
              </a:ext>
            </a:extLst>
          </p:cNvPr>
          <p:cNvSpPr txBox="1"/>
          <p:nvPr/>
        </p:nvSpPr>
        <p:spPr bwMode="auto">
          <a:xfrm>
            <a:off x="7298904" y="2293689"/>
            <a:ext cx="432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Stimulated Salivary Flow Change Over Time</a:t>
            </a:r>
          </a:p>
        </p:txBody>
      </p:sp>
      <p:cxnSp>
        <p:nvCxnSpPr>
          <p:cNvPr id="79" name="Straight Connector 78">
            <a:extLst>
              <a:ext uri="{FF2B5EF4-FFF2-40B4-BE49-F238E27FC236}">
                <a16:creationId xmlns:a16="http://schemas.microsoft.com/office/drawing/2014/main" id="{E54E7218-49DA-ADD2-E7F3-A95255A87CB2}"/>
              </a:ext>
            </a:extLst>
          </p:cNvPr>
          <p:cNvCxnSpPr/>
          <p:nvPr/>
        </p:nvCxnSpPr>
        <p:spPr bwMode="auto">
          <a:xfrm>
            <a:off x="7270329" y="4780059"/>
            <a:ext cx="4410075" cy="0"/>
          </a:xfrm>
          <a:prstGeom prst="line">
            <a:avLst/>
          </a:prstGeom>
          <a:noFill/>
          <a:ln w="28575" cap="flat" cmpd="sng" algn="ctr">
            <a:solidFill>
              <a:schemeClr val="accent3"/>
            </a:solidFill>
            <a:prstDash val="sysDot"/>
            <a:round/>
            <a:headEnd type="none" w="med" len="med"/>
            <a:tailEnd type="none" w="med" len="med"/>
          </a:ln>
          <a:effectLst/>
        </p:spPr>
      </p:cxnSp>
      <p:sp>
        <p:nvSpPr>
          <p:cNvPr id="80" name="TextBox 79">
            <a:extLst>
              <a:ext uri="{FF2B5EF4-FFF2-40B4-BE49-F238E27FC236}">
                <a16:creationId xmlns:a16="http://schemas.microsoft.com/office/drawing/2014/main" id="{5E68EE62-8A45-FDD3-A23B-657272159F33}"/>
              </a:ext>
            </a:extLst>
          </p:cNvPr>
          <p:cNvSpPr txBox="1"/>
          <p:nvPr/>
        </p:nvSpPr>
        <p:spPr bwMode="auto">
          <a:xfrm>
            <a:off x="6670254" y="51035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-0.1</a:t>
            </a:r>
          </a:p>
        </p:txBody>
      </p:sp>
      <p:sp>
        <p:nvSpPr>
          <p:cNvPr id="81" name="TextBox 80">
            <a:extLst>
              <a:ext uri="{FF2B5EF4-FFF2-40B4-BE49-F238E27FC236}">
                <a16:creationId xmlns:a16="http://schemas.microsoft.com/office/drawing/2014/main" id="{E15D2C9A-A021-B5D9-AA4B-C31695962B63}"/>
              </a:ext>
            </a:extLst>
          </p:cNvPr>
          <p:cNvSpPr txBox="1"/>
          <p:nvPr/>
        </p:nvSpPr>
        <p:spPr bwMode="auto">
          <a:xfrm>
            <a:off x="6670254" y="26270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0.4</a:t>
            </a:r>
          </a:p>
        </p:txBody>
      </p:sp>
      <p:sp>
        <p:nvSpPr>
          <p:cNvPr id="82" name="TextBox 81">
            <a:extLst>
              <a:ext uri="{FF2B5EF4-FFF2-40B4-BE49-F238E27FC236}">
                <a16:creationId xmlns:a16="http://schemas.microsoft.com/office/drawing/2014/main" id="{06612AC7-73E6-B368-D89B-FE751FD0CA36}"/>
              </a:ext>
            </a:extLst>
          </p:cNvPr>
          <p:cNvSpPr txBox="1"/>
          <p:nvPr/>
        </p:nvSpPr>
        <p:spPr bwMode="auto">
          <a:xfrm>
            <a:off x="6670254" y="31223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0.3</a:t>
            </a:r>
          </a:p>
        </p:txBody>
      </p:sp>
      <p:sp>
        <p:nvSpPr>
          <p:cNvPr id="83" name="TextBox 82">
            <a:extLst>
              <a:ext uri="{FF2B5EF4-FFF2-40B4-BE49-F238E27FC236}">
                <a16:creationId xmlns:a16="http://schemas.microsoft.com/office/drawing/2014/main" id="{76A5BD5C-E4E6-E65D-93CD-751A3455426C}"/>
              </a:ext>
            </a:extLst>
          </p:cNvPr>
          <p:cNvSpPr txBox="1"/>
          <p:nvPr/>
        </p:nvSpPr>
        <p:spPr bwMode="auto">
          <a:xfrm>
            <a:off x="6670254" y="36176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0.2</a:t>
            </a:r>
          </a:p>
        </p:txBody>
      </p:sp>
      <p:sp>
        <p:nvSpPr>
          <p:cNvPr id="84" name="TextBox 83">
            <a:extLst>
              <a:ext uri="{FF2B5EF4-FFF2-40B4-BE49-F238E27FC236}">
                <a16:creationId xmlns:a16="http://schemas.microsoft.com/office/drawing/2014/main" id="{A5406659-B247-5859-4E3E-FDE82754D5A4}"/>
              </a:ext>
            </a:extLst>
          </p:cNvPr>
          <p:cNvSpPr txBox="1"/>
          <p:nvPr/>
        </p:nvSpPr>
        <p:spPr bwMode="auto">
          <a:xfrm>
            <a:off x="6670254" y="41129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0.1</a:t>
            </a:r>
          </a:p>
        </p:txBody>
      </p:sp>
      <p:sp>
        <p:nvSpPr>
          <p:cNvPr id="85" name="TextBox 84">
            <a:extLst>
              <a:ext uri="{FF2B5EF4-FFF2-40B4-BE49-F238E27FC236}">
                <a16:creationId xmlns:a16="http://schemas.microsoft.com/office/drawing/2014/main" id="{839ABFD1-F0BE-83F9-9B76-6294CAB617CA}"/>
              </a:ext>
            </a:extLst>
          </p:cNvPr>
          <p:cNvSpPr txBox="1"/>
          <p:nvPr/>
        </p:nvSpPr>
        <p:spPr bwMode="auto">
          <a:xfrm>
            <a:off x="6670254" y="46082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0.0</a:t>
            </a:r>
          </a:p>
        </p:txBody>
      </p:sp>
      <p:sp>
        <p:nvSpPr>
          <p:cNvPr id="86" name="TextBox 85">
            <a:extLst>
              <a:ext uri="{FF2B5EF4-FFF2-40B4-BE49-F238E27FC236}">
                <a16:creationId xmlns:a16="http://schemas.microsoft.com/office/drawing/2014/main" id="{2A7A726D-0F3F-A6E7-8A8B-D65A4311690C}"/>
              </a:ext>
            </a:extLst>
          </p:cNvPr>
          <p:cNvSpPr txBox="1"/>
          <p:nvPr/>
        </p:nvSpPr>
        <p:spPr bwMode="auto">
          <a:xfrm>
            <a:off x="11337504" y="52940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24</a:t>
            </a:r>
          </a:p>
        </p:txBody>
      </p:sp>
      <p:sp>
        <p:nvSpPr>
          <p:cNvPr id="87" name="TextBox 86">
            <a:extLst>
              <a:ext uri="{FF2B5EF4-FFF2-40B4-BE49-F238E27FC236}">
                <a16:creationId xmlns:a16="http://schemas.microsoft.com/office/drawing/2014/main" id="{417C49CC-A126-B581-96B2-E2A829F1E6EA}"/>
              </a:ext>
            </a:extLst>
          </p:cNvPr>
          <p:cNvSpPr txBox="1"/>
          <p:nvPr/>
        </p:nvSpPr>
        <p:spPr bwMode="auto">
          <a:xfrm>
            <a:off x="6965529" y="52940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90" name="TextBox 89">
            <a:extLst>
              <a:ext uri="{FF2B5EF4-FFF2-40B4-BE49-F238E27FC236}">
                <a16:creationId xmlns:a16="http://schemas.microsoft.com/office/drawing/2014/main" id="{27FF230D-878B-9E09-7A81-E8DCD206B334}"/>
              </a:ext>
            </a:extLst>
          </p:cNvPr>
          <p:cNvSpPr txBox="1"/>
          <p:nvPr/>
        </p:nvSpPr>
        <p:spPr bwMode="auto">
          <a:xfrm>
            <a:off x="9151518" y="5294064"/>
            <a:ext cx="581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12</a:t>
            </a:r>
          </a:p>
        </p:txBody>
      </p:sp>
      <p:grpSp>
        <p:nvGrpSpPr>
          <p:cNvPr id="119" name="Group 118">
            <a:extLst>
              <a:ext uri="{FF2B5EF4-FFF2-40B4-BE49-F238E27FC236}">
                <a16:creationId xmlns:a16="http://schemas.microsoft.com/office/drawing/2014/main" id="{E4B49246-9513-8DE1-8FD8-52D417A12563}"/>
              </a:ext>
            </a:extLst>
          </p:cNvPr>
          <p:cNvGrpSpPr/>
          <p:nvPr/>
        </p:nvGrpSpPr>
        <p:grpSpPr>
          <a:xfrm>
            <a:off x="1402597" y="2816817"/>
            <a:ext cx="4425141" cy="1765312"/>
            <a:chOff x="1402597" y="2816817"/>
            <a:chExt cx="4425141" cy="1765312"/>
          </a:xfrm>
        </p:grpSpPr>
        <p:sp>
          <p:nvSpPr>
            <p:cNvPr id="94" name="Freeform 93">
              <a:extLst>
                <a:ext uri="{FF2B5EF4-FFF2-40B4-BE49-F238E27FC236}">
                  <a16:creationId xmlns:a16="http://schemas.microsoft.com/office/drawing/2014/main" id="{273B229D-510F-E3EF-6507-005610F4C581}"/>
                </a:ext>
              </a:extLst>
            </p:cNvPr>
            <p:cNvSpPr/>
            <p:nvPr/>
          </p:nvSpPr>
          <p:spPr bwMode="auto">
            <a:xfrm>
              <a:off x="1402597" y="2816817"/>
              <a:ext cx="4366647" cy="1712563"/>
            </a:xfrm>
            <a:custGeom>
              <a:avLst/>
              <a:gdLst>
                <a:gd name="connsiteX0" fmla="*/ 0 w 4366647"/>
                <a:gd name="connsiteY0" fmla="*/ 0 h 1712563"/>
                <a:gd name="connsiteX1" fmla="*/ 716796 w 4366647"/>
                <a:gd name="connsiteY1" fmla="*/ 825285 h 1712563"/>
                <a:gd name="connsiteX2" fmla="*/ 1449091 w 4366647"/>
                <a:gd name="connsiteY2" fmla="*/ 1166247 h 1712563"/>
                <a:gd name="connsiteX3" fmla="*/ 2169762 w 4366647"/>
                <a:gd name="connsiteY3" fmla="*/ 1410346 h 1712563"/>
                <a:gd name="connsiteX4" fmla="*/ 2909806 w 4366647"/>
                <a:gd name="connsiteY4" fmla="*/ 1526583 h 1712563"/>
                <a:gd name="connsiteX5" fmla="*/ 3638227 w 4366647"/>
                <a:gd name="connsiteY5" fmla="*/ 1689315 h 1712563"/>
                <a:gd name="connsiteX6" fmla="*/ 4366647 w 4366647"/>
                <a:gd name="connsiteY6" fmla="*/ 1712563 h 171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6647" h="1712563">
                  <a:moveTo>
                    <a:pt x="0" y="0"/>
                  </a:moveTo>
                  <a:lnTo>
                    <a:pt x="716796" y="825285"/>
                  </a:lnTo>
                  <a:lnTo>
                    <a:pt x="1449091" y="1166247"/>
                  </a:lnTo>
                  <a:lnTo>
                    <a:pt x="2169762" y="1410346"/>
                  </a:lnTo>
                  <a:lnTo>
                    <a:pt x="2909806" y="1526583"/>
                  </a:lnTo>
                  <a:lnTo>
                    <a:pt x="3638227" y="1689315"/>
                  </a:lnTo>
                  <a:lnTo>
                    <a:pt x="4366647" y="1712563"/>
                  </a:lnTo>
                </a:path>
              </a:pathLst>
            </a:custGeom>
            <a:noFill/>
            <a:ln w="28575">
              <a:solidFill>
                <a:schemeClr val="accent5"/>
              </a:solidFill>
              <a:miter lim="800000"/>
              <a:headEnd/>
              <a:tailEnd/>
            </a:ln>
          </p:spPr>
          <p:txBody>
            <a:bodyPr rtlCol="0" anchor="ctr"/>
            <a:lstStyle/>
            <a:p>
              <a:pPr algn="ctr"/>
              <a:endParaRPr lang="en-US"/>
            </a:p>
          </p:txBody>
        </p:sp>
        <p:sp>
          <p:nvSpPr>
            <p:cNvPr id="113" name="Oval 112">
              <a:extLst>
                <a:ext uri="{FF2B5EF4-FFF2-40B4-BE49-F238E27FC236}">
                  <a16:creationId xmlns:a16="http://schemas.microsoft.com/office/drawing/2014/main" id="{CA68CD9D-1E8B-12E9-97FF-21810D037436}"/>
                </a:ext>
              </a:extLst>
            </p:cNvPr>
            <p:cNvSpPr/>
            <p:nvPr/>
          </p:nvSpPr>
          <p:spPr bwMode="auto">
            <a:xfrm>
              <a:off x="2065136" y="3593724"/>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E9798966-42E9-22D2-140F-0E52BECF2CC2}"/>
                </a:ext>
              </a:extLst>
            </p:cNvPr>
            <p:cNvSpPr/>
            <p:nvPr/>
          </p:nvSpPr>
          <p:spPr bwMode="auto">
            <a:xfrm>
              <a:off x="2790974" y="3920480"/>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5" name="Oval 114">
              <a:extLst>
                <a:ext uri="{FF2B5EF4-FFF2-40B4-BE49-F238E27FC236}">
                  <a16:creationId xmlns:a16="http://schemas.microsoft.com/office/drawing/2014/main" id="{49C22D72-9629-4746-9C7E-48B6A09EB6CD}"/>
                </a:ext>
              </a:extLst>
            </p:cNvPr>
            <p:cNvSpPr/>
            <p:nvPr/>
          </p:nvSpPr>
          <p:spPr bwMode="auto">
            <a:xfrm>
              <a:off x="3520686" y="4169745"/>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6" name="Oval 115">
              <a:extLst>
                <a:ext uri="{FF2B5EF4-FFF2-40B4-BE49-F238E27FC236}">
                  <a16:creationId xmlns:a16="http://schemas.microsoft.com/office/drawing/2014/main" id="{B33B3284-13AC-D40B-6CBB-7FE4C2E833EA}"/>
                </a:ext>
              </a:extLst>
            </p:cNvPr>
            <p:cNvSpPr/>
            <p:nvPr/>
          </p:nvSpPr>
          <p:spPr bwMode="auto">
            <a:xfrm>
              <a:off x="4246523" y="4291148"/>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7" name="Oval 116">
              <a:extLst>
                <a:ext uri="{FF2B5EF4-FFF2-40B4-BE49-F238E27FC236}">
                  <a16:creationId xmlns:a16="http://schemas.microsoft.com/office/drawing/2014/main" id="{56A8F7FA-66A5-11E5-2A34-608367CFE164}"/>
                </a:ext>
              </a:extLst>
            </p:cNvPr>
            <p:cNvSpPr/>
            <p:nvPr/>
          </p:nvSpPr>
          <p:spPr bwMode="auto">
            <a:xfrm>
              <a:off x="4983984" y="4451297"/>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8" name="Oval 117">
              <a:extLst>
                <a:ext uri="{FF2B5EF4-FFF2-40B4-BE49-F238E27FC236}">
                  <a16:creationId xmlns:a16="http://schemas.microsoft.com/office/drawing/2014/main" id="{75F2E38B-0F7E-183F-EF18-1C2B8D39F849}"/>
                </a:ext>
              </a:extLst>
            </p:cNvPr>
            <p:cNvSpPr/>
            <p:nvPr/>
          </p:nvSpPr>
          <p:spPr bwMode="auto">
            <a:xfrm>
              <a:off x="5717570" y="4471961"/>
              <a:ext cx="110168" cy="11016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27" name="Group 126">
            <a:extLst>
              <a:ext uri="{FF2B5EF4-FFF2-40B4-BE49-F238E27FC236}">
                <a16:creationId xmlns:a16="http://schemas.microsoft.com/office/drawing/2014/main" id="{FBDE6ADD-F2B0-7CBB-B396-D0FA0DAE6BEE}"/>
              </a:ext>
            </a:extLst>
          </p:cNvPr>
          <p:cNvGrpSpPr/>
          <p:nvPr/>
        </p:nvGrpSpPr>
        <p:grpSpPr>
          <a:xfrm>
            <a:off x="1341882" y="2769731"/>
            <a:ext cx="4481983" cy="2157235"/>
            <a:chOff x="1341882" y="2769731"/>
            <a:chExt cx="4481983" cy="2157235"/>
          </a:xfrm>
        </p:grpSpPr>
        <p:sp>
          <p:nvSpPr>
            <p:cNvPr id="96" name="Freeform 95">
              <a:extLst>
                <a:ext uri="{FF2B5EF4-FFF2-40B4-BE49-F238E27FC236}">
                  <a16:creationId xmlns:a16="http://schemas.microsoft.com/office/drawing/2014/main" id="{8BBE7D31-1265-4017-0619-956D14382D6E}"/>
                </a:ext>
              </a:extLst>
            </p:cNvPr>
            <p:cNvSpPr/>
            <p:nvPr/>
          </p:nvSpPr>
          <p:spPr bwMode="auto">
            <a:xfrm>
              <a:off x="1394847" y="2816817"/>
              <a:ext cx="4382146" cy="2061275"/>
            </a:xfrm>
            <a:custGeom>
              <a:avLst/>
              <a:gdLst>
                <a:gd name="connsiteX0" fmla="*/ 0 w 4382146"/>
                <a:gd name="connsiteY0" fmla="*/ 0 h 2061275"/>
                <a:gd name="connsiteX1" fmla="*/ 720672 w 4382146"/>
                <a:gd name="connsiteY1" fmla="*/ 1123627 h 2061275"/>
                <a:gd name="connsiteX2" fmla="*/ 1452967 w 4382146"/>
                <a:gd name="connsiteY2" fmla="*/ 1580827 h 2061275"/>
                <a:gd name="connsiteX3" fmla="*/ 2181387 w 4382146"/>
                <a:gd name="connsiteY3" fmla="*/ 1654444 h 2061275"/>
                <a:gd name="connsiteX4" fmla="*/ 2921431 w 4382146"/>
                <a:gd name="connsiteY4" fmla="*/ 1728061 h 2061275"/>
                <a:gd name="connsiteX5" fmla="*/ 3645977 w 4382146"/>
                <a:gd name="connsiteY5" fmla="*/ 2045776 h 2061275"/>
                <a:gd name="connsiteX6" fmla="*/ 4382146 w 4382146"/>
                <a:gd name="connsiteY6" fmla="*/ 2061275 h 206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2146" h="2061275">
                  <a:moveTo>
                    <a:pt x="0" y="0"/>
                  </a:moveTo>
                  <a:lnTo>
                    <a:pt x="720672" y="1123627"/>
                  </a:lnTo>
                  <a:lnTo>
                    <a:pt x="1452967" y="1580827"/>
                  </a:lnTo>
                  <a:lnTo>
                    <a:pt x="2181387" y="1654444"/>
                  </a:lnTo>
                  <a:lnTo>
                    <a:pt x="2921431" y="1728061"/>
                  </a:lnTo>
                  <a:lnTo>
                    <a:pt x="3645977" y="2045776"/>
                  </a:lnTo>
                  <a:lnTo>
                    <a:pt x="4382146" y="2061275"/>
                  </a:lnTo>
                </a:path>
              </a:pathLst>
            </a:custGeom>
            <a:noFill/>
            <a:ln w="28575">
              <a:solidFill>
                <a:schemeClr val="accent1"/>
              </a:solidFill>
              <a:miter lim="800000"/>
              <a:headEnd/>
              <a:tailEnd/>
            </a:ln>
          </p:spPr>
          <p:txBody>
            <a:bodyPr rtlCol="0" anchor="ctr"/>
            <a:lstStyle/>
            <a:p>
              <a:pPr algn="ctr"/>
              <a:endParaRPr lang="en-US"/>
            </a:p>
          </p:txBody>
        </p:sp>
        <p:sp>
          <p:nvSpPr>
            <p:cNvPr id="120" name="Oval 119">
              <a:extLst>
                <a:ext uri="{FF2B5EF4-FFF2-40B4-BE49-F238E27FC236}">
                  <a16:creationId xmlns:a16="http://schemas.microsoft.com/office/drawing/2014/main" id="{20BE6EAC-F75C-C3D1-8C96-D8D0D412E7FF}"/>
                </a:ext>
              </a:extLst>
            </p:cNvPr>
            <p:cNvSpPr/>
            <p:nvPr/>
          </p:nvSpPr>
          <p:spPr bwMode="auto">
            <a:xfrm>
              <a:off x="1341882" y="2769731"/>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1" name="Oval 120">
              <a:extLst>
                <a:ext uri="{FF2B5EF4-FFF2-40B4-BE49-F238E27FC236}">
                  <a16:creationId xmlns:a16="http://schemas.microsoft.com/office/drawing/2014/main" id="{0A758BBD-62CF-1026-6196-DB3B214426B5}"/>
                </a:ext>
              </a:extLst>
            </p:cNvPr>
            <p:cNvSpPr/>
            <p:nvPr/>
          </p:nvSpPr>
          <p:spPr bwMode="auto">
            <a:xfrm>
              <a:off x="2067719" y="3883026"/>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2" name="Oval 121">
              <a:extLst>
                <a:ext uri="{FF2B5EF4-FFF2-40B4-BE49-F238E27FC236}">
                  <a16:creationId xmlns:a16="http://schemas.microsoft.com/office/drawing/2014/main" id="{B47038E5-D2FC-2FD7-B0E9-190DA7C342E7}"/>
                </a:ext>
              </a:extLst>
            </p:cNvPr>
            <p:cNvSpPr/>
            <p:nvPr/>
          </p:nvSpPr>
          <p:spPr bwMode="auto">
            <a:xfrm>
              <a:off x="4258147" y="4496500"/>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3" name="Oval 122">
              <a:extLst>
                <a:ext uri="{FF2B5EF4-FFF2-40B4-BE49-F238E27FC236}">
                  <a16:creationId xmlns:a16="http://schemas.microsoft.com/office/drawing/2014/main" id="{EFE889A2-6F6D-A4AC-48E5-7C418A2D9D9B}"/>
                </a:ext>
              </a:extLst>
            </p:cNvPr>
            <p:cNvSpPr/>
            <p:nvPr/>
          </p:nvSpPr>
          <p:spPr bwMode="auto">
            <a:xfrm>
              <a:off x="3527143" y="4420300"/>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4" name="Oval 123">
              <a:extLst>
                <a:ext uri="{FF2B5EF4-FFF2-40B4-BE49-F238E27FC236}">
                  <a16:creationId xmlns:a16="http://schemas.microsoft.com/office/drawing/2014/main" id="{2F653C55-AA08-8661-1559-0A8EDCF0A442}"/>
                </a:ext>
              </a:extLst>
            </p:cNvPr>
            <p:cNvSpPr/>
            <p:nvPr/>
          </p:nvSpPr>
          <p:spPr bwMode="auto">
            <a:xfrm>
              <a:off x="2800014" y="4340226"/>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5" name="Oval 124">
              <a:extLst>
                <a:ext uri="{FF2B5EF4-FFF2-40B4-BE49-F238E27FC236}">
                  <a16:creationId xmlns:a16="http://schemas.microsoft.com/office/drawing/2014/main" id="{05A764D4-61C6-7272-5187-BCB3C271A1CB}"/>
                </a:ext>
              </a:extLst>
            </p:cNvPr>
            <p:cNvSpPr/>
            <p:nvPr/>
          </p:nvSpPr>
          <p:spPr bwMode="auto">
            <a:xfrm>
              <a:off x="4983984" y="4803883"/>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6" name="Oval 125">
              <a:extLst>
                <a:ext uri="{FF2B5EF4-FFF2-40B4-BE49-F238E27FC236}">
                  <a16:creationId xmlns:a16="http://schemas.microsoft.com/office/drawing/2014/main" id="{4FA59597-4FCA-6D2A-E403-AE3BB29E80F3}"/>
                </a:ext>
              </a:extLst>
            </p:cNvPr>
            <p:cNvSpPr/>
            <p:nvPr/>
          </p:nvSpPr>
          <p:spPr bwMode="auto">
            <a:xfrm>
              <a:off x="5713697" y="4816798"/>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29" name="Straight Connector 128">
            <a:extLst>
              <a:ext uri="{FF2B5EF4-FFF2-40B4-BE49-F238E27FC236}">
                <a16:creationId xmlns:a16="http://schemas.microsoft.com/office/drawing/2014/main" id="{583AE298-F87B-A2A5-1DEE-C74C8F63C3D6}"/>
              </a:ext>
            </a:extLst>
          </p:cNvPr>
          <p:cNvCxnSpPr/>
          <p:nvPr/>
        </p:nvCxnSpPr>
        <p:spPr bwMode="auto">
          <a:xfrm>
            <a:off x="2119393" y="3975316"/>
            <a:ext cx="0" cy="127861"/>
          </a:xfrm>
          <a:prstGeom prst="line">
            <a:avLst/>
          </a:prstGeom>
          <a:noFill/>
          <a:ln w="19050"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1DB058A-FA6A-4898-35E4-E4584D1E7457}"/>
              </a:ext>
            </a:extLst>
          </p:cNvPr>
          <p:cNvCxnSpPr>
            <a:cxnSpLocks/>
          </p:cNvCxnSpPr>
          <p:nvPr/>
        </p:nvCxnSpPr>
        <p:spPr bwMode="auto">
          <a:xfrm>
            <a:off x="2849104" y="4438771"/>
            <a:ext cx="0" cy="144854"/>
          </a:xfrm>
          <a:prstGeom prst="line">
            <a:avLst/>
          </a:prstGeom>
          <a:noFill/>
          <a:ln w="19050"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1480D87F-2D9E-36EB-43A7-A1892CB18390}"/>
              </a:ext>
            </a:extLst>
          </p:cNvPr>
          <p:cNvCxnSpPr/>
          <p:nvPr/>
        </p:nvCxnSpPr>
        <p:spPr bwMode="auto">
          <a:xfrm>
            <a:off x="3582691" y="4524214"/>
            <a:ext cx="0" cy="127861"/>
          </a:xfrm>
          <a:prstGeom prst="line">
            <a:avLst/>
          </a:prstGeom>
          <a:noFill/>
          <a:ln w="19050"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947E9503-4861-45E1-907C-20FDE39F855B}"/>
              </a:ext>
            </a:extLst>
          </p:cNvPr>
          <p:cNvCxnSpPr>
            <a:cxnSpLocks/>
          </p:cNvCxnSpPr>
          <p:nvPr/>
        </p:nvCxnSpPr>
        <p:spPr bwMode="auto">
          <a:xfrm>
            <a:off x="4308529" y="4583624"/>
            <a:ext cx="0" cy="182105"/>
          </a:xfrm>
          <a:prstGeom prst="line">
            <a:avLst/>
          </a:prstGeom>
          <a:noFill/>
          <a:ln w="19050"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2C0F078D-B522-D2B7-5844-8F85F8A97E14}"/>
              </a:ext>
            </a:extLst>
          </p:cNvPr>
          <p:cNvCxnSpPr>
            <a:cxnSpLocks/>
          </p:cNvCxnSpPr>
          <p:nvPr/>
        </p:nvCxnSpPr>
        <p:spPr bwMode="auto">
          <a:xfrm>
            <a:off x="5038241" y="4875508"/>
            <a:ext cx="0" cy="182105"/>
          </a:xfrm>
          <a:prstGeom prst="line">
            <a:avLst/>
          </a:prstGeom>
          <a:noFill/>
          <a:ln w="19050" cap="flat" cmpd="sng" algn="ctr">
            <a:solidFill>
              <a:schemeClr val="accent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9AE6913F-65FC-61FB-DCF7-2D4E4FF5F9B5}"/>
              </a:ext>
            </a:extLst>
          </p:cNvPr>
          <p:cNvCxnSpPr>
            <a:cxnSpLocks/>
          </p:cNvCxnSpPr>
          <p:nvPr/>
        </p:nvCxnSpPr>
        <p:spPr bwMode="auto">
          <a:xfrm>
            <a:off x="5771828" y="4903921"/>
            <a:ext cx="0" cy="182105"/>
          </a:xfrm>
          <a:prstGeom prst="line">
            <a:avLst/>
          </a:prstGeom>
          <a:noFill/>
          <a:ln w="19050" cap="flat" cmpd="sng" algn="ctr">
            <a:solidFill>
              <a:schemeClr val="accent1"/>
            </a:solidFill>
            <a:prstDash val="solid"/>
            <a:round/>
            <a:headEnd type="none" w="med" len="med"/>
            <a:tailEnd type="none" w="med" len="med"/>
          </a:ln>
          <a:effectLst/>
        </p:spPr>
      </p:cxnSp>
      <p:grpSp>
        <p:nvGrpSpPr>
          <p:cNvPr id="173" name="Group 172">
            <a:extLst>
              <a:ext uri="{FF2B5EF4-FFF2-40B4-BE49-F238E27FC236}">
                <a16:creationId xmlns:a16="http://schemas.microsoft.com/office/drawing/2014/main" id="{49F6A530-632B-9E02-61CD-A9A1808D8BEC}"/>
              </a:ext>
            </a:extLst>
          </p:cNvPr>
          <p:cNvGrpSpPr/>
          <p:nvPr/>
        </p:nvGrpSpPr>
        <p:grpSpPr>
          <a:xfrm>
            <a:off x="7262446" y="3948851"/>
            <a:ext cx="4433353" cy="834164"/>
            <a:chOff x="7262446" y="3948851"/>
            <a:chExt cx="4433353" cy="834164"/>
          </a:xfrm>
        </p:grpSpPr>
        <p:sp>
          <p:nvSpPr>
            <p:cNvPr id="157" name="Freeform 156">
              <a:extLst>
                <a:ext uri="{FF2B5EF4-FFF2-40B4-BE49-F238E27FC236}">
                  <a16:creationId xmlns:a16="http://schemas.microsoft.com/office/drawing/2014/main" id="{1AF2716D-00D5-0A32-A103-E10B951C7D06}"/>
                </a:ext>
              </a:extLst>
            </p:cNvPr>
            <p:cNvSpPr/>
            <p:nvPr/>
          </p:nvSpPr>
          <p:spPr bwMode="auto">
            <a:xfrm>
              <a:off x="7262446" y="4000500"/>
              <a:ext cx="4378569" cy="782515"/>
            </a:xfrm>
            <a:custGeom>
              <a:avLst/>
              <a:gdLst>
                <a:gd name="connsiteX0" fmla="*/ 0 w 4378569"/>
                <a:gd name="connsiteY0" fmla="*/ 782515 h 782515"/>
                <a:gd name="connsiteX1" fmla="*/ 2189285 w 4378569"/>
                <a:gd name="connsiteY1" fmla="*/ 87923 h 782515"/>
                <a:gd name="connsiteX2" fmla="*/ 4378569 w 4378569"/>
                <a:gd name="connsiteY2" fmla="*/ 0 h 782515"/>
              </a:gdLst>
              <a:ahLst/>
              <a:cxnLst>
                <a:cxn ang="0">
                  <a:pos x="connsiteX0" y="connsiteY0"/>
                </a:cxn>
                <a:cxn ang="0">
                  <a:pos x="connsiteX1" y="connsiteY1"/>
                </a:cxn>
                <a:cxn ang="0">
                  <a:pos x="connsiteX2" y="connsiteY2"/>
                </a:cxn>
              </a:cxnLst>
              <a:rect l="l" t="t" r="r" b="b"/>
              <a:pathLst>
                <a:path w="4378569" h="782515">
                  <a:moveTo>
                    <a:pt x="0" y="782515"/>
                  </a:moveTo>
                  <a:lnTo>
                    <a:pt x="2189285" y="87923"/>
                  </a:lnTo>
                  <a:lnTo>
                    <a:pt x="4378569" y="0"/>
                  </a:lnTo>
                </a:path>
              </a:pathLst>
            </a:custGeom>
            <a:noFill/>
            <a:ln w="28575">
              <a:solidFill>
                <a:schemeClr val="accent5">
                  <a:lumMod val="20000"/>
                  <a:lumOff val="80000"/>
                </a:schemeClr>
              </a:solidFill>
              <a:miter lim="800000"/>
              <a:headEnd/>
              <a:tailEnd/>
            </a:ln>
          </p:spPr>
          <p:txBody>
            <a:bodyPr rtlCol="0" anchor="ctr"/>
            <a:lstStyle/>
            <a:p>
              <a:pPr algn="ctr"/>
              <a:endParaRPr lang="en-US"/>
            </a:p>
          </p:txBody>
        </p:sp>
        <p:cxnSp>
          <p:nvCxnSpPr>
            <p:cNvPr id="168" name="Straight Connector 167">
              <a:extLst>
                <a:ext uri="{FF2B5EF4-FFF2-40B4-BE49-F238E27FC236}">
                  <a16:creationId xmlns:a16="http://schemas.microsoft.com/office/drawing/2014/main" id="{64CF82E5-CE9A-4009-8649-4CD5D3DBE981}"/>
                </a:ext>
              </a:extLst>
            </p:cNvPr>
            <p:cNvCxnSpPr>
              <a:cxnSpLocks/>
            </p:cNvCxnSpPr>
            <p:nvPr/>
          </p:nvCxnSpPr>
          <p:spPr bwMode="auto">
            <a:xfrm>
              <a:off x="9455155" y="4094792"/>
              <a:ext cx="0" cy="284703"/>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9574FC39-E29C-02A3-AA54-7719605DFE12}"/>
                </a:ext>
              </a:extLst>
            </p:cNvPr>
            <p:cNvCxnSpPr>
              <a:cxnSpLocks/>
              <a:stCxn id="157" idx="2"/>
            </p:cNvCxnSpPr>
            <p:nvPr/>
          </p:nvCxnSpPr>
          <p:spPr bwMode="auto">
            <a:xfrm>
              <a:off x="11641015" y="4000500"/>
              <a:ext cx="3887" cy="362953"/>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sp>
          <p:nvSpPr>
            <p:cNvPr id="171" name="Oval 170">
              <a:extLst>
                <a:ext uri="{FF2B5EF4-FFF2-40B4-BE49-F238E27FC236}">
                  <a16:creationId xmlns:a16="http://schemas.microsoft.com/office/drawing/2014/main" id="{56984F6C-1B41-6660-5B70-4E4A0132B046}"/>
                </a:ext>
              </a:extLst>
            </p:cNvPr>
            <p:cNvSpPr/>
            <p:nvPr/>
          </p:nvSpPr>
          <p:spPr bwMode="auto">
            <a:xfrm>
              <a:off x="11585631" y="3948851"/>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72" name="Oval 171">
              <a:extLst>
                <a:ext uri="{FF2B5EF4-FFF2-40B4-BE49-F238E27FC236}">
                  <a16:creationId xmlns:a16="http://schemas.microsoft.com/office/drawing/2014/main" id="{015EDA82-F6EE-1215-EF5A-9DEE7334C736}"/>
                </a:ext>
              </a:extLst>
            </p:cNvPr>
            <p:cNvSpPr/>
            <p:nvPr/>
          </p:nvSpPr>
          <p:spPr bwMode="auto">
            <a:xfrm>
              <a:off x="9399894" y="4037083"/>
              <a:ext cx="110168" cy="110168"/>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67" name="Group 166">
            <a:extLst>
              <a:ext uri="{FF2B5EF4-FFF2-40B4-BE49-F238E27FC236}">
                <a16:creationId xmlns:a16="http://schemas.microsoft.com/office/drawing/2014/main" id="{19F268B4-18E9-014E-3DF1-EA22A9EC8CAA}"/>
              </a:ext>
            </a:extLst>
          </p:cNvPr>
          <p:cNvGrpSpPr/>
          <p:nvPr/>
        </p:nvGrpSpPr>
        <p:grpSpPr>
          <a:xfrm>
            <a:off x="7203011" y="4332146"/>
            <a:ext cx="4488778" cy="536633"/>
            <a:chOff x="7203011" y="4332146"/>
            <a:chExt cx="4488778" cy="536633"/>
          </a:xfrm>
        </p:grpSpPr>
        <p:grpSp>
          <p:nvGrpSpPr>
            <p:cNvPr id="162" name="Group 161">
              <a:extLst>
                <a:ext uri="{FF2B5EF4-FFF2-40B4-BE49-F238E27FC236}">
                  <a16:creationId xmlns:a16="http://schemas.microsoft.com/office/drawing/2014/main" id="{BCE4B68B-918D-4CD8-3A5A-D4ABA32694CB}"/>
                </a:ext>
              </a:extLst>
            </p:cNvPr>
            <p:cNvGrpSpPr/>
            <p:nvPr/>
          </p:nvGrpSpPr>
          <p:grpSpPr>
            <a:xfrm>
              <a:off x="7203011" y="4332146"/>
              <a:ext cx="4488778" cy="500102"/>
              <a:chOff x="7203011" y="4332146"/>
              <a:chExt cx="4488778" cy="500102"/>
            </a:xfrm>
          </p:grpSpPr>
          <p:sp>
            <p:nvSpPr>
              <p:cNvPr id="158" name="Freeform 157">
                <a:extLst>
                  <a:ext uri="{FF2B5EF4-FFF2-40B4-BE49-F238E27FC236}">
                    <a16:creationId xmlns:a16="http://schemas.microsoft.com/office/drawing/2014/main" id="{90A21714-0685-61D1-2521-483C43E838FB}"/>
                  </a:ext>
                </a:extLst>
              </p:cNvPr>
              <p:cNvSpPr/>
              <p:nvPr/>
            </p:nvSpPr>
            <p:spPr bwMode="auto">
              <a:xfrm>
                <a:off x="7253654" y="4396154"/>
                <a:ext cx="4387361" cy="378069"/>
              </a:xfrm>
              <a:custGeom>
                <a:avLst/>
                <a:gdLst>
                  <a:gd name="connsiteX0" fmla="*/ 0 w 4387361"/>
                  <a:gd name="connsiteY0" fmla="*/ 378069 h 378069"/>
                  <a:gd name="connsiteX1" fmla="*/ 2189284 w 4387361"/>
                  <a:gd name="connsiteY1" fmla="*/ 0 h 378069"/>
                  <a:gd name="connsiteX2" fmla="*/ 4387361 w 4387361"/>
                  <a:gd name="connsiteY2" fmla="*/ 140677 h 378069"/>
                </a:gdLst>
                <a:ahLst/>
                <a:cxnLst>
                  <a:cxn ang="0">
                    <a:pos x="connsiteX0" y="connsiteY0"/>
                  </a:cxn>
                  <a:cxn ang="0">
                    <a:pos x="connsiteX1" y="connsiteY1"/>
                  </a:cxn>
                  <a:cxn ang="0">
                    <a:pos x="connsiteX2" y="connsiteY2"/>
                  </a:cxn>
                </a:cxnLst>
                <a:rect l="l" t="t" r="r" b="b"/>
                <a:pathLst>
                  <a:path w="4387361" h="378069">
                    <a:moveTo>
                      <a:pt x="0" y="378069"/>
                    </a:moveTo>
                    <a:lnTo>
                      <a:pt x="2189284" y="0"/>
                    </a:lnTo>
                    <a:lnTo>
                      <a:pt x="4387361" y="140677"/>
                    </a:lnTo>
                  </a:path>
                </a:pathLst>
              </a:custGeom>
              <a:noFill/>
              <a:ln w="28575">
                <a:solidFill>
                  <a:schemeClr val="accent2"/>
                </a:solidFill>
                <a:miter lim="800000"/>
                <a:headEnd/>
                <a:tailEnd/>
              </a:ln>
            </p:spPr>
            <p:txBody>
              <a:bodyPr rtlCol="0" anchor="ctr"/>
              <a:lstStyle/>
              <a:p>
                <a:pPr algn="ctr"/>
                <a:endParaRPr lang="en-US"/>
              </a:p>
            </p:txBody>
          </p:sp>
          <p:sp>
            <p:nvSpPr>
              <p:cNvPr id="159" name="Oval 158">
                <a:extLst>
                  <a:ext uri="{FF2B5EF4-FFF2-40B4-BE49-F238E27FC236}">
                    <a16:creationId xmlns:a16="http://schemas.microsoft.com/office/drawing/2014/main" id="{56EF80E5-4CFF-0352-70A8-3E5D29DED2B6}"/>
                  </a:ext>
                </a:extLst>
              </p:cNvPr>
              <p:cNvSpPr/>
              <p:nvPr/>
            </p:nvSpPr>
            <p:spPr bwMode="auto">
              <a:xfrm>
                <a:off x="7203011" y="4722080"/>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0" name="Oval 159">
                <a:extLst>
                  <a:ext uri="{FF2B5EF4-FFF2-40B4-BE49-F238E27FC236}">
                    <a16:creationId xmlns:a16="http://schemas.microsoft.com/office/drawing/2014/main" id="{AF6421F3-5AC9-0EEE-9129-D70EC05498B2}"/>
                  </a:ext>
                </a:extLst>
              </p:cNvPr>
              <p:cNvSpPr/>
              <p:nvPr/>
            </p:nvSpPr>
            <p:spPr bwMode="auto">
              <a:xfrm>
                <a:off x="9392316" y="4332146"/>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1" name="Oval 160">
                <a:extLst>
                  <a:ext uri="{FF2B5EF4-FFF2-40B4-BE49-F238E27FC236}">
                    <a16:creationId xmlns:a16="http://schemas.microsoft.com/office/drawing/2014/main" id="{677F6474-F37A-A432-C5DC-8EC33EAA2D39}"/>
                  </a:ext>
                </a:extLst>
              </p:cNvPr>
              <p:cNvSpPr/>
              <p:nvPr/>
            </p:nvSpPr>
            <p:spPr bwMode="auto">
              <a:xfrm>
                <a:off x="11581621" y="4478240"/>
                <a:ext cx="110168" cy="110168"/>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63" name="Straight Connector 162">
              <a:extLst>
                <a:ext uri="{FF2B5EF4-FFF2-40B4-BE49-F238E27FC236}">
                  <a16:creationId xmlns:a16="http://schemas.microsoft.com/office/drawing/2014/main" id="{B5E3A8E4-2506-5E39-70A5-3B602A7FA364}"/>
                </a:ext>
              </a:extLst>
            </p:cNvPr>
            <p:cNvCxnSpPr>
              <a:cxnSpLocks/>
            </p:cNvCxnSpPr>
            <p:nvPr/>
          </p:nvCxnSpPr>
          <p:spPr bwMode="auto">
            <a:xfrm>
              <a:off x="9455155" y="4423655"/>
              <a:ext cx="0" cy="284703"/>
            </a:xfrm>
            <a:prstGeom prst="line">
              <a:avLst/>
            </a:prstGeom>
            <a:noFill/>
            <a:ln w="19050" cap="flat" cmpd="sng" algn="ctr">
              <a:solidFill>
                <a:schemeClr val="accent2"/>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CF8BC70A-85F6-E4C7-5036-8EA8DFC267B0}"/>
                </a:ext>
              </a:extLst>
            </p:cNvPr>
            <p:cNvCxnSpPr>
              <a:cxnSpLocks/>
            </p:cNvCxnSpPr>
            <p:nvPr/>
          </p:nvCxnSpPr>
          <p:spPr bwMode="auto">
            <a:xfrm>
              <a:off x="11644902" y="4572044"/>
              <a:ext cx="0" cy="296735"/>
            </a:xfrm>
            <a:prstGeom prst="line">
              <a:avLst/>
            </a:prstGeom>
            <a:noFill/>
            <a:ln w="19050" cap="flat" cmpd="sng" algn="ctr">
              <a:solidFill>
                <a:schemeClr val="accent2"/>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000DA623-C523-C56A-2B0A-5D37F8BC9B8A}"/>
              </a:ext>
            </a:extLst>
          </p:cNvPr>
          <p:cNvGrpSpPr/>
          <p:nvPr/>
        </p:nvGrpSpPr>
        <p:grpSpPr>
          <a:xfrm>
            <a:off x="7261674" y="3214437"/>
            <a:ext cx="4438577" cy="1562745"/>
            <a:chOff x="7261674" y="3214437"/>
            <a:chExt cx="4438577" cy="1562745"/>
          </a:xfrm>
        </p:grpSpPr>
        <p:sp>
          <p:nvSpPr>
            <p:cNvPr id="154" name="Freeform 153">
              <a:extLst>
                <a:ext uri="{FF2B5EF4-FFF2-40B4-BE49-F238E27FC236}">
                  <a16:creationId xmlns:a16="http://schemas.microsoft.com/office/drawing/2014/main" id="{6793F256-F04D-8F79-A770-FA501DDC73C7}"/>
                </a:ext>
              </a:extLst>
            </p:cNvPr>
            <p:cNvSpPr/>
            <p:nvPr/>
          </p:nvSpPr>
          <p:spPr bwMode="auto">
            <a:xfrm>
              <a:off x="7261674" y="3555009"/>
              <a:ext cx="4380199" cy="1222173"/>
            </a:xfrm>
            <a:custGeom>
              <a:avLst/>
              <a:gdLst>
                <a:gd name="connsiteX0" fmla="*/ 0 w 4380199"/>
                <a:gd name="connsiteY0" fmla="*/ 1222173 h 1222173"/>
                <a:gd name="connsiteX1" fmla="*/ 2190100 w 4380199"/>
                <a:gd name="connsiteY1" fmla="*/ 138275 h 1222173"/>
                <a:gd name="connsiteX2" fmla="*/ 4380199 w 4380199"/>
                <a:gd name="connsiteY2" fmla="*/ 0 h 1222173"/>
              </a:gdLst>
              <a:ahLst/>
              <a:cxnLst>
                <a:cxn ang="0">
                  <a:pos x="connsiteX0" y="connsiteY0"/>
                </a:cxn>
                <a:cxn ang="0">
                  <a:pos x="connsiteX1" y="connsiteY1"/>
                </a:cxn>
                <a:cxn ang="0">
                  <a:pos x="connsiteX2" y="connsiteY2"/>
                </a:cxn>
              </a:cxnLst>
              <a:rect l="l" t="t" r="r" b="b"/>
              <a:pathLst>
                <a:path w="4380199" h="1222173">
                  <a:moveTo>
                    <a:pt x="0" y="1222173"/>
                  </a:moveTo>
                  <a:lnTo>
                    <a:pt x="2190100" y="138275"/>
                  </a:lnTo>
                  <a:lnTo>
                    <a:pt x="4380199" y="0"/>
                  </a:lnTo>
                </a:path>
              </a:pathLst>
            </a:custGeom>
            <a:noFill/>
            <a:ln w="28575">
              <a:solidFill>
                <a:schemeClr val="accent1"/>
              </a:solidFill>
              <a:miter lim="800000"/>
              <a:headEnd/>
              <a:tailEnd/>
            </a:ln>
          </p:spPr>
          <p:txBody>
            <a:bodyPr rtlCol="0" anchor="ctr"/>
            <a:lstStyle/>
            <a:p>
              <a:pPr algn="ctr"/>
              <a:endParaRPr lang="en-US"/>
            </a:p>
          </p:txBody>
        </p:sp>
        <p:cxnSp>
          <p:nvCxnSpPr>
            <p:cNvPr id="179" name="Straight Connector 178">
              <a:extLst>
                <a:ext uri="{FF2B5EF4-FFF2-40B4-BE49-F238E27FC236}">
                  <a16:creationId xmlns:a16="http://schemas.microsoft.com/office/drawing/2014/main" id="{F70F988B-4262-97C0-15B9-C00C2779F675}"/>
                </a:ext>
              </a:extLst>
            </p:cNvPr>
            <p:cNvCxnSpPr>
              <a:cxnSpLocks/>
            </p:cNvCxnSpPr>
            <p:nvPr/>
          </p:nvCxnSpPr>
          <p:spPr bwMode="auto">
            <a:xfrm>
              <a:off x="11641015" y="3214437"/>
              <a:ext cx="0" cy="362953"/>
            </a:xfrm>
            <a:prstGeom prst="line">
              <a:avLst/>
            </a:prstGeom>
            <a:noFill/>
            <a:ln w="19050"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E772CE77-6CAF-4E89-FDE8-AC74648AED8D}"/>
                </a:ext>
              </a:extLst>
            </p:cNvPr>
            <p:cNvCxnSpPr>
              <a:cxnSpLocks/>
              <a:endCxn id="154" idx="1"/>
            </p:cNvCxnSpPr>
            <p:nvPr/>
          </p:nvCxnSpPr>
          <p:spPr bwMode="auto">
            <a:xfrm flipH="1">
              <a:off x="9451774" y="3370848"/>
              <a:ext cx="0" cy="322436"/>
            </a:xfrm>
            <a:prstGeom prst="line">
              <a:avLst/>
            </a:prstGeom>
            <a:noFill/>
            <a:ln w="19050" cap="flat" cmpd="sng" algn="ctr">
              <a:solidFill>
                <a:schemeClr val="accent1"/>
              </a:solidFill>
              <a:prstDash val="solid"/>
              <a:round/>
              <a:headEnd type="none" w="med" len="med"/>
              <a:tailEnd type="none" w="med" len="med"/>
            </a:ln>
            <a:effectLst/>
          </p:spPr>
        </p:cxnSp>
        <p:sp>
          <p:nvSpPr>
            <p:cNvPr id="182" name="Oval 181">
              <a:extLst>
                <a:ext uri="{FF2B5EF4-FFF2-40B4-BE49-F238E27FC236}">
                  <a16:creationId xmlns:a16="http://schemas.microsoft.com/office/drawing/2014/main" id="{7F8C520A-3932-44BB-8D54-8B16216FBF08}"/>
                </a:ext>
              </a:extLst>
            </p:cNvPr>
            <p:cNvSpPr/>
            <p:nvPr/>
          </p:nvSpPr>
          <p:spPr bwMode="auto">
            <a:xfrm>
              <a:off x="9396326" y="3642336"/>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3" name="Oval 182">
              <a:extLst>
                <a:ext uri="{FF2B5EF4-FFF2-40B4-BE49-F238E27FC236}">
                  <a16:creationId xmlns:a16="http://schemas.microsoft.com/office/drawing/2014/main" id="{7374F4ED-00D5-54E8-B3C9-5147F1907B35}"/>
                </a:ext>
              </a:extLst>
            </p:cNvPr>
            <p:cNvSpPr/>
            <p:nvPr/>
          </p:nvSpPr>
          <p:spPr bwMode="auto">
            <a:xfrm>
              <a:off x="11590083" y="3493946"/>
              <a:ext cx="110168" cy="11016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Tree>
    <p:extLst>
      <p:ext uri="{BB962C8B-B14F-4D97-AF65-F5344CB8AC3E}">
        <p14:creationId xmlns:p14="http://schemas.microsoft.com/office/powerpoint/2010/main" val="206479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5754AB-3A3A-641E-8070-6615CDF69D67}"/>
              </a:ext>
            </a:extLst>
          </p:cNvPr>
          <p:cNvSpPr>
            <a:spLocks noGrp="1"/>
          </p:cNvSpPr>
          <p:nvPr>
            <p:ph idx="1"/>
          </p:nvPr>
        </p:nvSpPr>
        <p:spPr>
          <a:xfrm>
            <a:off x="604675" y="1513047"/>
            <a:ext cx="11082500" cy="4852373"/>
          </a:xfrm>
        </p:spPr>
        <p:txBody>
          <a:bodyPr/>
          <a:lstStyle/>
          <a:p>
            <a:r>
              <a:rPr lang="en-US" sz="2000"/>
              <a:t> Multicenter, double-blind, placebo-controlled, randomized phase II trial </a:t>
            </a:r>
          </a:p>
          <a:p>
            <a:endParaRPr lang="en-US" sz="2000"/>
          </a:p>
          <a:p>
            <a:endParaRPr lang="en-US" sz="2000"/>
          </a:p>
          <a:p>
            <a:endParaRPr lang="en-US" sz="2000"/>
          </a:p>
          <a:p>
            <a:endParaRPr lang="en-US" sz="2000"/>
          </a:p>
          <a:p>
            <a:endParaRPr lang="en-US" sz="2000"/>
          </a:p>
          <a:p>
            <a:pPr marL="0" indent="0">
              <a:buNone/>
            </a:pPr>
            <a:br>
              <a:rPr lang="en-US" sz="2600"/>
            </a:br>
            <a:endParaRPr lang="en-US" sz="2600"/>
          </a:p>
          <a:p>
            <a:r>
              <a:rPr lang="en-US" sz="2000" b="1"/>
              <a:t>Primary endpoint</a:t>
            </a:r>
            <a:r>
              <a:rPr lang="en-US" sz="2000"/>
              <a:t>: safety</a:t>
            </a:r>
          </a:p>
          <a:p>
            <a:r>
              <a:rPr lang="en-US" sz="2000" b="1"/>
              <a:t>Key secondary endpoints</a:t>
            </a:r>
            <a:r>
              <a:rPr lang="en-US" sz="2000"/>
              <a:t>: change in ESSDAI score, stimulated salivary flow, oral dryness NRS, B-cells</a:t>
            </a:r>
          </a:p>
          <a:p>
            <a:endParaRPr lang="en-US" sz="2000"/>
          </a:p>
          <a:p>
            <a:endParaRPr lang="en-US" sz="2000"/>
          </a:p>
          <a:p>
            <a:endParaRPr lang="en-US" sz="2000"/>
          </a:p>
          <a:p>
            <a:endParaRPr lang="en-US" sz="2000"/>
          </a:p>
          <a:p>
            <a:endParaRPr lang="en-US" sz="2000"/>
          </a:p>
        </p:txBody>
      </p:sp>
      <p:sp>
        <p:nvSpPr>
          <p:cNvPr id="2" name="Title 1">
            <a:extLst>
              <a:ext uri="{FF2B5EF4-FFF2-40B4-BE49-F238E27FC236}">
                <a16:creationId xmlns:a16="http://schemas.microsoft.com/office/drawing/2014/main" id="{2F62FB1C-409F-3510-7989-6D3B62E95854}"/>
              </a:ext>
            </a:extLst>
          </p:cNvPr>
          <p:cNvSpPr>
            <a:spLocks noGrp="1"/>
          </p:cNvSpPr>
          <p:nvPr>
            <p:ph type="title"/>
          </p:nvPr>
        </p:nvSpPr>
        <p:spPr/>
        <p:txBody>
          <a:bodyPr/>
          <a:lstStyle/>
          <a:p>
            <a:r>
              <a:rPr lang="en-US"/>
              <a:t>Belimumab + Rituximab in Primary Sjögren’s Syndrome </a:t>
            </a:r>
          </a:p>
        </p:txBody>
      </p:sp>
      <p:sp>
        <p:nvSpPr>
          <p:cNvPr id="4" name="Text Box 11">
            <a:extLst>
              <a:ext uri="{FF2B5EF4-FFF2-40B4-BE49-F238E27FC236}">
                <a16:creationId xmlns:a16="http://schemas.microsoft.com/office/drawing/2014/main" id="{49EEFCC8-70D8-89AB-7EA2-C2D38A5957CF}"/>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NCT02631538. Mariette. JCI Insight. 2022;7:e163030. </a:t>
            </a:r>
          </a:p>
        </p:txBody>
      </p:sp>
      <p:sp>
        <p:nvSpPr>
          <p:cNvPr id="5" name="TextBox 4">
            <a:extLst>
              <a:ext uri="{FF2B5EF4-FFF2-40B4-BE49-F238E27FC236}">
                <a16:creationId xmlns:a16="http://schemas.microsoft.com/office/drawing/2014/main" id="{4305255F-62E5-73CA-26B8-106CB8531C7A}"/>
              </a:ext>
            </a:extLst>
          </p:cNvPr>
          <p:cNvSpPr txBox="1"/>
          <p:nvPr/>
        </p:nvSpPr>
        <p:spPr bwMode="auto">
          <a:xfrm>
            <a:off x="625445" y="2548689"/>
            <a:ext cx="215783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Adults with primary Sjögren’s syndrome; baseline salivary flow &gt;0.0 mL/min; symptomatic oral dryness; </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ESSDAI score ≥5; positive anti-SSA/SSB</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(N = 86)</a:t>
            </a:r>
          </a:p>
        </p:txBody>
      </p:sp>
      <p:sp>
        <p:nvSpPr>
          <p:cNvPr id="8" name="Rectangle 7">
            <a:extLst>
              <a:ext uri="{FF2B5EF4-FFF2-40B4-BE49-F238E27FC236}">
                <a16:creationId xmlns:a16="http://schemas.microsoft.com/office/drawing/2014/main" id="{8702C1EE-F2E1-E0A9-235E-1401CCF0CDB7}"/>
              </a:ext>
            </a:extLst>
          </p:cNvPr>
          <p:cNvSpPr/>
          <p:nvPr/>
        </p:nvSpPr>
        <p:spPr bwMode="auto">
          <a:xfrm>
            <a:off x="3541695" y="2914781"/>
            <a:ext cx="5811849" cy="708848"/>
          </a:xfrm>
          <a:prstGeom prst="rect">
            <a:avLst/>
          </a:prstGeom>
          <a:solidFill>
            <a:schemeClr val="accent5"/>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Belimumab</a:t>
            </a:r>
            <a:r>
              <a:rPr lang="en-US" sz="1600" b="0">
                <a:latin typeface="Calibri" panose="020F0502020204030204" pitchFamily="34" charset="0"/>
              </a:rPr>
              <a:t> 200 mg SC QW</a:t>
            </a:r>
            <a:br>
              <a:rPr lang="en-US" sz="1600" b="0">
                <a:latin typeface="Calibri" panose="020F0502020204030204" pitchFamily="34" charset="0"/>
              </a:rPr>
            </a:br>
            <a:r>
              <a:rPr lang="en-US" sz="1600" b="0">
                <a:latin typeface="Calibri" panose="020F0502020204030204" pitchFamily="34" charset="0"/>
              </a:rPr>
              <a:t>(n = 24)</a:t>
            </a:r>
          </a:p>
        </p:txBody>
      </p:sp>
      <p:sp>
        <p:nvSpPr>
          <p:cNvPr id="10" name="Rectangle 9">
            <a:extLst>
              <a:ext uri="{FF2B5EF4-FFF2-40B4-BE49-F238E27FC236}">
                <a16:creationId xmlns:a16="http://schemas.microsoft.com/office/drawing/2014/main" id="{C9BCF90A-B372-4133-9BAC-76D92EACEEFB}"/>
              </a:ext>
            </a:extLst>
          </p:cNvPr>
          <p:cNvSpPr/>
          <p:nvPr/>
        </p:nvSpPr>
        <p:spPr bwMode="auto">
          <a:xfrm>
            <a:off x="3541694" y="4513171"/>
            <a:ext cx="5811849" cy="709160"/>
          </a:xfrm>
          <a:prstGeom prst="rect">
            <a:avLst/>
          </a:prstGeom>
          <a:solidFill>
            <a:schemeClr val="accent2"/>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latin typeface="Calibri" panose="020F0502020204030204" pitchFamily="34" charset="0"/>
              </a:rPr>
              <a:t>Placebo</a:t>
            </a:r>
            <a:br>
              <a:rPr lang="en-US" sz="1600" b="0">
                <a:latin typeface="Calibri" panose="020F0502020204030204" pitchFamily="34" charset="0"/>
              </a:rPr>
            </a:br>
            <a:r>
              <a:rPr lang="en-US" sz="1600" b="0">
                <a:latin typeface="Calibri" panose="020F0502020204030204" pitchFamily="34" charset="0"/>
              </a:rPr>
              <a:t>(n = 13)</a:t>
            </a:r>
          </a:p>
        </p:txBody>
      </p:sp>
      <p:sp>
        <p:nvSpPr>
          <p:cNvPr id="18" name="Rectangle 17">
            <a:extLst>
              <a:ext uri="{FF2B5EF4-FFF2-40B4-BE49-F238E27FC236}">
                <a16:creationId xmlns:a16="http://schemas.microsoft.com/office/drawing/2014/main" id="{79DE590D-CEEF-6639-43E3-65F737CD5F51}"/>
              </a:ext>
            </a:extLst>
          </p:cNvPr>
          <p:cNvSpPr/>
          <p:nvPr/>
        </p:nvSpPr>
        <p:spPr bwMode="auto">
          <a:xfrm>
            <a:off x="3541695" y="2122709"/>
            <a:ext cx="5811850" cy="708849"/>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a:solidFill>
                  <a:schemeClr val="tx1"/>
                </a:solidFill>
                <a:latin typeface="Calibri" panose="020F0502020204030204" pitchFamily="34" charset="0"/>
              </a:rPr>
              <a:t>Belimumab</a:t>
            </a:r>
            <a:r>
              <a:rPr lang="en-US" sz="1600" b="0">
                <a:solidFill>
                  <a:schemeClr val="tx1"/>
                </a:solidFill>
                <a:latin typeface="Calibri" panose="020F0502020204030204" pitchFamily="34" charset="0"/>
              </a:rPr>
              <a:t> 200 mg SC QW + </a:t>
            </a:r>
            <a:r>
              <a:rPr lang="en-US" sz="1600">
                <a:latin typeface="Calibri" panose="020F0502020204030204" pitchFamily="34" charset="0"/>
              </a:rPr>
              <a:t>R</a:t>
            </a:r>
            <a:r>
              <a:rPr lang="en-US" sz="1600" b="0">
                <a:solidFill>
                  <a:schemeClr val="tx1"/>
                </a:solidFill>
                <a:latin typeface="Calibri" panose="020F0502020204030204" pitchFamily="34" charset="0"/>
              </a:rPr>
              <a:t>i</a:t>
            </a:r>
            <a:r>
              <a:rPr lang="en-US" sz="1600">
                <a:solidFill>
                  <a:schemeClr val="tx1"/>
                </a:solidFill>
                <a:latin typeface="Calibri" panose="020F0502020204030204" pitchFamily="34" charset="0"/>
              </a:rPr>
              <a:t>tuximab</a:t>
            </a:r>
            <a:r>
              <a:rPr lang="en-US" sz="1600" b="0">
                <a:solidFill>
                  <a:schemeClr val="tx1"/>
                </a:solidFill>
                <a:latin typeface="Calibri" panose="020F0502020204030204" pitchFamily="34" charset="0"/>
              </a:rPr>
              <a:t> 1000 mg IV at Wk 8 and 10</a:t>
            </a:r>
            <a:br>
              <a:rPr lang="en-US" sz="1600" b="0">
                <a:solidFill>
                  <a:schemeClr val="tx1"/>
                </a:solidFill>
                <a:latin typeface="Calibri" panose="020F0502020204030204" pitchFamily="34" charset="0"/>
              </a:rPr>
            </a:br>
            <a:r>
              <a:rPr lang="en-US" sz="1600" b="0">
                <a:solidFill>
                  <a:schemeClr val="tx1"/>
                </a:solidFill>
                <a:latin typeface="Calibri" panose="020F0502020204030204" pitchFamily="34" charset="0"/>
              </a:rPr>
              <a:t>(n = 24)</a:t>
            </a:r>
          </a:p>
        </p:txBody>
      </p:sp>
      <p:cxnSp>
        <p:nvCxnSpPr>
          <p:cNvPr id="26" name="Straight Arrow Connector 25">
            <a:extLst>
              <a:ext uri="{FF2B5EF4-FFF2-40B4-BE49-F238E27FC236}">
                <a16:creationId xmlns:a16="http://schemas.microsoft.com/office/drawing/2014/main" id="{D9AE103D-ACC7-0FCF-E0C3-7B2FDCEB1AEC}"/>
              </a:ext>
            </a:extLst>
          </p:cNvPr>
          <p:cNvCxnSpPr>
            <a:cxnSpLocks/>
          </p:cNvCxnSpPr>
          <p:nvPr/>
        </p:nvCxnSpPr>
        <p:spPr bwMode="auto">
          <a:xfrm flipV="1">
            <a:off x="2768570" y="2510445"/>
            <a:ext cx="582383" cy="741749"/>
          </a:xfrm>
          <a:prstGeom prst="straightConnector1">
            <a:avLst/>
          </a:prstGeom>
          <a:noFill/>
          <a:ln w="28575" cap="flat" cmpd="sng" algn="ctr">
            <a:solidFill>
              <a:schemeClr val="bg1"/>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C47F4FB4-891C-696B-5235-9F4CCEB6D9A3}"/>
              </a:ext>
            </a:extLst>
          </p:cNvPr>
          <p:cNvCxnSpPr>
            <a:cxnSpLocks/>
          </p:cNvCxnSpPr>
          <p:nvPr/>
        </p:nvCxnSpPr>
        <p:spPr bwMode="auto">
          <a:xfrm>
            <a:off x="2768570" y="3953071"/>
            <a:ext cx="488224" cy="800040"/>
          </a:xfrm>
          <a:prstGeom prst="straightConnector1">
            <a:avLst/>
          </a:prstGeom>
          <a:noFill/>
          <a:ln w="28575" cap="flat" cmpd="sng" algn="ctr">
            <a:solidFill>
              <a:schemeClr val="bg1"/>
            </a:solidFill>
            <a:prstDash val="solid"/>
            <a:round/>
            <a:headEnd type="none" w="med" len="med"/>
            <a:tailEnd type="triangle"/>
          </a:ln>
          <a:effectLst/>
        </p:spPr>
      </p:cxnSp>
      <p:sp>
        <p:nvSpPr>
          <p:cNvPr id="38" name="TextBox 37">
            <a:extLst>
              <a:ext uri="{FF2B5EF4-FFF2-40B4-BE49-F238E27FC236}">
                <a16:creationId xmlns:a16="http://schemas.microsoft.com/office/drawing/2014/main" id="{1B624CDB-297A-C967-E4A4-2D482D64E638}"/>
              </a:ext>
            </a:extLst>
          </p:cNvPr>
          <p:cNvSpPr txBox="1"/>
          <p:nvPr/>
        </p:nvSpPr>
        <p:spPr bwMode="auto">
          <a:xfrm>
            <a:off x="10067532" y="3020583"/>
            <a:ext cx="1458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a:solidFill>
                  <a:schemeClr val="bg1"/>
                </a:solidFill>
                <a:latin typeface="Calibri" panose="020F0502020204030204" pitchFamily="34" charset="0"/>
              </a:rPr>
              <a:t>Follow-up at </a:t>
            </a:r>
            <a:br>
              <a:rPr lang="en-US" sz="1600" b="0" i="1">
                <a:solidFill>
                  <a:schemeClr val="bg1"/>
                </a:solidFill>
                <a:latin typeface="Calibri" panose="020F0502020204030204" pitchFamily="34" charset="0"/>
              </a:rPr>
            </a:br>
            <a:r>
              <a:rPr lang="en-US" sz="1600" b="0" i="1">
                <a:solidFill>
                  <a:schemeClr val="bg1"/>
                </a:solidFill>
                <a:latin typeface="Calibri" panose="020F0502020204030204" pitchFamily="34" charset="0"/>
              </a:rPr>
              <a:t>Wk 52-68; individualized follow-up at </a:t>
            </a:r>
            <a:br>
              <a:rPr lang="en-US" sz="1600" b="0" i="1">
                <a:solidFill>
                  <a:schemeClr val="bg1"/>
                </a:solidFill>
                <a:latin typeface="Calibri" panose="020F0502020204030204" pitchFamily="34" charset="0"/>
              </a:rPr>
            </a:br>
            <a:r>
              <a:rPr lang="en-US" sz="1600" b="0" i="1">
                <a:solidFill>
                  <a:schemeClr val="bg1"/>
                </a:solidFill>
                <a:latin typeface="Calibri" panose="020F0502020204030204" pitchFamily="34" charset="0"/>
              </a:rPr>
              <a:t>Wk 68-104</a:t>
            </a:r>
          </a:p>
        </p:txBody>
      </p:sp>
      <p:sp>
        <p:nvSpPr>
          <p:cNvPr id="7" name="Rectangle 6">
            <a:extLst>
              <a:ext uri="{FF2B5EF4-FFF2-40B4-BE49-F238E27FC236}">
                <a16:creationId xmlns:a16="http://schemas.microsoft.com/office/drawing/2014/main" id="{F44F207D-DD1A-DCA3-178A-DE95B87D6BC9}"/>
              </a:ext>
            </a:extLst>
          </p:cNvPr>
          <p:cNvSpPr/>
          <p:nvPr/>
        </p:nvSpPr>
        <p:spPr bwMode="auto">
          <a:xfrm>
            <a:off x="3541694" y="3713976"/>
            <a:ext cx="5811849" cy="708848"/>
          </a:xfrm>
          <a:prstGeom prst="rect">
            <a:avLst/>
          </a:prstGeom>
          <a:solidFill>
            <a:schemeClr val="accent5">
              <a:lumMod val="20000"/>
              <a:lumOff val="80000"/>
            </a:schemeClr>
          </a:solidFill>
          <a:ln w="0">
            <a:noFill/>
            <a:miter lim="800000"/>
            <a:headEnd/>
            <a:tailEnd/>
          </a:ln>
        </p:spPr>
        <p:txBody>
          <a:bodyPr rtlCol="0" anchor="ct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Rituximab</a:t>
            </a:r>
            <a:r>
              <a:rPr lang="en-US" sz="1600" b="0">
                <a:solidFill>
                  <a:schemeClr val="bg1"/>
                </a:solidFill>
                <a:latin typeface="Calibri" panose="020F0502020204030204" pitchFamily="34" charset="0"/>
              </a:rPr>
              <a:t> 1000 mg IV at Wk 8 and 10</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(n = 24)</a:t>
            </a:r>
          </a:p>
        </p:txBody>
      </p:sp>
      <p:cxnSp>
        <p:nvCxnSpPr>
          <p:cNvPr id="16" name="Straight Arrow Connector 15">
            <a:extLst>
              <a:ext uri="{FF2B5EF4-FFF2-40B4-BE49-F238E27FC236}">
                <a16:creationId xmlns:a16="http://schemas.microsoft.com/office/drawing/2014/main" id="{9A917322-5453-33D8-9EBB-B07D989D8D57}"/>
              </a:ext>
            </a:extLst>
          </p:cNvPr>
          <p:cNvCxnSpPr>
            <a:cxnSpLocks/>
          </p:cNvCxnSpPr>
          <p:nvPr/>
        </p:nvCxnSpPr>
        <p:spPr bwMode="auto">
          <a:xfrm flipV="1">
            <a:off x="2788923" y="3200093"/>
            <a:ext cx="562030" cy="331124"/>
          </a:xfrm>
          <a:prstGeom prst="straightConnector1">
            <a:avLst/>
          </a:prstGeom>
          <a:noFill/>
          <a:ln w="28575" cap="flat" cmpd="sng" algn="ctr">
            <a:solidFill>
              <a:schemeClr val="bg1"/>
            </a:solidFill>
            <a:prstDash val="solid"/>
            <a:round/>
            <a:headEnd type="none" w="med" len="med"/>
            <a:tailEnd type="triangle"/>
          </a:ln>
          <a:effectLst/>
        </p:spPr>
      </p:cxnSp>
      <p:cxnSp>
        <p:nvCxnSpPr>
          <p:cNvPr id="30" name="Straight Arrow Connector 29">
            <a:extLst>
              <a:ext uri="{FF2B5EF4-FFF2-40B4-BE49-F238E27FC236}">
                <a16:creationId xmlns:a16="http://schemas.microsoft.com/office/drawing/2014/main" id="{DE043478-A459-F050-1759-7125ADD41F12}"/>
              </a:ext>
            </a:extLst>
          </p:cNvPr>
          <p:cNvCxnSpPr>
            <a:cxnSpLocks/>
          </p:cNvCxnSpPr>
          <p:nvPr/>
        </p:nvCxnSpPr>
        <p:spPr bwMode="auto">
          <a:xfrm>
            <a:off x="2788923" y="3702851"/>
            <a:ext cx="562030" cy="382818"/>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D2F9B97B-0CAA-C6CA-A77B-011CCBAEDAA5}"/>
              </a:ext>
            </a:extLst>
          </p:cNvPr>
          <p:cNvCxnSpPr>
            <a:cxnSpLocks/>
          </p:cNvCxnSpPr>
          <p:nvPr/>
        </p:nvCxnSpPr>
        <p:spPr bwMode="auto">
          <a:xfrm>
            <a:off x="2948514" y="2292935"/>
            <a:ext cx="0" cy="548243"/>
          </a:xfrm>
          <a:prstGeom prst="straightConnector1">
            <a:avLst/>
          </a:prstGeom>
          <a:noFill/>
          <a:ln w="28575" cap="flat" cmpd="sng" algn="ctr">
            <a:solidFill>
              <a:schemeClr val="bg1"/>
            </a:solidFill>
            <a:prstDash val="sysDash"/>
            <a:round/>
            <a:headEnd type="none" w="med" len="med"/>
            <a:tailEnd type="triangle"/>
          </a:ln>
          <a:effectLst/>
        </p:spPr>
      </p:cxnSp>
      <p:sp>
        <p:nvSpPr>
          <p:cNvPr id="54" name="TextBox 53">
            <a:extLst>
              <a:ext uri="{FF2B5EF4-FFF2-40B4-BE49-F238E27FC236}">
                <a16:creationId xmlns:a16="http://schemas.microsoft.com/office/drawing/2014/main" id="{BCF7BA83-7866-CBE3-B68A-ABE2AD317D78}"/>
              </a:ext>
            </a:extLst>
          </p:cNvPr>
          <p:cNvSpPr txBox="1"/>
          <p:nvPr/>
        </p:nvSpPr>
        <p:spPr bwMode="auto">
          <a:xfrm>
            <a:off x="1553155" y="1965357"/>
            <a:ext cx="2157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ESSDAI score</a:t>
            </a:r>
          </a:p>
        </p:txBody>
      </p:sp>
      <p:grpSp>
        <p:nvGrpSpPr>
          <p:cNvPr id="6" name="Group 5">
            <a:extLst>
              <a:ext uri="{FF2B5EF4-FFF2-40B4-BE49-F238E27FC236}">
                <a16:creationId xmlns:a16="http://schemas.microsoft.com/office/drawing/2014/main" id="{EB17A710-3E99-CD9C-317A-3D77F783C298}"/>
              </a:ext>
            </a:extLst>
          </p:cNvPr>
          <p:cNvGrpSpPr/>
          <p:nvPr/>
        </p:nvGrpSpPr>
        <p:grpSpPr>
          <a:xfrm>
            <a:off x="9415709" y="2192525"/>
            <a:ext cx="598794" cy="2978595"/>
            <a:chOff x="8881453" y="2285161"/>
            <a:chExt cx="598794" cy="2978595"/>
          </a:xfrm>
        </p:grpSpPr>
        <p:cxnSp>
          <p:nvCxnSpPr>
            <p:cNvPr id="9" name="Straight Connector 8">
              <a:extLst>
                <a:ext uri="{FF2B5EF4-FFF2-40B4-BE49-F238E27FC236}">
                  <a16:creationId xmlns:a16="http://schemas.microsoft.com/office/drawing/2014/main" id="{2E085A83-3C12-EE40-353F-5C181D46E5BB}"/>
                </a:ext>
              </a:extLst>
            </p:cNvPr>
            <p:cNvCxnSpPr/>
            <p:nvPr/>
          </p:nvCxnSpPr>
          <p:spPr bwMode="auto">
            <a:xfrm>
              <a:off x="8881454" y="2293112"/>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7F7C02FD-4CF2-5082-FD4D-1E351D9CC065}"/>
                </a:ext>
              </a:extLst>
            </p:cNvPr>
            <p:cNvCxnSpPr/>
            <p:nvPr/>
          </p:nvCxnSpPr>
          <p:spPr bwMode="auto">
            <a:xfrm>
              <a:off x="8881453" y="3265748"/>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9F7BEA1-63C8-705B-4CF3-589944A6E542}"/>
                </a:ext>
              </a:extLst>
            </p:cNvPr>
            <p:cNvCxnSpPr/>
            <p:nvPr/>
          </p:nvCxnSpPr>
          <p:spPr bwMode="auto">
            <a:xfrm>
              <a:off x="8884066" y="4247031"/>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5CE26297-5F3E-E1AD-5085-47AF39C0E49D}"/>
                </a:ext>
              </a:extLst>
            </p:cNvPr>
            <p:cNvCxnSpPr/>
            <p:nvPr/>
          </p:nvCxnSpPr>
          <p:spPr bwMode="auto">
            <a:xfrm>
              <a:off x="8884065" y="5257553"/>
              <a:ext cx="251447"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80A07461-3AA6-A7F9-F177-5B29B042D51B}"/>
                </a:ext>
              </a:extLst>
            </p:cNvPr>
            <p:cNvCxnSpPr>
              <a:cxnSpLocks/>
            </p:cNvCxnSpPr>
            <p:nvPr/>
          </p:nvCxnSpPr>
          <p:spPr bwMode="auto">
            <a:xfrm>
              <a:off x="9124949" y="2285161"/>
              <a:ext cx="0" cy="2978595"/>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Arrow Connector 14">
              <a:extLst>
                <a:ext uri="{FF2B5EF4-FFF2-40B4-BE49-F238E27FC236}">
                  <a16:creationId xmlns:a16="http://schemas.microsoft.com/office/drawing/2014/main" id="{055D0758-5DDB-B3D3-4C1B-E4D0DC942446}"/>
                </a:ext>
              </a:extLst>
            </p:cNvPr>
            <p:cNvCxnSpPr/>
            <p:nvPr/>
          </p:nvCxnSpPr>
          <p:spPr bwMode="auto">
            <a:xfrm>
              <a:off x="9132900" y="3774458"/>
              <a:ext cx="347347" cy="0"/>
            </a:xfrm>
            <a:prstGeom prst="straightConnector1">
              <a:avLst/>
            </a:prstGeom>
            <a:noFill/>
            <a:ln w="28575" cap="flat" cmpd="sng" algn="ctr">
              <a:solidFill>
                <a:schemeClr val="bg1"/>
              </a:solidFill>
              <a:prstDash val="solid"/>
              <a:round/>
              <a:headEnd type="none" w="med" len="med"/>
              <a:tailEnd type="triangle"/>
            </a:ln>
            <a:effectLst/>
          </p:spPr>
        </p:cxnSp>
      </p:grpSp>
    </p:spTree>
    <p:extLst>
      <p:ext uri="{BB962C8B-B14F-4D97-AF65-F5344CB8AC3E}">
        <p14:creationId xmlns:p14="http://schemas.microsoft.com/office/powerpoint/2010/main" val="765419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14">
            <a:extLst>
              <a:ext uri="{FF2B5EF4-FFF2-40B4-BE49-F238E27FC236}">
                <a16:creationId xmlns:a16="http://schemas.microsoft.com/office/drawing/2014/main" id="{65D1F1C3-0B50-DD66-D508-7E83C91F363A}"/>
              </a:ext>
            </a:extLst>
          </p:cNvPr>
          <p:cNvSpPr>
            <a:spLocks noGrp="1"/>
          </p:cNvSpPr>
          <p:nvPr>
            <p:ph idx="1"/>
          </p:nvPr>
        </p:nvSpPr>
        <p:spPr>
          <a:xfrm>
            <a:off x="604675" y="1513047"/>
            <a:ext cx="11112044" cy="4650686"/>
          </a:xfrm>
        </p:spPr>
        <p:txBody>
          <a:bodyPr/>
          <a:lstStyle/>
          <a:p>
            <a:pPr marL="0" indent="0">
              <a:buNone/>
            </a:pPr>
            <a:br>
              <a:rPr lang="en-US" sz="2200"/>
            </a:br>
            <a:br>
              <a:rPr lang="en-US" sz="2000"/>
            </a:br>
            <a:br>
              <a:rPr lang="en-US" sz="2000"/>
            </a:br>
            <a:br>
              <a:rPr lang="en-US" sz="2000"/>
            </a:br>
            <a:br>
              <a:rPr lang="en-US" sz="2000"/>
            </a:br>
            <a:br>
              <a:rPr lang="en-US" sz="2000"/>
            </a:br>
            <a:endParaRPr lang="en-US" sz="2000"/>
          </a:p>
          <a:p>
            <a:endParaRPr lang="en-US" sz="2200"/>
          </a:p>
          <a:p>
            <a:endParaRPr lang="en-US" sz="2200"/>
          </a:p>
          <a:p>
            <a:endParaRPr lang="en-US" sz="2200"/>
          </a:p>
          <a:p>
            <a:pPr marL="0" indent="0">
              <a:buNone/>
            </a:pPr>
            <a:endParaRPr lang="en-US" sz="2200"/>
          </a:p>
          <a:p>
            <a:r>
              <a:rPr lang="en-US" sz="2200"/>
              <a:t>Phase III trial recruiting</a:t>
            </a:r>
          </a:p>
        </p:txBody>
      </p:sp>
      <p:grpSp>
        <p:nvGrpSpPr>
          <p:cNvPr id="371" name="Group 370">
            <a:extLst>
              <a:ext uri="{FF2B5EF4-FFF2-40B4-BE49-F238E27FC236}">
                <a16:creationId xmlns:a16="http://schemas.microsoft.com/office/drawing/2014/main" id="{D4F5F2B6-3144-CDBA-2BBC-AE0B75EBDB01}"/>
              </a:ext>
            </a:extLst>
          </p:cNvPr>
          <p:cNvGrpSpPr/>
          <p:nvPr/>
        </p:nvGrpSpPr>
        <p:grpSpPr>
          <a:xfrm>
            <a:off x="8614054" y="2929282"/>
            <a:ext cx="2671583" cy="740663"/>
            <a:chOff x="8614054" y="3063241"/>
            <a:chExt cx="2671583" cy="740663"/>
          </a:xfrm>
        </p:grpSpPr>
        <p:cxnSp>
          <p:nvCxnSpPr>
            <p:cNvPr id="341" name="Straight Connector 340">
              <a:extLst>
                <a:ext uri="{FF2B5EF4-FFF2-40B4-BE49-F238E27FC236}">
                  <a16:creationId xmlns:a16="http://schemas.microsoft.com/office/drawing/2014/main" id="{591A8290-E848-43F7-EEE7-DA878FBA7EFE}"/>
                </a:ext>
              </a:extLst>
            </p:cNvPr>
            <p:cNvCxnSpPr>
              <a:cxnSpLocks/>
            </p:cNvCxnSpPr>
            <p:nvPr/>
          </p:nvCxnSpPr>
          <p:spPr bwMode="auto">
            <a:xfrm>
              <a:off x="11251719" y="3235757"/>
              <a:ext cx="0" cy="334061"/>
            </a:xfrm>
            <a:prstGeom prst="line">
              <a:avLst/>
            </a:prstGeom>
            <a:noFill/>
            <a:ln w="19050" cap="flat" cmpd="sng" algn="ctr">
              <a:solidFill>
                <a:schemeClr val="accent2"/>
              </a:solidFill>
              <a:prstDash val="solid"/>
              <a:round/>
              <a:headEnd type="none" w="med" len="med"/>
              <a:tailEnd type="none" w="med" len="med"/>
            </a:ln>
            <a:effectLst/>
          </p:spPr>
        </p:cxnSp>
        <p:grpSp>
          <p:nvGrpSpPr>
            <p:cNvPr id="359" name="Group 358">
              <a:extLst>
                <a:ext uri="{FF2B5EF4-FFF2-40B4-BE49-F238E27FC236}">
                  <a16:creationId xmlns:a16="http://schemas.microsoft.com/office/drawing/2014/main" id="{AA1F768D-A234-D39E-76B1-D5DFF6E69955}"/>
                </a:ext>
              </a:extLst>
            </p:cNvPr>
            <p:cNvGrpSpPr/>
            <p:nvPr/>
          </p:nvGrpSpPr>
          <p:grpSpPr>
            <a:xfrm>
              <a:off x="8614054" y="3212835"/>
              <a:ext cx="2671583" cy="441665"/>
              <a:chOff x="8614054" y="3212835"/>
              <a:chExt cx="2671583" cy="441665"/>
            </a:xfrm>
          </p:grpSpPr>
          <p:sp>
            <p:nvSpPr>
              <p:cNvPr id="291" name="Freeform 290">
                <a:extLst>
                  <a:ext uri="{FF2B5EF4-FFF2-40B4-BE49-F238E27FC236}">
                    <a16:creationId xmlns:a16="http://schemas.microsoft.com/office/drawing/2014/main" id="{CC525EAF-0254-3F07-7E06-69EC5B1B3D4A}"/>
                  </a:ext>
                </a:extLst>
              </p:cNvPr>
              <p:cNvSpPr/>
              <p:nvPr/>
            </p:nvSpPr>
            <p:spPr bwMode="auto">
              <a:xfrm>
                <a:off x="8642909" y="3247949"/>
                <a:ext cx="2615184" cy="376733"/>
              </a:xfrm>
              <a:custGeom>
                <a:avLst/>
                <a:gdLst>
                  <a:gd name="connsiteX0" fmla="*/ 0 w 2615184"/>
                  <a:gd name="connsiteY0" fmla="*/ 0 h 376733"/>
                  <a:gd name="connsiteX1" fmla="*/ 449885 w 2615184"/>
                  <a:gd name="connsiteY1" fmla="*/ 340157 h 376733"/>
                  <a:gd name="connsiteX2" fmla="*/ 918057 w 2615184"/>
                  <a:gd name="connsiteY2" fmla="*/ 234086 h 376733"/>
                  <a:gd name="connsiteX3" fmla="*/ 1382573 w 2615184"/>
                  <a:gd name="connsiteY3" fmla="*/ 299923 h 376733"/>
                  <a:gd name="connsiteX4" fmla="*/ 1997049 w 2615184"/>
                  <a:gd name="connsiteY4" fmla="*/ 376733 h 376733"/>
                  <a:gd name="connsiteX5" fmla="*/ 2615184 w 2615184"/>
                  <a:gd name="connsiteY5" fmla="*/ 164592 h 376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5184" h="376733">
                    <a:moveTo>
                      <a:pt x="0" y="0"/>
                    </a:moveTo>
                    <a:lnTo>
                      <a:pt x="449885" y="340157"/>
                    </a:lnTo>
                    <a:lnTo>
                      <a:pt x="918057" y="234086"/>
                    </a:lnTo>
                    <a:lnTo>
                      <a:pt x="1382573" y="299923"/>
                    </a:lnTo>
                    <a:lnTo>
                      <a:pt x="1997049" y="376733"/>
                    </a:lnTo>
                    <a:lnTo>
                      <a:pt x="2615184" y="164592"/>
                    </a:lnTo>
                  </a:path>
                </a:pathLst>
              </a:custGeom>
              <a:noFill/>
              <a:ln w="28575">
                <a:solidFill>
                  <a:schemeClr val="accent2"/>
                </a:solidFill>
                <a:miter lim="800000"/>
                <a:headEnd/>
                <a:tailEnd/>
              </a:ln>
            </p:spPr>
            <p:txBody>
              <a:bodyPr rtlCol="0" anchor="ctr"/>
              <a:lstStyle/>
              <a:p>
                <a:pPr algn="ctr"/>
                <a:endParaRPr lang="en-US"/>
              </a:p>
            </p:txBody>
          </p:sp>
          <p:sp>
            <p:nvSpPr>
              <p:cNvPr id="335" name="Oval 334">
                <a:extLst>
                  <a:ext uri="{FF2B5EF4-FFF2-40B4-BE49-F238E27FC236}">
                    <a16:creationId xmlns:a16="http://schemas.microsoft.com/office/drawing/2014/main" id="{9E29B974-E52A-41EE-CAE1-1A8037E52F24}"/>
                  </a:ext>
                </a:extLst>
              </p:cNvPr>
              <p:cNvSpPr/>
              <p:nvPr/>
            </p:nvSpPr>
            <p:spPr bwMode="auto">
              <a:xfrm>
                <a:off x="8614054" y="3212835"/>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4" name="Oval 353">
                <a:extLst>
                  <a:ext uri="{FF2B5EF4-FFF2-40B4-BE49-F238E27FC236}">
                    <a16:creationId xmlns:a16="http://schemas.microsoft.com/office/drawing/2014/main" id="{502D682C-C85C-ABCF-726D-3A7F74500B22}"/>
                  </a:ext>
                </a:extLst>
              </p:cNvPr>
              <p:cNvSpPr/>
              <p:nvPr/>
            </p:nvSpPr>
            <p:spPr bwMode="auto">
              <a:xfrm>
                <a:off x="9530892" y="3453015"/>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5" name="Oval 354">
                <a:extLst>
                  <a:ext uri="{FF2B5EF4-FFF2-40B4-BE49-F238E27FC236}">
                    <a16:creationId xmlns:a16="http://schemas.microsoft.com/office/drawing/2014/main" id="{237EA9F0-95D2-EBD1-14BC-629765E50AA9}"/>
                  </a:ext>
                </a:extLst>
              </p:cNvPr>
              <p:cNvSpPr/>
              <p:nvPr/>
            </p:nvSpPr>
            <p:spPr bwMode="auto">
              <a:xfrm>
                <a:off x="9072473" y="3554211"/>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6" name="Oval 355">
                <a:extLst>
                  <a:ext uri="{FF2B5EF4-FFF2-40B4-BE49-F238E27FC236}">
                    <a16:creationId xmlns:a16="http://schemas.microsoft.com/office/drawing/2014/main" id="{4E983CEF-AB97-C543-3A9E-B7CC2D8E747C}"/>
                  </a:ext>
                </a:extLst>
              </p:cNvPr>
              <p:cNvSpPr/>
              <p:nvPr/>
            </p:nvSpPr>
            <p:spPr bwMode="auto">
              <a:xfrm>
                <a:off x="9996626" y="3516415"/>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7" name="Oval 356">
                <a:extLst>
                  <a:ext uri="{FF2B5EF4-FFF2-40B4-BE49-F238E27FC236}">
                    <a16:creationId xmlns:a16="http://schemas.microsoft.com/office/drawing/2014/main" id="{B4927BA6-2898-FC63-3233-216CFD61609F}"/>
                  </a:ext>
                </a:extLst>
              </p:cNvPr>
              <p:cNvSpPr/>
              <p:nvPr/>
            </p:nvSpPr>
            <p:spPr bwMode="auto">
              <a:xfrm>
                <a:off x="10606227" y="3592006"/>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8" name="Oval 357">
                <a:extLst>
                  <a:ext uri="{FF2B5EF4-FFF2-40B4-BE49-F238E27FC236}">
                    <a16:creationId xmlns:a16="http://schemas.microsoft.com/office/drawing/2014/main" id="{171236A3-643F-9F4E-9D19-3B08D1956F0E}"/>
                  </a:ext>
                </a:extLst>
              </p:cNvPr>
              <p:cNvSpPr/>
              <p:nvPr/>
            </p:nvSpPr>
            <p:spPr bwMode="auto">
              <a:xfrm>
                <a:off x="11223143" y="3381138"/>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361" name="Straight Connector 360">
              <a:extLst>
                <a:ext uri="{FF2B5EF4-FFF2-40B4-BE49-F238E27FC236}">
                  <a16:creationId xmlns:a16="http://schemas.microsoft.com/office/drawing/2014/main" id="{50843C41-ABAB-5F94-2E67-841BD5BC2997}"/>
                </a:ext>
              </a:extLst>
            </p:cNvPr>
            <p:cNvCxnSpPr>
              <a:cxnSpLocks/>
            </p:cNvCxnSpPr>
            <p:nvPr/>
          </p:nvCxnSpPr>
          <p:spPr bwMode="auto">
            <a:xfrm>
              <a:off x="10639681" y="3475940"/>
              <a:ext cx="0" cy="291388"/>
            </a:xfrm>
            <a:prstGeom prst="line">
              <a:avLst/>
            </a:prstGeom>
            <a:noFill/>
            <a:ln w="19050" cap="flat" cmpd="sng" algn="ctr">
              <a:solidFill>
                <a:schemeClr val="accent2"/>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220138E6-274A-2015-170A-AEEA4318A533}"/>
                </a:ext>
              </a:extLst>
            </p:cNvPr>
            <p:cNvCxnSpPr>
              <a:cxnSpLocks/>
            </p:cNvCxnSpPr>
            <p:nvPr/>
          </p:nvCxnSpPr>
          <p:spPr bwMode="auto">
            <a:xfrm>
              <a:off x="10023985" y="3352191"/>
              <a:ext cx="0" cy="400507"/>
            </a:xfrm>
            <a:prstGeom prst="line">
              <a:avLst/>
            </a:prstGeom>
            <a:noFill/>
            <a:ln w="19050" cap="flat" cmpd="sng" algn="ctr">
              <a:solidFill>
                <a:schemeClr val="accent2"/>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2B9F829A-256C-21E5-83E4-6F2027ADAC4E}"/>
                </a:ext>
              </a:extLst>
            </p:cNvPr>
            <p:cNvCxnSpPr>
              <a:cxnSpLocks/>
            </p:cNvCxnSpPr>
            <p:nvPr/>
          </p:nvCxnSpPr>
          <p:spPr bwMode="auto">
            <a:xfrm>
              <a:off x="9561909" y="3266847"/>
              <a:ext cx="0" cy="438302"/>
            </a:xfrm>
            <a:prstGeom prst="line">
              <a:avLst/>
            </a:prstGeom>
            <a:noFill/>
            <a:ln w="19050" cap="flat" cmpd="sng" algn="ctr">
              <a:solidFill>
                <a:schemeClr val="accent2"/>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4D1C5FF6-9ABF-5DD1-9D86-5E3F25C92CE0}"/>
                </a:ext>
              </a:extLst>
            </p:cNvPr>
            <p:cNvCxnSpPr>
              <a:cxnSpLocks/>
            </p:cNvCxnSpPr>
            <p:nvPr/>
          </p:nvCxnSpPr>
          <p:spPr bwMode="auto">
            <a:xfrm>
              <a:off x="9099832" y="3382671"/>
              <a:ext cx="0" cy="421233"/>
            </a:xfrm>
            <a:prstGeom prst="line">
              <a:avLst/>
            </a:prstGeom>
            <a:noFill/>
            <a:ln w="19050" cap="flat" cmpd="sng" algn="ctr">
              <a:solidFill>
                <a:schemeClr val="accent2"/>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F0B86034-9A04-0113-22AD-A87A968B8011}"/>
                </a:ext>
              </a:extLst>
            </p:cNvPr>
            <p:cNvCxnSpPr>
              <a:cxnSpLocks/>
            </p:cNvCxnSpPr>
            <p:nvPr/>
          </p:nvCxnSpPr>
          <p:spPr bwMode="auto">
            <a:xfrm>
              <a:off x="8641413" y="3063241"/>
              <a:ext cx="0" cy="298093"/>
            </a:xfrm>
            <a:prstGeom prst="line">
              <a:avLst/>
            </a:prstGeom>
            <a:noFill/>
            <a:ln w="19050" cap="flat" cmpd="sng" algn="ctr">
              <a:solidFill>
                <a:schemeClr val="accent2"/>
              </a:solidFill>
              <a:prstDash val="solid"/>
              <a:round/>
              <a:headEnd type="none" w="med" len="med"/>
              <a:tailEnd type="none" w="med" len="med"/>
            </a:ln>
            <a:effectLst/>
          </p:spPr>
        </p:cxnSp>
      </p:grpSp>
      <p:grpSp>
        <p:nvGrpSpPr>
          <p:cNvPr id="353" name="Group 352">
            <a:extLst>
              <a:ext uri="{FF2B5EF4-FFF2-40B4-BE49-F238E27FC236}">
                <a16:creationId xmlns:a16="http://schemas.microsoft.com/office/drawing/2014/main" id="{3011B100-D183-30D6-9D0A-FBDB79ABFC51}"/>
              </a:ext>
            </a:extLst>
          </p:cNvPr>
          <p:cNvGrpSpPr/>
          <p:nvPr/>
        </p:nvGrpSpPr>
        <p:grpSpPr>
          <a:xfrm>
            <a:off x="8626246" y="2992681"/>
            <a:ext cx="2682555" cy="446835"/>
            <a:chOff x="8626246" y="3126640"/>
            <a:chExt cx="2682555" cy="446835"/>
          </a:xfrm>
        </p:grpSpPr>
        <p:grpSp>
          <p:nvGrpSpPr>
            <p:cNvPr id="352" name="Group 351">
              <a:extLst>
                <a:ext uri="{FF2B5EF4-FFF2-40B4-BE49-F238E27FC236}">
                  <a16:creationId xmlns:a16="http://schemas.microsoft.com/office/drawing/2014/main" id="{4EF3F5F8-139B-43FC-3996-A6962D31E69F}"/>
                </a:ext>
              </a:extLst>
            </p:cNvPr>
            <p:cNvGrpSpPr/>
            <p:nvPr/>
          </p:nvGrpSpPr>
          <p:grpSpPr>
            <a:xfrm>
              <a:off x="8663357" y="3126640"/>
              <a:ext cx="2623768" cy="446835"/>
              <a:chOff x="8663357" y="3126640"/>
              <a:chExt cx="2623768" cy="446835"/>
            </a:xfrm>
          </p:grpSpPr>
          <p:sp>
            <p:nvSpPr>
              <p:cNvPr id="290" name="Freeform 289">
                <a:extLst>
                  <a:ext uri="{FF2B5EF4-FFF2-40B4-BE49-F238E27FC236}">
                    <a16:creationId xmlns:a16="http://schemas.microsoft.com/office/drawing/2014/main" id="{537CB072-312F-02E5-49E6-AF9BA5667107}"/>
                  </a:ext>
                </a:extLst>
              </p:cNvPr>
              <p:cNvSpPr/>
              <p:nvPr/>
            </p:nvSpPr>
            <p:spPr bwMode="auto">
              <a:xfrm>
                <a:off x="8667750" y="3228975"/>
                <a:ext cx="2619375" cy="238125"/>
              </a:xfrm>
              <a:custGeom>
                <a:avLst/>
                <a:gdLst>
                  <a:gd name="connsiteX0" fmla="*/ 2619375 w 2619375"/>
                  <a:gd name="connsiteY0" fmla="*/ 71438 h 238125"/>
                  <a:gd name="connsiteX1" fmla="*/ 1990725 w 2619375"/>
                  <a:gd name="connsiteY1" fmla="*/ 190500 h 238125"/>
                  <a:gd name="connsiteX2" fmla="*/ 1385888 w 2619375"/>
                  <a:gd name="connsiteY2" fmla="*/ 195263 h 238125"/>
                  <a:gd name="connsiteX3" fmla="*/ 919163 w 2619375"/>
                  <a:gd name="connsiteY3" fmla="*/ 238125 h 238125"/>
                  <a:gd name="connsiteX4" fmla="*/ 457200 w 2619375"/>
                  <a:gd name="connsiteY4" fmla="*/ 138113 h 238125"/>
                  <a:gd name="connsiteX5" fmla="*/ 0 w 2619375"/>
                  <a:gd name="connsiteY5" fmla="*/ 0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9375" h="238125">
                    <a:moveTo>
                      <a:pt x="2619375" y="71438"/>
                    </a:moveTo>
                    <a:lnTo>
                      <a:pt x="1990725" y="190500"/>
                    </a:lnTo>
                    <a:lnTo>
                      <a:pt x="1385888" y="195263"/>
                    </a:lnTo>
                    <a:lnTo>
                      <a:pt x="919163" y="238125"/>
                    </a:lnTo>
                    <a:lnTo>
                      <a:pt x="457200" y="138113"/>
                    </a:lnTo>
                    <a:lnTo>
                      <a:pt x="0" y="0"/>
                    </a:lnTo>
                  </a:path>
                </a:pathLst>
              </a:custGeom>
              <a:noFill/>
              <a:ln w="28575">
                <a:solidFill>
                  <a:schemeClr val="accent5"/>
                </a:solidFill>
                <a:miter lim="800000"/>
                <a:headEnd/>
                <a:tailEnd/>
              </a:ln>
            </p:spPr>
            <p:txBody>
              <a:bodyPr rtlCol="0" anchor="ctr"/>
              <a:lstStyle/>
              <a:p>
                <a:pPr algn="ctr"/>
                <a:endParaRPr lang="en-US"/>
              </a:p>
            </p:txBody>
          </p:sp>
          <p:cxnSp>
            <p:nvCxnSpPr>
              <p:cNvPr id="332" name="Straight Connector 331">
                <a:extLst>
                  <a:ext uri="{FF2B5EF4-FFF2-40B4-BE49-F238E27FC236}">
                    <a16:creationId xmlns:a16="http://schemas.microsoft.com/office/drawing/2014/main" id="{A7AAB9ED-F886-3962-492F-0AD96544DC17}"/>
                  </a:ext>
                </a:extLst>
              </p:cNvPr>
              <p:cNvCxnSpPr>
                <a:cxnSpLocks/>
              </p:cNvCxnSpPr>
              <p:nvPr/>
            </p:nvCxnSpPr>
            <p:spPr bwMode="auto">
              <a:xfrm>
                <a:off x="8663357" y="3126640"/>
                <a:ext cx="0" cy="193243"/>
              </a:xfrm>
              <a:prstGeom prst="line">
                <a:avLst/>
              </a:prstGeom>
              <a:noFill/>
              <a:ln w="19050" cap="flat" cmpd="sng" algn="ctr">
                <a:solidFill>
                  <a:schemeClr val="accent5"/>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E16E2A81-6782-578D-90F8-310E11B0DE53}"/>
                  </a:ext>
                </a:extLst>
              </p:cNvPr>
              <p:cNvCxnSpPr>
                <a:cxnSpLocks/>
              </p:cNvCxnSpPr>
              <p:nvPr/>
            </p:nvCxnSpPr>
            <p:spPr bwMode="auto">
              <a:xfrm>
                <a:off x="9130311" y="3243073"/>
                <a:ext cx="0" cy="249935"/>
              </a:xfrm>
              <a:prstGeom prst="line">
                <a:avLst/>
              </a:prstGeom>
              <a:noFill/>
              <a:ln w="19050" cap="flat" cmpd="sng" algn="ctr">
                <a:solidFill>
                  <a:schemeClr val="accent5"/>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67D3EFFF-8B61-C0CE-4FF9-4F4F3875527F}"/>
                  </a:ext>
                </a:extLst>
              </p:cNvPr>
              <p:cNvCxnSpPr>
                <a:cxnSpLocks/>
              </p:cNvCxnSpPr>
              <p:nvPr/>
            </p:nvCxnSpPr>
            <p:spPr bwMode="auto">
              <a:xfrm>
                <a:off x="9582633" y="3343352"/>
                <a:ext cx="0" cy="230123"/>
              </a:xfrm>
              <a:prstGeom prst="line">
                <a:avLst/>
              </a:prstGeom>
              <a:noFill/>
              <a:ln w="19050" cap="flat" cmpd="sng" algn="ctr">
                <a:solidFill>
                  <a:schemeClr val="accent5"/>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E2BBD7B3-75A3-0704-B0C1-AE41BD9EF6F3}"/>
                  </a:ext>
                </a:extLst>
              </p:cNvPr>
              <p:cNvCxnSpPr>
                <a:cxnSpLocks/>
              </p:cNvCxnSpPr>
              <p:nvPr/>
            </p:nvCxnSpPr>
            <p:spPr bwMode="auto">
              <a:xfrm flipH="1">
                <a:off x="10051086" y="3300374"/>
                <a:ext cx="0" cy="247498"/>
              </a:xfrm>
              <a:prstGeom prst="line">
                <a:avLst/>
              </a:prstGeom>
              <a:noFill/>
              <a:ln w="19050" cap="flat" cmpd="sng" algn="ctr">
                <a:solidFill>
                  <a:schemeClr val="accent5"/>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A40F2AD9-60F9-2860-096D-D6020714ABAE}"/>
                  </a:ext>
                </a:extLst>
              </p:cNvPr>
              <p:cNvCxnSpPr>
                <a:cxnSpLocks/>
              </p:cNvCxnSpPr>
              <p:nvPr/>
            </p:nvCxnSpPr>
            <p:spPr bwMode="auto">
              <a:xfrm>
                <a:off x="10666503" y="3257704"/>
                <a:ext cx="0" cy="301141"/>
              </a:xfrm>
              <a:prstGeom prst="line">
                <a:avLst/>
              </a:prstGeom>
              <a:noFill/>
              <a:ln w="19050" cap="flat" cmpd="sng" algn="ctr">
                <a:solidFill>
                  <a:schemeClr val="accent5"/>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3B9940EC-B64D-0643-32CA-75CD39BDBDF0}"/>
                  </a:ext>
                </a:extLst>
              </p:cNvPr>
              <p:cNvCxnSpPr>
                <a:cxnSpLocks/>
              </p:cNvCxnSpPr>
              <p:nvPr/>
            </p:nvCxnSpPr>
            <p:spPr bwMode="auto">
              <a:xfrm>
                <a:off x="11276103" y="3197963"/>
                <a:ext cx="0" cy="231037"/>
              </a:xfrm>
              <a:prstGeom prst="line">
                <a:avLst/>
              </a:prstGeom>
              <a:noFill/>
              <a:ln w="19050" cap="flat" cmpd="sng" algn="ctr">
                <a:solidFill>
                  <a:schemeClr val="accent5"/>
                </a:solidFill>
                <a:prstDash val="solid"/>
                <a:round/>
                <a:headEnd type="none" w="med" len="med"/>
                <a:tailEnd type="none" w="med" len="med"/>
              </a:ln>
              <a:effectLst/>
            </p:spPr>
          </p:cxnSp>
        </p:grpSp>
        <p:sp>
          <p:nvSpPr>
            <p:cNvPr id="333" name="Oval 332">
              <a:extLst>
                <a:ext uri="{FF2B5EF4-FFF2-40B4-BE49-F238E27FC236}">
                  <a16:creationId xmlns:a16="http://schemas.microsoft.com/office/drawing/2014/main" id="{C3EB7764-5804-792A-65DB-0E25816EA98A}"/>
                </a:ext>
              </a:extLst>
            </p:cNvPr>
            <p:cNvSpPr/>
            <p:nvPr/>
          </p:nvSpPr>
          <p:spPr bwMode="auto">
            <a:xfrm>
              <a:off x="9099296" y="3335974"/>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4" name="Oval 333">
              <a:extLst>
                <a:ext uri="{FF2B5EF4-FFF2-40B4-BE49-F238E27FC236}">
                  <a16:creationId xmlns:a16="http://schemas.microsoft.com/office/drawing/2014/main" id="{E49399B4-545F-2509-2331-0349C52CDF1D}"/>
                </a:ext>
              </a:extLst>
            </p:cNvPr>
            <p:cNvSpPr/>
            <p:nvPr/>
          </p:nvSpPr>
          <p:spPr bwMode="auto">
            <a:xfrm>
              <a:off x="8626246" y="3188450"/>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6" name="Oval 335">
              <a:extLst>
                <a:ext uri="{FF2B5EF4-FFF2-40B4-BE49-F238E27FC236}">
                  <a16:creationId xmlns:a16="http://schemas.microsoft.com/office/drawing/2014/main" id="{BE1CFADB-6F41-12FF-0D9D-11B3C2447283}"/>
                </a:ext>
              </a:extLst>
            </p:cNvPr>
            <p:cNvSpPr/>
            <p:nvPr/>
          </p:nvSpPr>
          <p:spPr bwMode="auto">
            <a:xfrm>
              <a:off x="9552839" y="3429000"/>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7" name="Oval 336">
              <a:extLst>
                <a:ext uri="{FF2B5EF4-FFF2-40B4-BE49-F238E27FC236}">
                  <a16:creationId xmlns:a16="http://schemas.microsoft.com/office/drawing/2014/main" id="{EDC586A0-BEE7-5E04-51EA-CA2070E7BE65}"/>
                </a:ext>
              </a:extLst>
            </p:cNvPr>
            <p:cNvSpPr/>
            <p:nvPr/>
          </p:nvSpPr>
          <p:spPr bwMode="auto">
            <a:xfrm>
              <a:off x="10019792" y="3397753"/>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8" name="Oval 337">
              <a:extLst>
                <a:ext uri="{FF2B5EF4-FFF2-40B4-BE49-F238E27FC236}">
                  <a16:creationId xmlns:a16="http://schemas.microsoft.com/office/drawing/2014/main" id="{844378DA-D6CF-A732-F65C-BEB4FBA7A342}"/>
                </a:ext>
              </a:extLst>
            </p:cNvPr>
            <p:cNvSpPr/>
            <p:nvPr/>
          </p:nvSpPr>
          <p:spPr bwMode="auto">
            <a:xfrm>
              <a:off x="10636707" y="3375805"/>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9" name="Oval 338">
              <a:extLst>
                <a:ext uri="{FF2B5EF4-FFF2-40B4-BE49-F238E27FC236}">
                  <a16:creationId xmlns:a16="http://schemas.microsoft.com/office/drawing/2014/main" id="{0011B31B-6555-6AE4-733B-65A9E39D0672}"/>
                </a:ext>
              </a:extLst>
            </p:cNvPr>
            <p:cNvSpPr/>
            <p:nvPr/>
          </p:nvSpPr>
          <p:spPr bwMode="auto">
            <a:xfrm>
              <a:off x="11246307" y="3273795"/>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31" name="Group 330">
            <a:extLst>
              <a:ext uri="{FF2B5EF4-FFF2-40B4-BE49-F238E27FC236}">
                <a16:creationId xmlns:a16="http://schemas.microsoft.com/office/drawing/2014/main" id="{54A8DEB5-1DB8-FC7A-8840-222C5E023DB9}"/>
              </a:ext>
            </a:extLst>
          </p:cNvPr>
          <p:cNvGrpSpPr/>
          <p:nvPr/>
        </p:nvGrpSpPr>
        <p:grpSpPr>
          <a:xfrm>
            <a:off x="8630414" y="3142642"/>
            <a:ext cx="2661828" cy="629716"/>
            <a:chOff x="8630414" y="3276601"/>
            <a:chExt cx="2661828" cy="629716"/>
          </a:xfrm>
        </p:grpSpPr>
        <p:grpSp>
          <p:nvGrpSpPr>
            <p:cNvPr id="330" name="Group 329">
              <a:extLst>
                <a:ext uri="{FF2B5EF4-FFF2-40B4-BE49-F238E27FC236}">
                  <a16:creationId xmlns:a16="http://schemas.microsoft.com/office/drawing/2014/main" id="{F9B5711E-755D-9E85-3B3A-0359D4CF5AF2}"/>
                </a:ext>
              </a:extLst>
            </p:cNvPr>
            <p:cNvGrpSpPr/>
            <p:nvPr/>
          </p:nvGrpSpPr>
          <p:grpSpPr>
            <a:xfrm>
              <a:off x="8657539" y="3276601"/>
              <a:ext cx="2608809" cy="629716"/>
              <a:chOff x="8657539" y="3276601"/>
              <a:chExt cx="2608809" cy="629716"/>
            </a:xfrm>
          </p:grpSpPr>
          <p:sp>
            <p:nvSpPr>
              <p:cNvPr id="293" name="Freeform 292">
                <a:extLst>
                  <a:ext uri="{FF2B5EF4-FFF2-40B4-BE49-F238E27FC236}">
                    <a16:creationId xmlns:a16="http://schemas.microsoft.com/office/drawing/2014/main" id="{CF1384F0-CC5F-E03C-01B2-16E21FC04EA1}"/>
                  </a:ext>
                </a:extLst>
              </p:cNvPr>
              <p:cNvSpPr/>
              <p:nvPr/>
            </p:nvSpPr>
            <p:spPr bwMode="auto">
              <a:xfrm>
                <a:off x="8657539" y="3361334"/>
                <a:ext cx="2607869" cy="405994"/>
              </a:xfrm>
              <a:custGeom>
                <a:avLst/>
                <a:gdLst>
                  <a:gd name="connsiteX0" fmla="*/ 2607869 w 2607869"/>
                  <a:gd name="connsiteY0" fmla="*/ 208484 h 405994"/>
                  <a:gd name="connsiteX1" fmla="*/ 1993392 w 2607869"/>
                  <a:gd name="connsiteY1" fmla="*/ 405994 h 405994"/>
                  <a:gd name="connsiteX2" fmla="*/ 1378915 w 2607869"/>
                  <a:gd name="connsiteY2" fmla="*/ 325527 h 405994"/>
                  <a:gd name="connsiteX3" fmla="*/ 918058 w 2607869"/>
                  <a:gd name="connsiteY3" fmla="*/ 343815 h 405994"/>
                  <a:gd name="connsiteX4" fmla="*/ 457200 w 2607869"/>
                  <a:gd name="connsiteY4" fmla="*/ 234087 h 405994"/>
                  <a:gd name="connsiteX5" fmla="*/ 0 w 2607869"/>
                  <a:gd name="connsiteY5" fmla="*/ 0 h 405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7869" h="405994">
                    <a:moveTo>
                      <a:pt x="2607869" y="208484"/>
                    </a:moveTo>
                    <a:lnTo>
                      <a:pt x="1993392" y="405994"/>
                    </a:lnTo>
                    <a:lnTo>
                      <a:pt x="1378915" y="325527"/>
                    </a:lnTo>
                    <a:lnTo>
                      <a:pt x="918058" y="343815"/>
                    </a:lnTo>
                    <a:lnTo>
                      <a:pt x="457200" y="234087"/>
                    </a:lnTo>
                    <a:lnTo>
                      <a:pt x="0" y="0"/>
                    </a:lnTo>
                  </a:path>
                </a:pathLst>
              </a:custGeom>
              <a:noFill/>
              <a:ln w="28575">
                <a:solidFill>
                  <a:schemeClr val="accent1"/>
                </a:solidFill>
                <a:miter lim="800000"/>
                <a:headEnd/>
                <a:tailEnd/>
              </a:ln>
            </p:spPr>
            <p:txBody>
              <a:bodyPr rtlCol="0" anchor="ctr"/>
              <a:lstStyle/>
              <a:p>
                <a:pPr algn="ctr"/>
                <a:endParaRPr lang="en-US"/>
              </a:p>
            </p:txBody>
          </p:sp>
          <p:cxnSp>
            <p:nvCxnSpPr>
              <p:cNvPr id="312" name="Straight Connector 311">
                <a:extLst>
                  <a:ext uri="{FF2B5EF4-FFF2-40B4-BE49-F238E27FC236}">
                    <a16:creationId xmlns:a16="http://schemas.microsoft.com/office/drawing/2014/main" id="{06FE1432-4D24-E7C5-3167-CF68F65E5B28}"/>
                  </a:ext>
                </a:extLst>
              </p:cNvPr>
              <p:cNvCxnSpPr>
                <a:cxnSpLocks/>
              </p:cNvCxnSpPr>
              <p:nvPr/>
            </p:nvCxnSpPr>
            <p:spPr bwMode="auto">
              <a:xfrm>
                <a:off x="11266348" y="3429000"/>
                <a:ext cx="0" cy="305410"/>
              </a:xfrm>
              <a:prstGeom prst="line">
                <a:avLst/>
              </a:prstGeom>
              <a:noFill/>
              <a:ln w="19050"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52643EC0-74A3-0769-5449-3A9E4106E3BE}"/>
                  </a:ext>
                </a:extLst>
              </p:cNvPr>
              <p:cNvCxnSpPr>
                <a:cxnSpLocks/>
              </p:cNvCxnSpPr>
              <p:nvPr/>
            </p:nvCxnSpPr>
            <p:spPr bwMode="auto">
              <a:xfrm>
                <a:off x="10650652" y="3639922"/>
                <a:ext cx="0" cy="266395"/>
              </a:xfrm>
              <a:prstGeom prst="line">
                <a:avLst/>
              </a:prstGeom>
              <a:noFill/>
              <a:ln w="19050" cap="flat" cmpd="sng" algn="ctr">
                <a:solidFill>
                  <a:schemeClr val="accent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851179F0-A016-C96E-96BD-8D756429CC10}"/>
                  </a:ext>
                </a:extLst>
              </p:cNvPr>
              <p:cNvCxnSpPr>
                <a:cxnSpLocks/>
              </p:cNvCxnSpPr>
              <p:nvPr/>
            </p:nvCxnSpPr>
            <p:spPr bwMode="auto">
              <a:xfrm>
                <a:off x="10034956" y="3565551"/>
                <a:ext cx="0" cy="242011"/>
              </a:xfrm>
              <a:prstGeom prst="line">
                <a:avLst/>
              </a:prstGeom>
              <a:noFill/>
              <a:ln w="19050" cap="flat" cmpd="sng" algn="ctr">
                <a:solidFill>
                  <a:schemeClr val="accent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EB7E8436-5975-EC78-9F90-317E1C382AD4}"/>
                  </a:ext>
                </a:extLst>
              </p:cNvPr>
              <p:cNvCxnSpPr>
                <a:cxnSpLocks/>
              </p:cNvCxnSpPr>
              <p:nvPr/>
            </p:nvCxnSpPr>
            <p:spPr bwMode="auto">
              <a:xfrm>
                <a:off x="9576537" y="3582620"/>
                <a:ext cx="0" cy="242011"/>
              </a:xfrm>
              <a:prstGeom prst="line">
                <a:avLst/>
              </a:prstGeom>
              <a:noFill/>
              <a:ln w="19050" cap="flat" cmpd="sng" algn="ctr">
                <a:solidFill>
                  <a:schemeClr val="accent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D2EFA84B-CCAE-6854-24B9-D7432E8A6621}"/>
                  </a:ext>
                </a:extLst>
              </p:cNvPr>
              <p:cNvCxnSpPr>
                <a:cxnSpLocks/>
              </p:cNvCxnSpPr>
              <p:nvPr/>
            </p:nvCxnSpPr>
            <p:spPr bwMode="auto">
              <a:xfrm>
                <a:off x="9110803" y="3493618"/>
                <a:ext cx="0" cy="193243"/>
              </a:xfrm>
              <a:prstGeom prst="line">
                <a:avLst/>
              </a:prstGeom>
              <a:noFill/>
              <a:ln w="19050" cap="flat" cmpd="sng" algn="ctr">
                <a:solidFill>
                  <a:schemeClr val="accent1"/>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E2436F6F-839C-BAF8-F566-CBEB6310F03C}"/>
                  </a:ext>
                </a:extLst>
              </p:cNvPr>
              <p:cNvCxnSpPr>
                <a:cxnSpLocks/>
              </p:cNvCxnSpPr>
              <p:nvPr/>
            </p:nvCxnSpPr>
            <p:spPr bwMode="auto">
              <a:xfrm>
                <a:off x="8659699" y="3276601"/>
                <a:ext cx="0" cy="193243"/>
              </a:xfrm>
              <a:prstGeom prst="line">
                <a:avLst/>
              </a:prstGeom>
              <a:noFill/>
              <a:ln w="19050" cap="flat" cmpd="sng" algn="ctr">
                <a:solidFill>
                  <a:schemeClr val="accent1"/>
                </a:solidFill>
                <a:prstDash val="solid"/>
                <a:round/>
                <a:headEnd type="none" w="med" len="med"/>
                <a:tailEnd type="none" w="med" len="med"/>
              </a:ln>
              <a:effectLst/>
            </p:spPr>
          </p:cxnSp>
        </p:grpSp>
        <p:sp>
          <p:nvSpPr>
            <p:cNvPr id="314" name="Oval 313">
              <a:extLst>
                <a:ext uri="{FF2B5EF4-FFF2-40B4-BE49-F238E27FC236}">
                  <a16:creationId xmlns:a16="http://schemas.microsoft.com/office/drawing/2014/main" id="{9A724DC2-BFD4-2F98-EA28-FD5DFCF43983}"/>
                </a:ext>
              </a:extLst>
            </p:cNvPr>
            <p:cNvSpPr/>
            <p:nvPr/>
          </p:nvSpPr>
          <p:spPr bwMode="auto">
            <a:xfrm>
              <a:off x="11229748" y="3538413"/>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5" name="Oval 314">
              <a:extLst>
                <a:ext uri="{FF2B5EF4-FFF2-40B4-BE49-F238E27FC236}">
                  <a16:creationId xmlns:a16="http://schemas.microsoft.com/office/drawing/2014/main" id="{22188D8C-4704-D1AD-5D9D-136D1F66404B}"/>
                </a:ext>
              </a:extLst>
            </p:cNvPr>
            <p:cNvSpPr/>
            <p:nvPr/>
          </p:nvSpPr>
          <p:spPr bwMode="auto">
            <a:xfrm>
              <a:off x="10617710" y="3731046"/>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6" name="Oval 315">
              <a:extLst>
                <a:ext uri="{FF2B5EF4-FFF2-40B4-BE49-F238E27FC236}">
                  <a16:creationId xmlns:a16="http://schemas.microsoft.com/office/drawing/2014/main" id="{9DA33A82-10D7-F501-24B6-746CA8CEB8D0}"/>
                </a:ext>
              </a:extLst>
            </p:cNvPr>
            <p:cNvSpPr/>
            <p:nvPr/>
          </p:nvSpPr>
          <p:spPr bwMode="auto">
            <a:xfrm>
              <a:off x="10002014" y="3656676"/>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 name="Oval 316">
              <a:extLst>
                <a:ext uri="{FF2B5EF4-FFF2-40B4-BE49-F238E27FC236}">
                  <a16:creationId xmlns:a16="http://schemas.microsoft.com/office/drawing/2014/main" id="{8C45D19F-14C8-58C3-7C93-89BBAF6B443E}"/>
                </a:ext>
              </a:extLst>
            </p:cNvPr>
            <p:cNvSpPr/>
            <p:nvPr/>
          </p:nvSpPr>
          <p:spPr bwMode="auto">
            <a:xfrm>
              <a:off x="9543594" y="3670086"/>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 name="Oval 317">
              <a:extLst>
                <a:ext uri="{FF2B5EF4-FFF2-40B4-BE49-F238E27FC236}">
                  <a16:creationId xmlns:a16="http://schemas.microsoft.com/office/drawing/2014/main" id="{605ADA7B-D978-87BC-FE5A-092B9BB4037C}"/>
                </a:ext>
              </a:extLst>
            </p:cNvPr>
            <p:cNvSpPr/>
            <p:nvPr/>
          </p:nvSpPr>
          <p:spPr bwMode="auto">
            <a:xfrm>
              <a:off x="9077859" y="3566454"/>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 name="Oval 318">
              <a:extLst>
                <a:ext uri="{FF2B5EF4-FFF2-40B4-BE49-F238E27FC236}">
                  <a16:creationId xmlns:a16="http://schemas.microsoft.com/office/drawing/2014/main" id="{E24EDDE9-9BD7-7BCA-09A4-6247106A495E}"/>
                </a:ext>
              </a:extLst>
            </p:cNvPr>
            <p:cNvSpPr/>
            <p:nvPr/>
          </p:nvSpPr>
          <p:spPr bwMode="auto">
            <a:xfrm>
              <a:off x="8630414" y="3327491"/>
              <a:ext cx="62494" cy="6249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00" name="Group 199">
            <a:extLst>
              <a:ext uri="{FF2B5EF4-FFF2-40B4-BE49-F238E27FC236}">
                <a16:creationId xmlns:a16="http://schemas.microsoft.com/office/drawing/2014/main" id="{092A5FB4-5080-32CC-7FAD-9DCF1E7BAFFC}"/>
              </a:ext>
            </a:extLst>
          </p:cNvPr>
          <p:cNvGrpSpPr/>
          <p:nvPr/>
        </p:nvGrpSpPr>
        <p:grpSpPr>
          <a:xfrm>
            <a:off x="1087633" y="3259407"/>
            <a:ext cx="2669740" cy="958257"/>
            <a:chOff x="1087633" y="3393366"/>
            <a:chExt cx="2669740" cy="958257"/>
          </a:xfrm>
        </p:grpSpPr>
        <p:grpSp>
          <p:nvGrpSpPr>
            <p:cNvPr id="165" name="Group 164">
              <a:extLst>
                <a:ext uri="{FF2B5EF4-FFF2-40B4-BE49-F238E27FC236}">
                  <a16:creationId xmlns:a16="http://schemas.microsoft.com/office/drawing/2014/main" id="{4D69277A-4E3F-E4B5-040B-E71967A51494}"/>
                </a:ext>
              </a:extLst>
            </p:cNvPr>
            <p:cNvGrpSpPr/>
            <p:nvPr/>
          </p:nvGrpSpPr>
          <p:grpSpPr>
            <a:xfrm>
              <a:off x="1087633" y="3531516"/>
              <a:ext cx="2669740" cy="724721"/>
              <a:chOff x="1087633" y="3531516"/>
              <a:chExt cx="2669740" cy="724721"/>
            </a:xfrm>
          </p:grpSpPr>
          <p:sp>
            <p:nvSpPr>
              <p:cNvPr id="136" name="Freeform 135">
                <a:extLst>
                  <a:ext uri="{FF2B5EF4-FFF2-40B4-BE49-F238E27FC236}">
                    <a16:creationId xmlns:a16="http://schemas.microsoft.com/office/drawing/2014/main" id="{70C29241-7ACA-6E5A-88E0-1C8B01C9F589}"/>
                  </a:ext>
                </a:extLst>
              </p:cNvPr>
              <p:cNvSpPr/>
              <p:nvPr/>
            </p:nvSpPr>
            <p:spPr bwMode="auto">
              <a:xfrm>
                <a:off x="1115042" y="3558924"/>
                <a:ext cx="2618210" cy="657841"/>
              </a:xfrm>
              <a:custGeom>
                <a:avLst/>
                <a:gdLst>
                  <a:gd name="connsiteX0" fmla="*/ 0 w 2618210"/>
                  <a:gd name="connsiteY0" fmla="*/ 0 h 657841"/>
                  <a:gd name="connsiteX1" fmla="*/ 463778 w 2618210"/>
                  <a:gd name="connsiteY1" fmla="*/ 526273 h 657841"/>
                  <a:gd name="connsiteX2" fmla="*/ 927557 w 2618210"/>
                  <a:gd name="connsiteY2" fmla="*/ 522984 h 657841"/>
                  <a:gd name="connsiteX3" fmla="*/ 1401203 w 2618210"/>
                  <a:gd name="connsiteY3" fmla="*/ 569033 h 657841"/>
                  <a:gd name="connsiteX4" fmla="*/ 2009706 w 2618210"/>
                  <a:gd name="connsiteY4" fmla="*/ 657841 h 657841"/>
                  <a:gd name="connsiteX5" fmla="*/ 2618210 w 2618210"/>
                  <a:gd name="connsiteY5" fmla="*/ 519695 h 657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8210" h="657841">
                    <a:moveTo>
                      <a:pt x="0" y="0"/>
                    </a:moveTo>
                    <a:lnTo>
                      <a:pt x="463778" y="526273"/>
                    </a:lnTo>
                    <a:lnTo>
                      <a:pt x="927557" y="522984"/>
                    </a:lnTo>
                    <a:lnTo>
                      <a:pt x="1401203" y="569033"/>
                    </a:lnTo>
                    <a:lnTo>
                      <a:pt x="2009706" y="657841"/>
                    </a:lnTo>
                    <a:lnTo>
                      <a:pt x="2618210" y="519695"/>
                    </a:lnTo>
                  </a:path>
                </a:pathLst>
              </a:custGeom>
              <a:noFill/>
              <a:ln w="28575">
                <a:solidFill>
                  <a:schemeClr val="accent5"/>
                </a:solidFill>
                <a:miter lim="800000"/>
                <a:headEnd/>
                <a:tailEnd/>
              </a:ln>
            </p:spPr>
            <p:txBody>
              <a:bodyPr rtlCol="0" anchor="ctr"/>
              <a:lstStyle/>
              <a:p>
                <a:pPr algn="ctr"/>
                <a:endParaRPr lang="en-US"/>
              </a:p>
            </p:txBody>
          </p:sp>
          <p:sp>
            <p:nvSpPr>
              <p:cNvPr id="159" name="Oval 158">
                <a:extLst>
                  <a:ext uri="{FF2B5EF4-FFF2-40B4-BE49-F238E27FC236}">
                    <a16:creationId xmlns:a16="http://schemas.microsoft.com/office/drawing/2014/main" id="{6647F3C3-2FED-488F-AE0D-90F0E39F5B70}"/>
                  </a:ext>
                </a:extLst>
              </p:cNvPr>
              <p:cNvSpPr/>
              <p:nvPr/>
            </p:nvSpPr>
            <p:spPr bwMode="auto">
              <a:xfrm>
                <a:off x="1087633" y="3531516"/>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0" name="Oval 159">
                <a:extLst>
                  <a:ext uri="{FF2B5EF4-FFF2-40B4-BE49-F238E27FC236}">
                    <a16:creationId xmlns:a16="http://schemas.microsoft.com/office/drawing/2014/main" id="{2A911D3A-495D-CF2A-FAB1-F65B2005956B}"/>
                  </a:ext>
                </a:extLst>
              </p:cNvPr>
              <p:cNvSpPr/>
              <p:nvPr/>
            </p:nvSpPr>
            <p:spPr bwMode="auto">
              <a:xfrm>
                <a:off x="2466907" y="4098356"/>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1" name="Oval 160">
                <a:extLst>
                  <a:ext uri="{FF2B5EF4-FFF2-40B4-BE49-F238E27FC236}">
                    <a16:creationId xmlns:a16="http://schemas.microsoft.com/office/drawing/2014/main" id="{B2FA870F-224C-DC57-AE79-9698FA4D705E}"/>
                  </a:ext>
                </a:extLst>
              </p:cNvPr>
              <p:cNvSpPr/>
              <p:nvPr/>
            </p:nvSpPr>
            <p:spPr bwMode="auto">
              <a:xfrm>
                <a:off x="3694879" y="4053403"/>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2" name="Oval 161">
                <a:extLst>
                  <a:ext uri="{FF2B5EF4-FFF2-40B4-BE49-F238E27FC236}">
                    <a16:creationId xmlns:a16="http://schemas.microsoft.com/office/drawing/2014/main" id="{C5DBFCD0-A80A-A777-DA12-144E365A95F1}"/>
                  </a:ext>
                </a:extLst>
              </p:cNvPr>
              <p:cNvSpPr/>
              <p:nvPr/>
            </p:nvSpPr>
            <p:spPr bwMode="auto">
              <a:xfrm>
                <a:off x="1548122" y="4054500"/>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3" name="Oval 162">
                <a:extLst>
                  <a:ext uri="{FF2B5EF4-FFF2-40B4-BE49-F238E27FC236}">
                    <a16:creationId xmlns:a16="http://schemas.microsoft.com/office/drawing/2014/main" id="{35831032-488B-A79C-7567-093FDC4963B6}"/>
                  </a:ext>
                </a:extLst>
              </p:cNvPr>
              <p:cNvSpPr/>
              <p:nvPr/>
            </p:nvSpPr>
            <p:spPr bwMode="auto">
              <a:xfrm>
                <a:off x="3091857" y="4193743"/>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64" name="Oval 163">
                <a:extLst>
                  <a:ext uri="{FF2B5EF4-FFF2-40B4-BE49-F238E27FC236}">
                    <a16:creationId xmlns:a16="http://schemas.microsoft.com/office/drawing/2014/main" id="{1F76ED60-FA88-F2FC-B3D5-DE0270EC2BE9}"/>
                  </a:ext>
                </a:extLst>
              </p:cNvPr>
              <p:cNvSpPr/>
              <p:nvPr/>
            </p:nvSpPr>
            <p:spPr bwMode="auto">
              <a:xfrm>
                <a:off x="2006418" y="4049018"/>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88" name="Straight Connector 187">
              <a:extLst>
                <a:ext uri="{FF2B5EF4-FFF2-40B4-BE49-F238E27FC236}">
                  <a16:creationId xmlns:a16="http://schemas.microsoft.com/office/drawing/2014/main" id="{E1AB2497-86AA-F2E7-34F5-6136F143F792}"/>
                </a:ext>
              </a:extLst>
            </p:cNvPr>
            <p:cNvCxnSpPr>
              <a:cxnSpLocks/>
            </p:cNvCxnSpPr>
            <p:nvPr/>
          </p:nvCxnSpPr>
          <p:spPr bwMode="auto">
            <a:xfrm>
              <a:off x="3735446" y="3842696"/>
              <a:ext cx="0" cy="234249"/>
            </a:xfrm>
            <a:prstGeom prst="line">
              <a:avLst/>
            </a:prstGeom>
            <a:noFill/>
            <a:ln w="19050" cap="flat" cmpd="sng" algn="ctr">
              <a:solidFill>
                <a:schemeClr val="accent5"/>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31A2066E-D0A8-4A88-E548-D6A73192E6F3}"/>
                </a:ext>
              </a:extLst>
            </p:cNvPr>
            <p:cNvCxnSpPr>
              <a:cxnSpLocks/>
            </p:cNvCxnSpPr>
            <p:nvPr/>
          </p:nvCxnSpPr>
          <p:spPr bwMode="auto">
            <a:xfrm>
              <a:off x="3121461" y="4086295"/>
              <a:ext cx="0" cy="265328"/>
            </a:xfrm>
            <a:prstGeom prst="line">
              <a:avLst/>
            </a:prstGeom>
            <a:noFill/>
            <a:ln w="19050" cap="flat" cmpd="sng" algn="ctr">
              <a:solidFill>
                <a:schemeClr val="accent5"/>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0B7DDE54-05CA-FF9A-C35E-23D8276AEF7A}"/>
                </a:ext>
              </a:extLst>
            </p:cNvPr>
            <p:cNvCxnSpPr>
              <a:cxnSpLocks/>
            </p:cNvCxnSpPr>
            <p:nvPr/>
          </p:nvCxnSpPr>
          <p:spPr bwMode="auto">
            <a:xfrm>
              <a:off x="2500897" y="3968980"/>
              <a:ext cx="0" cy="336594"/>
            </a:xfrm>
            <a:prstGeom prst="line">
              <a:avLst/>
            </a:prstGeom>
            <a:noFill/>
            <a:ln w="19050" cap="flat" cmpd="sng" algn="ctr">
              <a:solidFill>
                <a:schemeClr val="accent5"/>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EF65682A-7FE9-A911-AFEA-EB363B791262}"/>
                </a:ext>
              </a:extLst>
            </p:cNvPr>
            <p:cNvCxnSpPr>
              <a:cxnSpLocks/>
            </p:cNvCxnSpPr>
            <p:nvPr/>
          </p:nvCxnSpPr>
          <p:spPr bwMode="auto">
            <a:xfrm>
              <a:off x="2038215" y="3953629"/>
              <a:ext cx="0" cy="270811"/>
            </a:xfrm>
            <a:prstGeom prst="line">
              <a:avLst/>
            </a:prstGeom>
            <a:noFill/>
            <a:ln w="19050" cap="flat" cmpd="sng" algn="ctr">
              <a:solidFill>
                <a:schemeClr val="accent5"/>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FA65E769-2DFB-15E4-F69D-10D24EEE4F96}"/>
                </a:ext>
              </a:extLst>
            </p:cNvPr>
            <p:cNvCxnSpPr>
              <a:cxnSpLocks/>
            </p:cNvCxnSpPr>
            <p:nvPr/>
          </p:nvCxnSpPr>
          <p:spPr bwMode="auto">
            <a:xfrm>
              <a:off x="1582111" y="3925122"/>
              <a:ext cx="0" cy="340982"/>
            </a:xfrm>
            <a:prstGeom prst="line">
              <a:avLst/>
            </a:prstGeom>
            <a:noFill/>
            <a:ln w="19050" cap="flat" cmpd="sng" algn="ctr">
              <a:solidFill>
                <a:schemeClr val="accent5"/>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FFE8B310-386F-E24B-3700-B4723ECB14DB}"/>
                </a:ext>
              </a:extLst>
            </p:cNvPr>
            <p:cNvCxnSpPr>
              <a:cxnSpLocks/>
            </p:cNvCxnSpPr>
            <p:nvPr/>
          </p:nvCxnSpPr>
          <p:spPr bwMode="auto">
            <a:xfrm>
              <a:off x="1126007" y="3393366"/>
              <a:ext cx="0" cy="340982"/>
            </a:xfrm>
            <a:prstGeom prst="line">
              <a:avLst/>
            </a:prstGeom>
            <a:noFill/>
            <a:ln w="19050" cap="flat" cmpd="sng" algn="ctr">
              <a:solidFill>
                <a:schemeClr val="accent5"/>
              </a:solidFill>
              <a:prstDash val="solid"/>
              <a:round/>
              <a:headEnd type="none" w="med" len="med"/>
              <a:tailEnd type="none" w="med" len="med"/>
            </a:ln>
            <a:effectLst/>
          </p:spPr>
        </p:cxnSp>
      </p:grpSp>
      <p:grpSp>
        <p:nvGrpSpPr>
          <p:cNvPr id="187" name="Group 186">
            <a:extLst>
              <a:ext uri="{FF2B5EF4-FFF2-40B4-BE49-F238E27FC236}">
                <a16:creationId xmlns:a16="http://schemas.microsoft.com/office/drawing/2014/main" id="{8EC012A3-2BE2-3DAE-A72A-F555432D176E}"/>
              </a:ext>
            </a:extLst>
          </p:cNvPr>
          <p:cNvGrpSpPr/>
          <p:nvPr/>
        </p:nvGrpSpPr>
        <p:grpSpPr>
          <a:xfrm>
            <a:off x="1104079" y="2908559"/>
            <a:ext cx="2678511" cy="1217555"/>
            <a:chOff x="1104079" y="3042518"/>
            <a:chExt cx="2678511" cy="1217555"/>
          </a:xfrm>
        </p:grpSpPr>
        <p:grpSp>
          <p:nvGrpSpPr>
            <p:cNvPr id="158" name="Group 157">
              <a:extLst>
                <a:ext uri="{FF2B5EF4-FFF2-40B4-BE49-F238E27FC236}">
                  <a16:creationId xmlns:a16="http://schemas.microsoft.com/office/drawing/2014/main" id="{B50EA17A-93F8-A3CA-74D2-1293ACB06F89}"/>
                </a:ext>
              </a:extLst>
            </p:cNvPr>
            <p:cNvGrpSpPr/>
            <p:nvPr/>
          </p:nvGrpSpPr>
          <p:grpSpPr>
            <a:xfrm>
              <a:off x="1104079" y="3182860"/>
              <a:ext cx="2678511" cy="940713"/>
              <a:chOff x="1104079" y="3182860"/>
              <a:chExt cx="2678511" cy="940713"/>
            </a:xfrm>
          </p:grpSpPr>
          <p:sp>
            <p:nvSpPr>
              <p:cNvPr id="137" name="Freeform 136">
                <a:extLst>
                  <a:ext uri="{FF2B5EF4-FFF2-40B4-BE49-F238E27FC236}">
                    <a16:creationId xmlns:a16="http://schemas.microsoft.com/office/drawing/2014/main" id="{F4891445-AB86-BBFF-D967-3AAD41F3D1DE}"/>
                  </a:ext>
                </a:extLst>
              </p:cNvPr>
              <p:cNvSpPr/>
              <p:nvPr/>
            </p:nvSpPr>
            <p:spPr bwMode="auto">
              <a:xfrm>
                <a:off x="1138066" y="3223424"/>
                <a:ext cx="2611632" cy="868352"/>
              </a:xfrm>
              <a:custGeom>
                <a:avLst/>
                <a:gdLst>
                  <a:gd name="connsiteX0" fmla="*/ 0 w 2611632"/>
                  <a:gd name="connsiteY0" fmla="*/ 0 h 868352"/>
                  <a:gd name="connsiteX1" fmla="*/ 467068 w 2611632"/>
                  <a:gd name="connsiteY1" fmla="*/ 694023 h 868352"/>
                  <a:gd name="connsiteX2" fmla="*/ 917689 w 2611632"/>
                  <a:gd name="connsiteY2" fmla="*/ 868352 h 868352"/>
                  <a:gd name="connsiteX3" fmla="*/ 1381468 w 2611632"/>
                  <a:gd name="connsiteY3" fmla="*/ 832170 h 868352"/>
                  <a:gd name="connsiteX4" fmla="*/ 1996550 w 2611632"/>
                  <a:gd name="connsiteY4" fmla="*/ 726916 h 868352"/>
                  <a:gd name="connsiteX5" fmla="*/ 2611632 w 2611632"/>
                  <a:gd name="connsiteY5" fmla="*/ 736783 h 868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1632" h="868352">
                    <a:moveTo>
                      <a:pt x="0" y="0"/>
                    </a:moveTo>
                    <a:lnTo>
                      <a:pt x="467068" y="694023"/>
                    </a:lnTo>
                    <a:lnTo>
                      <a:pt x="917689" y="868352"/>
                    </a:lnTo>
                    <a:lnTo>
                      <a:pt x="1381468" y="832170"/>
                    </a:lnTo>
                    <a:lnTo>
                      <a:pt x="1996550" y="726916"/>
                    </a:lnTo>
                    <a:lnTo>
                      <a:pt x="2611632" y="736783"/>
                    </a:lnTo>
                  </a:path>
                </a:pathLst>
              </a:custGeom>
              <a:noFill/>
              <a:ln w="28575">
                <a:solidFill>
                  <a:schemeClr val="accent5">
                    <a:lumMod val="20000"/>
                    <a:lumOff val="80000"/>
                  </a:schemeClr>
                </a:solidFill>
                <a:miter lim="800000"/>
                <a:headEnd/>
                <a:tailEnd/>
              </a:ln>
            </p:spPr>
            <p:txBody>
              <a:bodyPr rtlCol="0" anchor="ctr"/>
              <a:lstStyle/>
              <a:p>
                <a:pPr algn="ctr"/>
                <a:endParaRPr lang="en-US"/>
              </a:p>
            </p:txBody>
          </p:sp>
          <p:sp>
            <p:nvSpPr>
              <p:cNvPr id="152" name="Oval 151">
                <a:extLst>
                  <a:ext uri="{FF2B5EF4-FFF2-40B4-BE49-F238E27FC236}">
                    <a16:creationId xmlns:a16="http://schemas.microsoft.com/office/drawing/2014/main" id="{CD70C46C-4095-CFC8-1FF4-88C7629E6CD6}"/>
                  </a:ext>
                </a:extLst>
              </p:cNvPr>
              <p:cNvSpPr/>
              <p:nvPr/>
            </p:nvSpPr>
            <p:spPr bwMode="auto">
              <a:xfrm>
                <a:off x="1104079" y="3182860"/>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3" name="Oval 152">
                <a:extLst>
                  <a:ext uri="{FF2B5EF4-FFF2-40B4-BE49-F238E27FC236}">
                    <a16:creationId xmlns:a16="http://schemas.microsoft.com/office/drawing/2014/main" id="{C75CB835-0E16-0AFE-9A3B-3285F01BC040}"/>
                  </a:ext>
                </a:extLst>
              </p:cNvPr>
              <p:cNvSpPr/>
              <p:nvPr/>
            </p:nvSpPr>
            <p:spPr bwMode="auto">
              <a:xfrm>
                <a:off x="1568954" y="3881269"/>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4" name="Oval 153">
                <a:extLst>
                  <a:ext uri="{FF2B5EF4-FFF2-40B4-BE49-F238E27FC236}">
                    <a16:creationId xmlns:a16="http://schemas.microsoft.com/office/drawing/2014/main" id="{6A98C706-0340-B286-7892-8C28626C2853}"/>
                  </a:ext>
                </a:extLst>
              </p:cNvPr>
              <p:cNvSpPr/>
              <p:nvPr/>
            </p:nvSpPr>
            <p:spPr bwMode="auto">
              <a:xfrm>
                <a:off x="2491028" y="4023801"/>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5" name="Oval 154">
                <a:extLst>
                  <a:ext uri="{FF2B5EF4-FFF2-40B4-BE49-F238E27FC236}">
                    <a16:creationId xmlns:a16="http://schemas.microsoft.com/office/drawing/2014/main" id="{1926E080-EF55-8B53-8BBE-D39F675FDDE8}"/>
                  </a:ext>
                </a:extLst>
              </p:cNvPr>
              <p:cNvSpPr/>
              <p:nvPr/>
            </p:nvSpPr>
            <p:spPr bwMode="auto">
              <a:xfrm>
                <a:off x="2015190" y="4061079"/>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6" name="Oval 155">
                <a:extLst>
                  <a:ext uri="{FF2B5EF4-FFF2-40B4-BE49-F238E27FC236}">
                    <a16:creationId xmlns:a16="http://schemas.microsoft.com/office/drawing/2014/main" id="{E52FF117-0FF1-CB37-4037-AF9AA329BDCF}"/>
                  </a:ext>
                </a:extLst>
              </p:cNvPr>
              <p:cNvSpPr/>
              <p:nvPr/>
            </p:nvSpPr>
            <p:spPr bwMode="auto">
              <a:xfrm>
                <a:off x="3110495" y="3919642"/>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7" name="Oval 156">
                <a:extLst>
                  <a:ext uri="{FF2B5EF4-FFF2-40B4-BE49-F238E27FC236}">
                    <a16:creationId xmlns:a16="http://schemas.microsoft.com/office/drawing/2014/main" id="{FCD6977B-02F2-3E6A-6D4B-AFA59F72F3C1}"/>
                  </a:ext>
                </a:extLst>
              </p:cNvPr>
              <p:cNvSpPr/>
              <p:nvPr/>
            </p:nvSpPr>
            <p:spPr bwMode="auto">
              <a:xfrm>
                <a:off x="3720096" y="3930607"/>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78" name="Straight Connector 177">
              <a:extLst>
                <a:ext uri="{FF2B5EF4-FFF2-40B4-BE49-F238E27FC236}">
                  <a16:creationId xmlns:a16="http://schemas.microsoft.com/office/drawing/2014/main" id="{CA43B4A8-3F14-DAE5-C002-DA9EA9CA7FF6}"/>
                </a:ext>
              </a:extLst>
            </p:cNvPr>
            <p:cNvCxnSpPr>
              <a:cxnSpLocks/>
            </p:cNvCxnSpPr>
            <p:nvPr/>
          </p:nvCxnSpPr>
          <p:spPr bwMode="auto">
            <a:xfrm>
              <a:off x="1138066" y="3042518"/>
              <a:ext cx="0" cy="386482"/>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7514FF18-9943-5304-2F1F-18C84A118077}"/>
                </a:ext>
              </a:extLst>
            </p:cNvPr>
            <p:cNvCxnSpPr>
              <a:cxnSpLocks/>
            </p:cNvCxnSpPr>
            <p:nvPr/>
          </p:nvCxnSpPr>
          <p:spPr bwMode="auto">
            <a:xfrm>
              <a:off x="1599652" y="3739830"/>
              <a:ext cx="0" cy="3152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B9EA3E09-0750-EAFD-63DA-D9512C680301}"/>
                </a:ext>
              </a:extLst>
            </p:cNvPr>
            <p:cNvCxnSpPr>
              <a:cxnSpLocks/>
            </p:cNvCxnSpPr>
            <p:nvPr/>
          </p:nvCxnSpPr>
          <p:spPr bwMode="auto">
            <a:xfrm>
              <a:off x="2054660" y="3944857"/>
              <a:ext cx="0" cy="3152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FC90BBE9-CBBC-354D-F60B-148234C3FA50}"/>
                </a:ext>
              </a:extLst>
            </p:cNvPr>
            <p:cNvCxnSpPr>
              <a:cxnSpLocks/>
            </p:cNvCxnSpPr>
            <p:nvPr/>
          </p:nvCxnSpPr>
          <p:spPr bwMode="auto">
            <a:xfrm>
              <a:off x="2522824" y="3899905"/>
              <a:ext cx="0" cy="3152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FE4F803A-34ED-483C-3573-018BC3A88AC9}"/>
                </a:ext>
              </a:extLst>
            </p:cNvPr>
            <p:cNvCxnSpPr>
              <a:cxnSpLocks/>
            </p:cNvCxnSpPr>
            <p:nvPr/>
          </p:nvCxnSpPr>
          <p:spPr bwMode="auto">
            <a:xfrm>
              <a:off x="3135713" y="3759565"/>
              <a:ext cx="0" cy="381001"/>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338EDE18-050C-76BC-DA78-5F4A6D7B1CBF}"/>
                </a:ext>
              </a:extLst>
            </p:cNvPr>
            <p:cNvCxnSpPr>
              <a:cxnSpLocks/>
            </p:cNvCxnSpPr>
            <p:nvPr/>
          </p:nvCxnSpPr>
          <p:spPr bwMode="auto">
            <a:xfrm>
              <a:off x="3755181" y="3770529"/>
              <a:ext cx="0" cy="381001"/>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grpSp>
      <p:grpSp>
        <p:nvGrpSpPr>
          <p:cNvPr id="177" name="Group 176">
            <a:extLst>
              <a:ext uri="{FF2B5EF4-FFF2-40B4-BE49-F238E27FC236}">
                <a16:creationId xmlns:a16="http://schemas.microsoft.com/office/drawing/2014/main" id="{7E83C02D-D071-6C31-6CD6-BE3848823017}"/>
              </a:ext>
            </a:extLst>
          </p:cNvPr>
          <p:cNvGrpSpPr/>
          <p:nvPr/>
        </p:nvGrpSpPr>
        <p:grpSpPr>
          <a:xfrm>
            <a:off x="1072283" y="3204590"/>
            <a:ext cx="2666452" cy="803661"/>
            <a:chOff x="1072283" y="3338549"/>
            <a:chExt cx="2666452" cy="803661"/>
          </a:xfrm>
        </p:grpSpPr>
        <p:grpSp>
          <p:nvGrpSpPr>
            <p:cNvPr id="151" name="Group 150">
              <a:extLst>
                <a:ext uri="{FF2B5EF4-FFF2-40B4-BE49-F238E27FC236}">
                  <a16:creationId xmlns:a16="http://schemas.microsoft.com/office/drawing/2014/main" id="{EC1E4B97-F894-3971-EDE3-1FE7F75121FA}"/>
                </a:ext>
              </a:extLst>
            </p:cNvPr>
            <p:cNvGrpSpPr/>
            <p:nvPr/>
          </p:nvGrpSpPr>
          <p:grpSpPr>
            <a:xfrm>
              <a:off x="1072283" y="3338549"/>
              <a:ext cx="2666452" cy="529562"/>
              <a:chOff x="1072283" y="3338549"/>
              <a:chExt cx="2666452" cy="529562"/>
            </a:xfrm>
          </p:grpSpPr>
          <p:sp>
            <p:nvSpPr>
              <p:cNvPr id="134" name="Freeform 133">
                <a:extLst>
                  <a:ext uri="{FF2B5EF4-FFF2-40B4-BE49-F238E27FC236}">
                    <a16:creationId xmlns:a16="http://schemas.microsoft.com/office/drawing/2014/main" id="{D408DA1B-58AC-B3F4-82A1-9991795ABE98}"/>
                  </a:ext>
                </a:extLst>
              </p:cNvPr>
              <p:cNvSpPr/>
              <p:nvPr/>
            </p:nvSpPr>
            <p:spPr bwMode="auto">
              <a:xfrm>
                <a:off x="1105174" y="3368150"/>
                <a:ext cx="2605053" cy="470356"/>
              </a:xfrm>
              <a:custGeom>
                <a:avLst/>
                <a:gdLst>
                  <a:gd name="connsiteX0" fmla="*/ 0 w 2605053"/>
                  <a:gd name="connsiteY0" fmla="*/ 0 h 470356"/>
                  <a:gd name="connsiteX1" fmla="*/ 453911 w 2605053"/>
                  <a:gd name="connsiteY1" fmla="*/ 302607 h 470356"/>
                  <a:gd name="connsiteX2" fmla="*/ 920979 w 2605053"/>
                  <a:gd name="connsiteY2" fmla="*/ 440754 h 470356"/>
                  <a:gd name="connsiteX3" fmla="*/ 1378179 w 2605053"/>
                  <a:gd name="connsiteY3" fmla="*/ 470356 h 470356"/>
                  <a:gd name="connsiteX4" fmla="*/ 1996550 w 2605053"/>
                  <a:gd name="connsiteY4" fmla="*/ 444043 h 470356"/>
                  <a:gd name="connsiteX5" fmla="*/ 2605053 w 2605053"/>
                  <a:gd name="connsiteY5" fmla="*/ 273004 h 470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5053" h="470356">
                    <a:moveTo>
                      <a:pt x="0" y="0"/>
                    </a:moveTo>
                    <a:lnTo>
                      <a:pt x="453911" y="302607"/>
                    </a:lnTo>
                    <a:lnTo>
                      <a:pt x="920979" y="440754"/>
                    </a:lnTo>
                    <a:lnTo>
                      <a:pt x="1378179" y="470356"/>
                    </a:lnTo>
                    <a:lnTo>
                      <a:pt x="1996550" y="444043"/>
                    </a:lnTo>
                    <a:lnTo>
                      <a:pt x="2605053" y="273004"/>
                    </a:lnTo>
                  </a:path>
                </a:pathLst>
              </a:custGeom>
              <a:noFill/>
              <a:ln w="28575">
                <a:solidFill>
                  <a:schemeClr val="accent2"/>
                </a:solidFill>
                <a:miter lim="800000"/>
                <a:headEnd/>
                <a:tailEnd/>
              </a:ln>
            </p:spPr>
            <p:txBody>
              <a:bodyPr rtlCol="0" anchor="ctr"/>
              <a:lstStyle/>
              <a:p>
                <a:pPr algn="ctr"/>
                <a:endParaRPr lang="en-US"/>
              </a:p>
            </p:txBody>
          </p:sp>
          <p:sp>
            <p:nvSpPr>
              <p:cNvPr id="145" name="Oval 144">
                <a:extLst>
                  <a:ext uri="{FF2B5EF4-FFF2-40B4-BE49-F238E27FC236}">
                    <a16:creationId xmlns:a16="http://schemas.microsoft.com/office/drawing/2014/main" id="{8C84BC60-312F-3BE9-CFE3-F6588E5D869B}"/>
                  </a:ext>
                </a:extLst>
              </p:cNvPr>
              <p:cNvSpPr/>
              <p:nvPr/>
            </p:nvSpPr>
            <p:spPr bwMode="auto">
              <a:xfrm>
                <a:off x="1072283" y="3338549"/>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6" name="Oval 145">
                <a:extLst>
                  <a:ext uri="{FF2B5EF4-FFF2-40B4-BE49-F238E27FC236}">
                    <a16:creationId xmlns:a16="http://schemas.microsoft.com/office/drawing/2014/main" id="{2298EB50-7D79-4348-3CBB-05CCFEA7464B}"/>
                  </a:ext>
                </a:extLst>
              </p:cNvPr>
              <p:cNvSpPr/>
              <p:nvPr/>
            </p:nvSpPr>
            <p:spPr bwMode="auto">
              <a:xfrm>
                <a:off x="1527290" y="3638963"/>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7" name="Oval 146">
                <a:extLst>
                  <a:ext uri="{FF2B5EF4-FFF2-40B4-BE49-F238E27FC236}">
                    <a16:creationId xmlns:a16="http://schemas.microsoft.com/office/drawing/2014/main" id="{427B4F9D-1411-8019-AF86-06D2D6E99172}"/>
                  </a:ext>
                </a:extLst>
              </p:cNvPr>
              <p:cNvSpPr/>
              <p:nvPr/>
            </p:nvSpPr>
            <p:spPr bwMode="auto">
              <a:xfrm>
                <a:off x="1992165" y="3771628"/>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8" name="Oval 147">
                <a:extLst>
                  <a:ext uri="{FF2B5EF4-FFF2-40B4-BE49-F238E27FC236}">
                    <a16:creationId xmlns:a16="http://schemas.microsoft.com/office/drawing/2014/main" id="{D45B5857-7995-B1FD-F057-C0AEE89F690F}"/>
                  </a:ext>
                </a:extLst>
              </p:cNvPr>
              <p:cNvSpPr/>
              <p:nvPr/>
            </p:nvSpPr>
            <p:spPr bwMode="auto">
              <a:xfrm>
                <a:off x="2450461" y="3805617"/>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9" name="Oval 148">
                <a:extLst>
                  <a:ext uri="{FF2B5EF4-FFF2-40B4-BE49-F238E27FC236}">
                    <a16:creationId xmlns:a16="http://schemas.microsoft.com/office/drawing/2014/main" id="{6247E5B1-BEEC-A80C-3C78-71B2B2A5EFD1}"/>
                  </a:ext>
                </a:extLst>
              </p:cNvPr>
              <p:cNvSpPr/>
              <p:nvPr/>
            </p:nvSpPr>
            <p:spPr bwMode="auto">
              <a:xfrm>
                <a:off x="3063351" y="3780399"/>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0" name="Oval 149">
                <a:extLst>
                  <a:ext uri="{FF2B5EF4-FFF2-40B4-BE49-F238E27FC236}">
                    <a16:creationId xmlns:a16="http://schemas.microsoft.com/office/drawing/2014/main" id="{347BBA8A-18FE-41C3-4830-4974850B3FCB}"/>
                  </a:ext>
                </a:extLst>
              </p:cNvPr>
              <p:cNvSpPr/>
              <p:nvPr/>
            </p:nvSpPr>
            <p:spPr bwMode="auto">
              <a:xfrm>
                <a:off x="3676241" y="3610457"/>
                <a:ext cx="62494" cy="62494"/>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167" name="Straight Connector 166">
              <a:extLst>
                <a:ext uri="{FF2B5EF4-FFF2-40B4-BE49-F238E27FC236}">
                  <a16:creationId xmlns:a16="http://schemas.microsoft.com/office/drawing/2014/main" id="{01E79660-070B-A85C-25C3-F9A5F5E106F1}"/>
                </a:ext>
              </a:extLst>
            </p:cNvPr>
            <p:cNvCxnSpPr>
              <a:cxnSpLocks/>
            </p:cNvCxnSpPr>
            <p:nvPr/>
          </p:nvCxnSpPr>
          <p:spPr bwMode="auto">
            <a:xfrm>
              <a:off x="2022863" y="3489850"/>
              <a:ext cx="0" cy="470357"/>
            </a:xfrm>
            <a:prstGeom prst="line">
              <a:avLst/>
            </a:prstGeom>
            <a:noFill/>
            <a:ln w="19050" cap="flat" cmpd="sng" algn="ctr">
              <a:solidFill>
                <a:schemeClr val="accent2"/>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21FFABC1-7B21-B6AA-2839-E5CE2CCD7C39}"/>
                </a:ext>
              </a:extLst>
            </p:cNvPr>
            <p:cNvCxnSpPr>
              <a:cxnSpLocks/>
            </p:cNvCxnSpPr>
            <p:nvPr/>
          </p:nvCxnSpPr>
          <p:spPr bwMode="auto">
            <a:xfrm>
              <a:off x="1560181" y="3361571"/>
              <a:ext cx="0" cy="629336"/>
            </a:xfrm>
            <a:prstGeom prst="line">
              <a:avLst/>
            </a:prstGeom>
            <a:noFill/>
            <a:ln w="19050" cap="flat" cmpd="sng" algn="ctr">
              <a:solidFill>
                <a:schemeClr val="accent2"/>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F4BED747-A395-E66A-43CB-943A3057A94F}"/>
                </a:ext>
              </a:extLst>
            </p:cNvPr>
            <p:cNvCxnSpPr>
              <a:cxnSpLocks/>
            </p:cNvCxnSpPr>
            <p:nvPr/>
          </p:nvCxnSpPr>
          <p:spPr bwMode="auto">
            <a:xfrm>
              <a:off x="2484448" y="3529321"/>
              <a:ext cx="0" cy="612889"/>
            </a:xfrm>
            <a:prstGeom prst="line">
              <a:avLst/>
            </a:prstGeom>
            <a:noFill/>
            <a:ln w="19050" cap="flat" cmpd="sng" algn="ctr">
              <a:solidFill>
                <a:schemeClr val="accent2"/>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DF053E60-6F18-03DD-4B57-2936D97999D2}"/>
                </a:ext>
              </a:extLst>
            </p:cNvPr>
            <p:cNvCxnSpPr>
              <a:cxnSpLocks/>
            </p:cNvCxnSpPr>
            <p:nvPr/>
          </p:nvCxnSpPr>
          <p:spPr bwMode="auto">
            <a:xfrm>
              <a:off x="3094048" y="3562213"/>
              <a:ext cx="0" cy="505442"/>
            </a:xfrm>
            <a:prstGeom prst="line">
              <a:avLst/>
            </a:prstGeom>
            <a:noFill/>
            <a:ln w="19050" cap="flat" cmpd="sng" algn="ctr">
              <a:solidFill>
                <a:schemeClr val="accent2"/>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9FD0CC1E-53E0-A5C5-040F-999D9B7377DE}"/>
                </a:ext>
              </a:extLst>
            </p:cNvPr>
            <p:cNvCxnSpPr>
              <a:cxnSpLocks/>
            </p:cNvCxnSpPr>
            <p:nvPr/>
          </p:nvCxnSpPr>
          <p:spPr bwMode="auto">
            <a:xfrm>
              <a:off x="3713516" y="3394463"/>
              <a:ext cx="0" cy="491736"/>
            </a:xfrm>
            <a:prstGeom prst="line">
              <a:avLst/>
            </a:prstGeom>
            <a:noFill/>
            <a:ln w="19050" cap="flat" cmpd="sng" algn="ctr">
              <a:solidFill>
                <a:schemeClr val="accent2"/>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2F62FB1C-409F-3510-7989-6D3B62E95854}"/>
              </a:ext>
            </a:extLst>
          </p:cNvPr>
          <p:cNvSpPr>
            <a:spLocks noGrp="1"/>
          </p:cNvSpPr>
          <p:nvPr>
            <p:ph type="title"/>
          </p:nvPr>
        </p:nvSpPr>
        <p:spPr/>
        <p:txBody>
          <a:bodyPr/>
          <a:lstStyle/>
          <a:p>
            <a:r>
              <a:rPr lang="en-US"/>
              <a:t>Sequential Belimumab With Rituximab for Sjögren’s Syndrome </a:t>
            </a:r>
          </a:p>
        </p:txBody>
      </p:sp>
      <p:sp>
        <p:nvSpPr>
          <p:cNvPr id="4" name="Text Box 11">
            <a:extLst>
              <a:ext uri="{FF2B5EF4-FFF2-40B4-BE49-F238E27FC236}">
                <a16:creationId xmlns:a16="http://schemas.microsoft.com/office/drawing/2014/main" id="{49EEFCC8-70D8-89AB-7EA2-C2D38A5957CF}"/>
              </a:ext>
            </a:extLst>
          </p:cNvPr>
          <p:cNvSpPr txBox="1">
            <a:spLocks noChangeArrowheads="1"/>
          </p:cNvSpPr>
          <p:nvPr/>
        </p:nvSpPr>
        <p:spPr bwMode="auto">
          <a:xfrm>
            <a:off x="434887" y="6385968"/>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Mariette. JCI Insight. 2022;7:e163030. </a:t>
            </a:r>
          </a:p>
        </p:txBody>
      </p:sp>
      <p:grpSp>
        <p:nvGrpSpPr>
          <p:cNvPr id="374" name="Group 373">
            <a:extLst>
              <a:ext uri="{FF2B5EF4-FFF2-40B4-BE49-F238E27FC236}">
                <a16:creationId xmlns:a16="http://schemas.microsoft.com/office/drawing/2014/main" id="{22D468DC-8F03-2E06-E2FD-7C266988BA05}"/>
              </a:ext>
            </a:extLst>
          </p:cNvPr>
          <p:cNvGrpSpPr/>
          <p:nvPr/>
        </p:nvGrpSpPr>
        <p:grpSpPr>
          <a:xfrm>
            <a:off x="1380262" y="1697201"/>
            <a:ext cx="2756073" cy="954107"/>
            <a:chOff x="1469714" y="1890794"/>
            <a:chExt cx="2756073" cy="954107"/>
          </a:xfrm>
        </p:grpSpPr>
        <p:sp>
          <p:nvSpPr>
            <p:cNvPr id="3" name="TextBox 2">
              <a:extLst>
                <a:ext uri="{FF2B5EF4-FFF2-40B4-BE49-F238E27FC236}">
                  <a16:creationId xmlns:a16="http://schemas.microsoft.com/office/drawing/2014/main" id="{40AA6D79-4227-4585-4778-580FE1187A44}"/>
                </a:ext>
              </a:extLst>
            </p:cNvPr>
            <p:cNvSpPr txBox="1"/>
            <p:nvPr/>
          </p:nvSpPr>
          <p:spPr bwMode="auto">
            <a:xfrm>
              <a:off x="1676317" y="1890794"/>
              <a:ext cx="25494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a:solidFill>
                    <a:schemeClr val="bg1"/>
                  </a:solidFill>
                  <a:latin typeface="Calibri" panose="020F0502020204030204" pitchFamily="34" charset="0"/>
                </a:rPr>
                <a:t>Placebo (n = 8)</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Belimumab + rituximab (n = 17)</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Belimumab (n = 19)</a:t>
              </a:r>
              <a:br>
                <a:rPr lang="en-US" sz="1400" b="0">
                  <a:solidFill>
                    <a:schemeClr val="bg1"/>
                  </a:solidFill>
                  <a:latin typeface="Calibri" panose="020F0502020204030204" pitchFamily="34" charset="0"/>
                </a:rPr>
              </a:br>
              <a:endParaRPr lang="en-US" sz="1400" b="0">
                <a:solidFill>
                  <a:schemeClr val="bg1"/>
                </a:solidFill>
                <a:latin typeface="Calibri" panose="020F0502020204030204" pitchFamily="34" charset="0"/>
              </a:endParaRPr>
            </a:p>
          </p:txBody>
        </p:sp>
        <p:grpSp>
          <p:nvGrpSpPr>
            <p:cNvPr id="13" name="Group 12">
              <a:extLst>
                <a:ext uri="{FF2B5EF4-FFF2-40B4-BE49-F238E27FC236}">
                  <a16:creationId xmlns:a16="http://schemas.microsoft.com/office/drawing/2014/main" id="{E292000C-E2A3-60BA-1006-B26799DA777C}"/>
                </a:ext>
              </a:extLst>
            </p:cNvPr>
            <p:cNvGrpSpPr/>
            <p:nvPr/>
          </p:nvGrpSpPr>
          <p:grpSpPr>
            <a:xfrm>
              <a:off x="1469714" y="1991534"/>
              <a:ext cx="247972" cy="85240"/>
              <a:chOff x="3378631" y="1991534"/>
              <a:chExt cx="247972" cy="85240"/>
            </a:xfrm>
          </p:grpSpPr>
          <p:cxnSp>
            <p:nvCxnSpPr>
              <p:cNvPr id="7" name="Straight Connector 6">
                <a:extLst>
                  <a:ext uri="{FF2B5EF4-FFF2-40B4-BE49-F238E27FC236}">
                    <a16:creationId xmlns:a16="http://schemas.microsoft.com/office/drawing/2014/main" id="{59549F8A-481C-1683-CE6C-F74C699AFADE}"/>
                  </a:ext>
                </a:extLst>
              </p:cNvPr>
              <p:cNvCxnSpPr>
                <a:cxnSpLocks/>
              </p:cNvCxnSpPr>
              <p:nvPr/>
            </p:nvCxnSpPr>
            <p:spPr bwMode="auto">
              <a:xfrm flipH="1">
                <a:off x="3378631" y="2034154"/>
                <a:ext cx="247972" cy="0"/>
              </a:xfrm>
              <a:prstGeom prst="line">
                <a:avLst/>
              </a:prstGeom>
              <a:noFill/>
              <a:ln w="28575" cap="flat" cmpd="sng" algn="ctr">
                <a:solidFill>
                  <a:schemeClr val="accent2"/>
                </a:solidFill>
                <a:prstDash val="solid"/>
                <a:round/>
                <a:headEnd type="none" w="med" len="med"/>
                <a:tailEnd type="none" w="med" len="med"/>
              </a:ln>
              <a:effectLst/>
            </p:spPr>
          </p:cxnSp>
          <p:sp>
            <p:nvSpPr>
              <p:cNvPr id="9" name="Oval 8">
                <a:extLst>
                  <a:ext uri="{FF2B5EF4-FFF2-40B4-BE49-F238E27FC236}">
                    <a16:creationId xmlns:a16="http://schemas.microsoft.com/office/drawing/2014/main" id="{AB40E4D2-2235-2475-A74E-D79F8C08D4E5}"/>
                  </a:ext>
                </a:extLst>
              </p:cNvPr>
              <p:cNvSpPr/>
              <p:nvPr/>
            </p:nvSpPr>
            <p:spPr bwMode="auto">
              <a:xfrm>
                <a:off x="3459997" y="1991534"/>
                <a:ext cx="85240" cy="8524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6" name="Group 15">
              <a:extLst>
                <a:ext uri="{FF2B5EF4-FFF2-40B4-BE49-F238E27FC236}">
                  <a16:creationId xmlns:a16="http://schemas.microsoft.com/office/drawing/2014/main" id="{C4250163-F624-E99A-E7E1-CFF0DDB41AF4}"/>
                </a:ext>
              </a:extLst>
            </p:cNvPr>
            <p:cNvGrpSpPr/>
            <p:nvPr/>
          </p:nvGrpSpPr>
          <p:grpSpPr>
            <a:xfrm>
              <a:off x="1469714" y="2205928"/>
              <a:ext cx="247972" cy="85240"/>
              <a:chOff x="3378631" y="1991534"/>
              <a:chExt cx="247972" cy="85240"/>
            </a:xfrm>
            <a:solidFill>
              <a:schemeClr val="accent1"/>
            </a:solidFill>
          </p:grpSpPr>
          <p:cxnSp>
            <p:nvCxnSpPr>
              <p:cNvPr id="17" name="Straight Connector 16">
                <a:extLst>
                  <a:ext uri="{FF2B5EF4-FFF2-40B4-BE49-F238E27FC236}">
                    <a16:creationId xmlns:a16="http://schemas.microsoft.com/office/drawing/2014/main" id="{0B674B50-A1D8-4131-171F-BB94DE7845A1}"/>
                  </a:ext>
                </a:extLst>
              </p:cNvPr>
              <p:cNvCxnSpPr>
                <a:cxnSpLocks/>
              </p:cNvCxnSpPr>
              <p:nvPr/>
            </p:nvCxnSpPr>
            <p:spPr bwMode="auto">
              <a:xfrm flipH="1">
                <a:off x="3378631" y="2034154"/>
                <a:ext cx="247972" cy="0"/>
              </a:xfrm>
              <a:prstGeom prst="line">
                <a:avLst/>
              </a:prstGeom>
              <a:grpFill/>
              <a:ln w="28575" cap="flat" cmpd="sng" algn="ctr">
                <a:solidFill>
                  <a:schemeClr val="accent1"/>
                </a:solidFill>
                <a:prstDash val="solid"/>
                <a:round/>
                <a:headEnd type="none" w="med" len="med"/>
                <a:tailEnd type="none" w="med" len="med"/>
              </a:ln>
              <a:effectLst/>
            </p:spPr>
          </p:cxnSp>
          <p:sp>
            <p:nvSpPr>
              <p:cNvPr id="18" name="Oval 17">
                <a:extLst>
                  <a:ext uri="{FF2B5EF4-FFF2-40B4-BE49-F238E27FC236}">
                    <a16:creationId xmlns:a16="http://schemas.microsoft.com/office/drawing/2014/main" id="{9A6DD759-5C90-1B04-4650-0B17A8CCC38A}"/>
                  </a:ext>
                </a:extLst>
              </p:cNvPr>
              <p:cNvSpPr/>
              <p:nvPr/>
            </p:nvSpPr>
            <p:spPr bwMode="auto">
              <a:xfrm>
                <a:off x="3459997" y="1991534"/>
                <a:ext cx="85240" cy="85240"/>
              </a:xfrm>
              <a:prstGeom prst="ellipse">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9" name="Group 18">
              <a:extLst>
                <a:ext uri="{FF2B5EF4-FFF2-40B4-BE49-F238E27FC236}">
                  <a16:creationId xmlns:a16="http://schemas.microsoft.com/office/drawing/2014/main" id="{7BAC2B1F-10FE-7A60-67DB-FD7967D692C2}"/>
                </a:ext>
              </a:extLst>
            </p:cNvPr>
            <p:cNvGrpSpPr/>
            <p:nvPr/>
          </p:nvGrpSpPr>
          <p:grpSpPr>
            <a:xfrm>
              <a:off x="1469714" y="2420321"/>
              <a:ext cx="247972" cy="85240"/>
              <a:chOff x="3378631" y="1991534"/>
              <a:chExt cx="247972" cy="85240"/>
            </a:xfrm>
            <a:solidFill>
              <a:schemeClr val="accent5"/>
            </a:solidFill>
          </p:grpSpPr>
          <p:cxnSp>
            <p:nvCxnSpPr>
              <p:cNvPr id="20" name="Straight Connector 19">
                <a:extLst>
                  <a:ext uri="{FF2B5EF4-FFF2-40B4-BE49-F238E27FC236}">
                    <a16:creationId xmlns:a16="http://schemas.microsoft.com/office/drawing/2014/main" id="{CD4D3A62-3C3B-3B43-5669-3A7AEA089112}"/>
                  </a:ext>
                </a:extLst>
              </p:cNvPr>
              <p:cNvCxnSpPr>
                <a:cxnSpLocks/>
              </p:cNvCxnSpPr>
              <p:nvPr/>
            </p:nvCxnSpPr>
            <p:spPr bwMode="auto">
              <a:xfrm flipH="1">
                <a:off x="3378631" y="2034154"/>
                <a:ext cx="247972" cy="0"/>
              </a:xfrm>
              <a:prstGeom prst="line">
                <a:avLst/>
              </a:prstGeom>
              <a:grpFill/>
              <a:ln w="28575" cap="flat" cmpd="sng" algn="ctr">
                <a:solidFill>
                  <a:schemeClr val="accent5"/>
                </a:solidFill>
                <a:prstDash val="solid"/>
                <a:round/>
                <a:headEnd type="none" w="med" len="med"/>
                <a:tailEnd type="none" w="med" len="med"/>
              </a:ln>
              <a:effectLst/>
            </p:spPr>
          </p:cxnSp>
          <p:sp>
            <p:nvSpPr>
              <p:cNvPr id="21" name="Oval 20">
                <a:extLst>
                  <a:ext uri="{FF2B5EF4-FFF2-40B4-BE49-F238E27FC236}">
                    <a16:creationId xmlns:a16="http://schemas.microsoft.com/office/drawing/2014/main" id="{332EE15B-5640-953B-CE4B-58B932DB1E7F}"/>
                  </a:ext>
                </a:extLst>
              </p:cNvPr>
              <p:cNvSpPr/>
              <p:nvPr/>
            </p:nvSpPr>
            <p:spPr bwMode="auto">
              <a:xfrm>
                <a:off x="3459997" y="1991534"/>
                <a:ext cx="85240" cy="85240"/>
              </a:xfrm>
              <a:prstGeom prst="ellipse">
                <a:avLst/>
              </a:prstGeom>
              <a:grp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cxnSp>
        <p:nvCxnSpPr>
          <p:cNvPr id="30" name="Straight Connector 29">
            <a:extLst>
              <a:ext uri="{FF2B5EF4-FFF2-40B4-BE49-F238E27FC236}">
                <a16:creationId xmlns:a16="http://schemas.microsoft.com/office/drawing/2014/main" id="{2E3572B5-D1C2-D1DD-7DE7-C6A07D6979F1}"/>
              </a:ext>
            </a:extLst>
          </p:cNvPr>
          <p:cNvCxnSpPr>
            <a:cxnSpLocks/>
          </p:cNvCxnSpPr>
          <p:nvPr/>
        </p:nvCxnSpPr>
        <p:spPr bwMode="auto">
          <a:xfrm>
            <a:off x="1100380" y="4810001"/>
            <a:ext cx="2626962"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A5E063BC-F515-DEC5-8BCC-3F431D64BF4F}"/>
              </a:ext>
            </a:extLst>
          </p:cNvPr>
          <p:cNvCxnSpPr>
            <a:cxnSpLocks/>
          </p:cNvCxnSpPr>
          <p:nvPr/>
        </p:nvCxnSpPr>
        <p:spPr bwMode="auto">
          <a:xfrm>
            <a:off x="1563521" y="480225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C09E158F-5DED-DDD4-1A8B-588B778FA906}"/>
              </a:ext>
            </a:extLst>
          </p:cNvPr>
          <p:cNvCxnSpPr>
            <a:cxnSpLocks/>
          </p:cNvCxnSpPr>
          <p:nvPr/>
        </p:nvCxnSpPr>
        <p:spPr bwMode="auto">
          <a:xfrm>
            <a:off x="2022788" y="480225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4F86A27-7282-3BC1-DC1D-1C70B4902470}"/>
              </a:ext>
            </a:extLst>
          </p:cNvPr>
          <p:cNvCxnSpPr>
            <a:cxnSpLocks/>
          </p:cNvCxnSpPr>
          <p:nvPr/>
        </p:nvCxnSpPr>
        <p:spPr bwMode="auto">
          <a:xfrm>
            <a:off x="2497553" y="480225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75D5EBC9-98D8-2CBD-E34B-5BDA72E00360}"/>
              </a:ext>
            </a:extLst>
          </p:cNvPr>
          <p:cNvCxnSpPr>
            <a:cxnSpLocks/>
          </p:cNvCxnSpPr>
          <p:nvPr/>
        </p:nvCxnSpPr>
        <p:spPr bwMode="auto">
          <a:xfrm>
            <a:off x="3104053" y="480225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A9A2A8A9-0C77-F656-389A-7D813EDC7FEE}"/>
              </a:ext>
            </a:extLst>
          </p:cNvPr>
          <p:cNvCxnSpPr>
            <a:cxnSpLocks/>
          </p:cNvCxnSpPr>
          <p:nvPr/>
        </p:nvCxnSpPr>
        <p:spPr bwMode="auto">
          <a:xfrm>
            <a:off x="3718301" y="480225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ACA3FFF8-B511-3494-B3FC-C5AE4212FDBB}"/>
              </a:ext>
            </a:extLst>
          </p:cNvPr>
          <p:cNvSpPr txBox="1"/>
          <p:nvPr/>
        </p:nvSpPr>
        <p:spPr bwMode="auto">
          <a:xfrm>
            <a:off x="1115879" y="5034729"/>
            <a:ext cx="25959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Wk</a:t>
            </a:r>
          </a:p>
        </p:txBody>
      </p:sp>
      <p:sp>
        <p:nvSpPr>
          <p:cNvPr id="57" name="TextBox 56">
            <a:extLst>
              <a:ext uri="{FF2B5EF4-FFF2-40B4-BE49-F238E27FC236}">
                <a16:creationId xmlns:a16="http://schemas.microsoft.com/office/drawing/2014/main" id="{F28F12E0-5368-80BE-917D-53178347F273}"/>
              </a:ext>
            </a:extLst>
          </p:cNvPr>
          <p:cNvSpPr txBox="1"/>
          <p:nvPr/>
        </p:nvSpPr>
        <p:spPr bwMode="auto">
          <a:xfrm>
            <a:off x="3504663"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68</a:t>
            </a:r>
          </a:p>
        </p:txBody>
      </p:sp>
      <p:sp>
        <p:nvSpPr>
          <p:cNvPr id="58" name="TextBox 57">
            <a:extLst>
              <a:ext uri="{FF2B5EF4-FFF2-40B4-BE49-F238E27FC236}">
                <a16:creationId xmlns:a16="http://schemas.microsoft.com/office/drawing/2014/main" id="{A78CA23D-8B4B-D5A3-B7BA-FCE825710C79}"/>
              </a:ext>
            </a:extLst>
          </p:cNvPr>
          <p:cNvSpPr txBox="1"/>
          <p:nvPr/>
        </p:nvSpPr>
        <p:spPr bwMode="auto">
          <a:xfrm>
            <a:off x="898365"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59" name="TextBox 58">
            <a:extLst>
              <a:ext uri="{FF2B5EF4-FFF2-40B4-BE49-F238E27FC236}">
                <a16:creationId xmlns:a16="http://schemas.microsoft.com/office/drawing/2014/main" id="{5D7F4318-F27B-8395-CF80-0CBB2D8C1B62}"/>
              </a:ext>
            </a:extLst>
          </p:cNvPr>
          <p:cNvSpPr txBox="1"/>
          <p:nvPr/>
        </p:nvSpPr>
        <p:spPr bwMode="auto">
          <a:xfrm>
            <a:off x="1357632"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60" name="TextBox 59">
            <a:extLst>
              <a:ext uri="{FF2B5EF4-FFF2-40B4-BE49-F238E27FC236}">
                <a16:creationId xmlns:a16="http://schemas.microsoft.com/office/drawing/2014/main" id="{E7663802-9574-B3C5-A72E-97CFF4EF6678}"/>
              </a:ext>
            </a:extLst>
          </p:cNvPr>
          <p:cNvSpPr txBox="1"/>
          <p:nvPr/>
        </p:nvSpPr>
        <p:spPr bwMode="auto">
          <a:xfrm>
            <a:off x="1809149"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24</a:t>
            </a:r>
          </a:p>
        </p:txBody>
      </p:sp>
      <p:sp>
        <p:nvSpPr>
          <p:cNvPr id="61" name="TextBox 60">
            <a:extLst>
              <a:ext uri="{FF2B5EF4-FFF2-40B4-BE49-F238E27FC236}">
                <a16:creationId xmlns:a16="http://schemas.microsoft.com/office/drawing/2014/main" id="{976A220D-7B72-2126-08FF-29D6575FC0D7}"/>
              </a:ext>
            </a:extLst>
          </p:cNvPr>
          <p:cNvSpPr txBox="1"/>
          <p:nvPr/>
        </p:nvSpPr>
        <p:spPr bwMode="auto">
          <a:xfrm>
            <a:off x="2283915"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36</a:t>
            </a:r>
          </a:p>
        </p:txBody>
      </p:sp>
      <p:sp>
        <p:nvSpPr>
          <p:cNvPr id="62" name="TextBox 61">
            <a:extLst>
              <a:ext uri="{FF2B5EF4-FFF2-40B4-BE49-F238E27FC236}">
                <a16:creationId xmlns:a16="http://schemas.microsoft.com/office/drawing/2014/main" id="{2A6E6A94-2C0B-E76D-557B-AB6C2E17C509}"/>
              </a:ext>
            </a:extLst>
          </p:cNvPr>
          <p:cNvSpPr txBox="1"/>
          <p:nvPr/>
        </p:nvSpPr>
        <p:spPr bwMode="auto">
          <a:xfrm>
            <a:off x="2890415" y="48100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52</a:t>
            </a:r>
          </a:p>
        </p:txBody>
      </p:sp>
      <p:sp>
        <p:nvSpPr>
          <p:cNvPr id="63" name="Up Arrow 62">
            <a:extLst>
              <a:ext uri="{FF2B5EF4-FFF2-40B4-BE49-F238E27FC236}">
                <a16:creationId xmlns:a16="http://schemas.microsoft.com/office/drawing/2014/main" id="{BB551FDF-9354-547D-ACA6-00F6FF9A213B}"/>
              </a:ext>
            </a:extLst>
          </p:cNvPr>
          <p:cNvSpPr/>
          <p:nvPr/>
        </p:nvSpPr>
        <p:spPr bwMode="auto">
          <a:xfrm>
            <a:off x="1365788" y="5032143"/>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4" name="Up Arrow 63">
            <a:extLst>
              <a:ext uri="{FF2B5EF4-FFF2-40B4-BE49-F238E27FC236}">
                <a16:creationId xmlns:a16="http://schemas.microsoft.com/office/drawing/2014/main" id="{7BE93AF2-54AA-64AF-F11C-075F69F16965}"/>
              </a:ext>
            </a:extLst>
          </p:cNvPr>
          <p:cNvSpPr/>
          <p:nvPr/>
        </p:nvSpPr>
        <p:spPr bwMode="auto">
          <a:xfrm>
            <a:off x="1456196" y="5032143"/>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66" name="Straight Connector 65">
            <a:extLst>
              <a:ext uri="{FF2B5EF4-FFF2-40B4-BE49-F238E27FC236}">
                <a16:creationId xmlns:a16="http://schemas.microsoft.com/office/drawing/2014/main" id="{E81A2445-F4A4-D429-39A2-A80BA931017F}"/>
              </a:ext>
            </a:extLst>
          </p:cNvPr>
          <p:cNvCxnSpPr>
            <a:cxnSpLocks/>
          </p:cNvCxnSpPr>
          <p:nvPr/>
        </p:nvCxnSpPr>
        <p:spPr bwMode="auto">
          <a:xfrm>
            <a:off x="4856135" y="4807418"/>
            <a:ext cx="2626962"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B73C7927-8F97-FE4A-AE2D-C1C3F0FCFF5B}"/>
              </a:ext>
            </a:extLst>
          </p:cNvPr>
          <p:cNvCxnSpPr>
            <a:cxnSpLocks/>
          </p:cNvCxnSpPr>
          <p:nvPr/>
        </p:nvCxnSpPr>
        <p:spPr bwMode="auto">
          <a:xfrm>
            <a:off x="5319276" y="47996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83097DAE-E6C0-2ACA-C090-B85A26259406}"/>
              </a:ext>
            </a:extLst>
          </p:cNvPr>
          <p:cNvCxnSpPr>
            <a:cxnSpLocks/>
          </p:cNvCxnSpPr>
          <p:nvPr/>
        </p:nvCxnSpPr>
        <p:spPr bwMode="auto">
          <a:xfrm>
            <a:off x="5778543" y="47996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FC2928D4-E254-1A84-079A-76CBB7EE6AD4}"/>
              </a:ext>
            </a:extLst>
          </p:cNvPr>
          <p:cNvCxnSpPr>
            <a:cxnSpLocks/>
          </p:cNvCxnSpPr>
          <p:nvPr/>
        </p:nvCxnSpPr>
        <p:spPr bwMode="auto">
          <a:xfrm>
            <a:off x="6253308" y="47996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29A99576-3743-F0FD-5941-5AADC27E4916}"/>
              </a:ext>
            </a:extLst>
          </p:cNvPr>
          <p:cNvCxnSpPr>
            <a:cxnSpLocks/>
          </p:cNvCxnSpPr>
          <p:nvPr/>
        </p:nvCxnSpPr>
        <p:spPr bwMode="auto">
          <a:xfrm>
            <a:off x="6859808" y="47996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E8A0226D-468C-6CD7-4ED1-A382916468B8}"/>
              </a:ext>
            </a:extLst>
          </p:cNvPr>
          <p:cNvCxnSpPr>
            <a:cxnSpLocks/>
          </p:cNvCxnSpPr>
          <p:nvPr/>
        </p:nvCxnSpPr>
        <p:spPr bwMode="auto">
          <a:xfrm>
            <a:off x="7474056" y="4799669"/>
            <a:ext cx="0" cy="64008"/>
          </a:xfrm>
          <a:prstGeom prst="line">
            <a:avLst/>
          </a:prstGeom>
          <a:noFill/>
          <a:ln w="28575" cap="flat" cmpd="sng" algn="ctr">
            <a:solidFill>
              <a:schemeClr val="bg1"/>
            </a:solidFill>
            <a:prstDash val="solid"/>
            <a:round/>
            <a:headEnd type="none" w="med" len="med"/>
            <a:tailEnd type="none" w="med" len="med"/>
          </a:ln>
          <a:effectLst/>
        </p:spPr>
      </p:cxnSp>
      <p:sp>
        <p:nvSpPr>
          <p:cNvPr id="81" name="TextBox 80">
            <a:extLst>
              <a:ext uri="{FF2B5EF4-FFF2-40B4-BE49-F238E27FC236}">
                <a16:creationId xmlns:a16="http://schemas.microsoft.com/office/drawing/2014/main" id="{71A09682-A261-8EF9-AF99-86874B08AB8F}"/>
              </a:ext>
            </a:extLst>
          </p:cNvPr>
          <p:cNvSpPr txBox="1"/>
          <p:nvPr/>
        </p:nvSpPr>
        <p:spPr bwMode="auto">
          <a:xfrm>
            <a:off x="4871634" y="5032146"/>
            <a:ext cx="25959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Wk</a:t>
            </a:r>
          </a:p>
        </p:txBody>
      </p:sp>
      <p:sp>
        <p:nvSpPr>
          <p:cNvPr id="82" name="TextBox 81">
            <a:extLst>
              <a:ext uri="{FF2B5EF4-FFF2-40B4-BE49-F238E27FC236}">
                <a16:creationId xmlns:a16="http://schemas.microsoft.com/office/drawing/2014/main" id="{AEA3BF9B-926E-BC65-6173-F46F7C0391E8}"/>
              </a:ext>
            </a:extLst>
          </p:cNvPr>
          <p:cNvSpPr txBox="1"/>
          <p:nvPr/>
        </p:nvSpPr>
        <p:spPr bwMode="auto">
          <a:xfrm rot="16200000">
            <a:off x="3172543" y="3525502"/>
            <a:ext cx="2169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Mean (± SE) Stimulated </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Salivary Flow (mL/min)</a:t>
            </a:r>
          </a:p>
        </p:txBody>
      </p:sp>
      <p:sp>
        <p:nvSpPr>
          <p:cNvPr id="91" name="TextBox 90">
            <a:extLst>
              <a:ext uri="{FF2B5EF4-FFF2-40B4-BE49-F238E27FC236}">
                <a16:creationId xmlns:a16="http://schemas.microsoft.com/office/drawing/2014/main" id="{6B9D91B8-5948-D517-1754-ADB439F8F62E}"/>
              </a:ext>
            </a:extLst>
          </p:cNvPr>
          <p:cNvSpPr txBox="1"/>
          <p:nvPr/>
        </p:nvSpPr>
        <p:spPr bwMode="auto">
          <a:xfrm>
            <a:off x="7260418"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68</a:t>
            </a:r>
          </a:p>
        </p:txBody>
      </p:sp>
      <p:sp>
        <p:nvSpPr>
          <p:cNvPr id="93" name="TextBox 92">
            <a:extLst>
              <a:ext uri="{FF2B5EF4-FFF2-40B4-BE49-F238E27FC236}">
                <a16:creationId xmlns:a16="http://schemas.microsoft.com/office/drawing/2014/main" id="{05B3812E-1DD0-CF86-082B-2E896C015693}"/>
              </a:ext>
            </a:extLst>
          </p:cNvPr>
          <p:cNvSpPr txBox="1"/>
          <p:nvPr/>
        </p:nvSpPr>
        <p:spPr bwMode="auto">
          <a:xfrm>
            <a:off x="5113387"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94" name="TextBox 93">
            <a:extLst>
              <a:ext uri="{FF2B5EF4-FFF2-40B4-BE49-F238E27FC236}">
                <a16:creationId xmlns:a16="http://schemas.microsoft.com/office/drawing/2014/main" id="{D579FDCF-AA49-62C4-318B-486D9C6BA440}"/>
              </a:ext>
            </a:extLst>
          </p:cNvPr>
          <p:cNvSpPr txBox="1"/>
          <p:nvPr/>
        </p:nvSpPr>
        <p:spPr bwMode="auto">
          <a:xfrm>
            <a:off x="5564904"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24</a:t>
            </a:r>
          </a:p>
        </p:txBody>
      </p:sp>
      <p:sp>
        <p:nvSpPr>
          <p:cNvPr id="95" name="TextBox 94">
            <a:extLst>
              <a:ext uri="{FF2B5EF4-FFF2-40B4-BE49-F238E27FC236}">
                <a16:creationId xmlns:a16="http://schemas.microsoft.com/office/drawing/2014/main" id="{78708DE8-8C9C-13BD-5C52-8F46E0BEF90D}"/>
              </a:ext>
            </a:extLst>
          </p:cNvPr>
          <p:cNvSpPr txBox="1"/>
          <p:nvPr/>
        </p:nvSpPr>
        <p:spPr bwMode="auto">
          <a:xfrm>
            <a:off x="6039670"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36</a:t>
            </a:r>
          </a:p>
        </p:txBody>
      </p:sp>
      <p:sp>
        <p:nvSpPr>
          <p:cNvPr id="96" name="TextBox 95">
            <a:extLst>
              <a:ext uri="{FF2B5EF4-FFF2-40B4-BE49-F238E27FC236}">
                <a16:creationId xmlns:a16="http://schemas.microsoft.com/office/drawing/2014/main" id="{BC68AF81-9C3C-4105-0C43-5A15DF6C73F5}"/>
              </a:ext>
            </a:extLst>
          </p:cNvPr>
          <p:cNvSpPr txBox="1"/>
          <p:nvPr/>
        </p:nvSpPr>
        <p:spPr bwMode="auto">
          <a:xfrm>
            <a:off x="6646170"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52</a:t>
            </a:r>
          </a:p>
        </p:txBody>
      </p:sp>
      <p:sp>
        <p:nvSpPr>
          <p:cNvPr id="97" name="Up Arrow 96">
            <a:extLst>
              <a:ext uri="{FF2B5EF4-FFF2-40B4-BE49-F238E27FC236}">
                <a16:creationId xmlns:a16="http://schemas.microsoft.com/office/drawing/2014/main" id="{31B7C25C-8647-21C0-8706-5C5F20BB14F0}"/>
              </a:ext>
            </a:extLst>
          </p:cNvPr>
          <p:cNvSpPr/>
          <p:nvPr/>
        </p:nvSpPr>
        <p:spPr bwMode="auto">
          <a:xfrm>
            <a:off x="5121543" y="5029560"/>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8" name="Up Arrow 97">
            <a:extLst>
              <a:ext uri="{FF2B5EF4-FFF2-40B4-BE49-F238E27FC236}">
                <a16:creationId xmlns:a16="http://schemas.microsoft.com/office/drawing/2014/main" id="{A19648E0-D358-D266-5CFA-874D6DD66014}"/>
              </a:ext>
            </a:extLst>
          </p:cNvPr>
          <p:cNvSpPr/>
          <p:nvPr/>
        </p:nvSpPr>
        <p:spPr bwMode="auto">
          <a:xfrm>
            <a:off x="5211951" y="5029560"/>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99" name="Straight Connector 98">
            <a:extLst>
              <a:ext uri="{FF2B5EF4-FFF2-40B4-BE49-F238E27FC236}">
                <a16:creationId xmlns:a16="http://schemas.microsoft.com/office/drawing/2014/main" id="{08C11E12-F34E-D64B-04D9-D2D01480AC59}"/>
              </a:ext>
            </a:extLst>
          </p:cNvPr>
          <p:cNvCxnSpPr>
            <a:cxnSpLocks/>
          </p:cNvCxnSpPr>
          <p:nvPr/>
        </p:nvCxnSpPr>
        <p:spPr bwMode="auto">
          <a:xfrm>
            <a:off x="8652601" y="2681567"/>
            <a:ext cx="0" cy="2123268"/>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43A7D4B7-11F2-83A9-2D98-CF3AEB8064CB}"/>
              </a:ext>
            </a:extLst>
          </p:cNvPr>
          <p:cNvCxnSpPr>
            <a:cxnSpLocks/>
          </p:cNvCxnSpPr>
          <p:nvPr/>
        </p:nvCxnSpPr>
        <p:spPr bwMode="auto">
          <a:xfrm>
            <a:off x="8640978" y="4804835"/>
            <a:ext cx="2626962"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7E165EC7-57DE-44AB-D5D0-AF48A6AD0598}"/>
              </a:ext>
            </a:extLst>
          </p:cNvPr>
          <p:cNvCxnSpPr>
            <a:cxnSpLocks/>
          </p:cNvCxnSpPr>
          <p:nvPr/>
        </p:nvCxnSpPr>
        <p:spPr bwMode="auto">
          <a:xfrm flipH="1">
            <a:off x="8586733" y="2689316"/>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D938FB1C-B9C5-6A97-10C9-DC037381CB1E}"/>
              </a:ext>
            </a:extLst>
          </p:cNvPr>
          <p:cNvCxnSpPr>
            <a:cxnSpLocks/>
          </p:cNvCxnSpPr>
          <p:nvPr/>
        </p:nvCxnSpPr>
        <p:spPr bwMode="auto">
          <a:xfrm flipH="1">
            <a:off x="8586733" y="2991533"/>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71552580-A029-B784-35FD-06375E5A95DA}"/>
              </a:ext>
            </a:extLst>
          </p:cNvPr>
          <p:cNvCxnSpPr>
            <a:cxnSpLocks/>
          </p:cNvCxnSpPr>
          <p:nvPr/>
        </p:nvCxnSpPr>
        <p:spPr bwMode="auto">
          <a:xfrm flipH="1">
            <a:off x="8586733" y="3293750"/>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B0DCE6E0-7C55-4A5D-63FD-BD37E62F4B6E}"/>
              </a:ext>
            </a:extLst>
          </p:cNvPr>
          <p:cNvCxnSpPr>
            <a:cxnSpLocks/>
          </p:cNvCxnSpPr>
          <p:nvPr/>
        </p:nvCxnSpPr>
        <p:spPr bwMode="auto">
          <a:xfrm flipH="1">
            <a:off x="8586733" y="3595967"/>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907CBD33-25E1-BD46-5A9F-F1DE6B40F254}"/>
              </a:ext>
            </a:extLst>
          </p:cNvPr>
          <p:cNvCxnSpPr>
            <a:cxnSpLocks/>
          </p:cNvCxnSpPr>
          <p:nvPr/>
        </p:nvCxnSpPr>
        <p:spPr bwMode="auto">
          <a:xfrm flipH="1">
            <a:off x="8586733" y="3898184"/>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19FD6E82-AF80-5C93-0A57-9E17EF5BA052}"/>
              </a:ext>
            </a:extLst>
          </p:cNvPr>
          <p:cNvCxnSpPr>
            <a:cxnSpLocks/>
          </p:cNvCxnSpPr>
          <p:nvPr/>
        </p:nvCxnSpPr>
        <p:spPr bwMode="auto">
          <a:xfrm flipH="1">
            <a:off x="8586733" y="4200401"/>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8D16E15E-CC9C-E1D7-E91A-AFA5991FC9B7}"/>
              </a:ext>
            </a:extLst>
          </p:cNvPr>
          <p:cNvCxnSpPr>
            <a:cxnSpLocks/>
          </p:cNvCxnSpPr>
          <p:nvPr/>
        </p:nvCxnSpPr>
        <p:spPr bwMode="auto">
          <a:xfrm flipH="1">
            <a:off x="8586733" y="4502618"/>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380DE59F-9A3B-9F13-66E4-27AA42507D1D}"/>
              </a:ext>
            </a:extLst>
          </p:cNvPr>
          <p:cNvCxnSpPr>
            <a:cxnSpLocks/>
          </p:cNvCxnSpPr>
          <p:nvPr/>
        </p:nvCxnSpPr>
        <p:spPr bwMode="auto">
          <a:xfrm flipH="1">
            <a:off x="8586733" y="4804835"/>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32604D1E-5F33-FA27-1966-546F908CA82E}"/>
              </a:ext>
            </a:extLst>
          </p:cNvPr>
          <p:cNvCxnSpPr>
            <a:cxnSpLocks/>
          </p:cNvCxnSpPr>
          <p:nvPr/>
        </p:nvCxnSpPr>
        <p:spPr bwMode="auto">
          <a:xfrm>
            <a:off x="8652601" y="4797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CD5ADEF9-9D04-8332-01C4-349DC5207D63}"/>
              </a:ext>
            </a:extLst>
          </p:cNvPr>
          <p:cNvCxnSpPr>
            <a:cxnSpLocks/>
          </p:cNvCxnSpPr>
          <p:nvPr/>
        </p:nvCxnSpPr>
        <p:spPr bwMode="auto">
          <a:xfrm>
            <a:off x="9104119" y="4797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A6E21177-F6D9-62DF-4C55-CDA532044925}"/>
              </a:ext>
            </a:extLst>
          </p:cNvPr>
          <p:cNvCxnSpPr>
            <a:cxnSpLocks/>
          </p:cNvCxnSpPr>
          <p:nvPr/>
        </p:nvCxnSpPr>
        <p:spPr bwMode="auto">
          <a:xfrm>
            <a:off x="9563386" y="4797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1C941E93-2AD1-A03D-B98C-DFAC46FDCB9F}"/>
              </a:ext>
            </a:extLst>
          </p:cNvPr>
          <p:cNvCxnSpPr>
            <a:cxnSpLocks/>
          </p:cNvCxnSpPr>
          <p:nvPr/>
        </p:nvCxnSpPr>
        <p:spPr bwMode="auto">
          <a:xfrm>
            <a:off x="10038151" y="4797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03461447-C4F2-34C6-A68C-FD4217D7D61B}"/>
              </a:ext>
            </a:extLst>
          </p:cNvPr>
          <p:cNvCxnSpPr>
            <a:cxnSpLocks/>
          </p:cNvCxnSpPr>
          <p:nvPr/>
        </p:nvCxnSpPr>
        <p:spPr bwMode="auto">
          <a:xfrm>
            <a:off x="10644651" y="4797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029601A4-D488-E928-86B0-852E9F3A7532}"/>
              </a:ext>
            </a:extLst>
          </p:cNvPr>
          <p:cNvCxnSpPr>
            <a:cxnSpLocks/>
          </p:cNvCxnSpPr>
          <p:nvPr/>
        </p:nvCxnSpPr>
        <p:spPr bwMode="auto">
          <a:xfrm>
            <a:off x="11258899" y="4797086"/>
            <a:ext cx="0" cy="64008"/>
          </a:xfrm>
          <a:prstGeom prst="line">
            <a:avLst/>
          </a:prstGeom>
          <a:noFill/>
          <a:ln w="28575" cap="flat" cmpd="sng" algn="ctr">
            <a:solidFill>
              <a:schemeClr val="bg1"/>
            </a:solidFill>
            <a:prstDash val="solid"/>
            <a:round/>
            <a:headEnd type="none" w="med" len="med"/>
            <a:tailEnd type="none" w="med" len="med"/>
          </a:ln>
          <a:effectLst/>
        </p:spPr>
      </p:cxnSp>
      <p:sp>
        <p:nvSpPr>
          <p:cNvPr id="115" name="TextBox 114">
            <a:extLst>
              <a:ext uri="{FF2B5EF4-FFF2-40B4-BE49-F238E27FC236}">
                <a16:creationId xmlns:a16="http://schemas.microsoft.com/office/drawing/2014/main" id="{7AD6A893-BC5A-7639-A278-4E20F23D7E34}"/>
              </a:ext>
            </a:extLst>
          </p:cNvPr>
          <p:cNvSpPr txBox="1"/>
          <p:nvPr/>
        </p:nvSpPr>
        <p:spPr bwMode="auto">
          <a:xfrm>
            <a:off x="8656477" y="5029563"/>
            <a:ext cx="25959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Wk</a:t>
            </a:r>
          </a:p>
        </p:txBody>
      </p:sp>
      <p:sp>
        <p:nvSpPr>
          <p:cNvPr id="116" name="TextBox 115">
            <a:extLst>
              <a:ext uri="{FF2B5EF4-FFF2-40B4-BE49-F238E27FC236}">
                <a16:creationId xmlns:a16="http://schemas.microsoft.com/office/drawing/2014/main" id="{6421F14F-590E-D88C-B74D-5605B6FF4A70}"/>
              </a:ext>
            </a:extLst>
          </p:cNvPr>
          <p:cNvSpPr txBox="1"/>
          <p:nvPr/>
        </p:nvSpPr>
        <p:spPr bwMode="auto">
          <a:xfrm rot="16200000">
            <a:off x="6817900" y="3601136"/>
            <a:ext cx="26037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Mean (±S E) Total ESSPRI Score</a:t>
            </a:r>
          </a:p>
        </p:txBody>
      </p:sp>
      <p:sp>
        <p:nvSpPr>
          <p:cNvPr id="117" name="TextBox 116">
            <a:extLst>
              <a:ext uri="{FF2B5EF4-FFF2-40B4-BE49-F238E27FC236}">
                <a16:creationId xmlns:a16="http://schemas.microsoft.com/office/drawing/2014/main" id="{CE0D51EC-4EB7-F61C-18AA-334E0462DDE8}"/>
              </a:ext>
            </a:extLst>
          </p:cNvPr>
          <p:cNvSpPr txBox="1"/>
          <p:nvPr/>
        </p:nvSpPr>
        <p:spPr bwMode="auto">
          <a:xfrm>
            <a:off x="8203905" y="2542082"/>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8</a:t>
            </a:r>
          </a:p>
        </p:txBody>
      </p:sp>
      <p:sp>
        <p:nvSpPr>
          <p:cNvPr id="118" name="TextBox 117">
            <a:extLst>
              <a:ext uri="{FF2B5EF4-FFF2-40B4-BE49-F238E27FC236}">
                <a16:creationId xmlns:a16="http://schemas.microsoft.com/office/drawing/2014/main" id="{FEE33A41-D84D-64E6-9E42-78B36ACE36F1}"/>
              </a:ext>
            </a:extLst>
          </p:cNvPr>
          <p:cNvSpPr txBox="1"/>
          <p:nvPr/>
        </p:nvSpPr>
        <p:spPr bwMode="auto">
          <a:xfrm>
            <a:off x="8203905" y="284393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7</a:t>
            </a:r>
          </a:p>
        </p:txBody>
      </p:sp>
      <p:sp>
        <p:nvSpPr>
          <p:cNvPr id="119" name="TextBox 118">
            <a:extLst>
              <a:ext uri="{FF2B5EF4-FFF2-40B4-BE49-F238E27FC236}">
                <a16:creationId xmlns:a16="http://schemas.microsoft.com/office/drawing/2014/main" id="{256B7C25-CEEE-12E1-CD0A-0C2DED5F61DF}"/>
              </a:ext>
            </a:extLst>
          </p:cNvPr>
          <p:cNvSpPr txBox="1"/>
          <p:nvPr/>
        </p:nvSpPr>
        <p:spPr bwMode="auto">
          <a:xfrm>
            <a:off x="8203905" y="3145778"/>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6</a:t>
            </a:r>
          </a:p>
        </p:txBody>
      </p:sp>
      <p:sp>
        <p:nvSpPr>
          <p:cNvPr id="120" name="TextBox 119">
            <a:extLst>
              <a:ext uri="{FF2B5EF4-FFF2-40B4-BE49-F238E27FC236}">
                <a16:creationId xmlns:a16="http://schemas.microsoft.com/office/drawing/2014/main" id="{A65B8167-D516-22AB-08D1-A10D5BF607A1}"/>
              </a:ext>
            </a:extLst>
          </p:cNvPr>
          <p:cNvSpPr txBox="1"/>
          <p:nvPr/>
        </p:nvSpPr>
        <p:spPr bwMode="auto">
          <a:xfrm>
            <a:off x="8203905" y="3447626"/>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5</a:t>
            </a:r>
          </a:p>
        </p:txBody>
      </p:sp>
      <p:sp>
        <p:nvSpPr>
          <p:cNvPr id="121" name="TextBox 120">
            <a:extLst>
              <a:ext uri="{FF2B5EF4-FFF2-40B4-BE49-F238E27FC236}">
                <a16:creationId xmlns:a16="http://schemas.microsoft.com/office/drawing/2014/main" id="{AF8065DA-8D04-142C-A677-26568FF1264A}"/>
              </a:ext>
            </a:extLst>
          </p:cNvPr>
          <p:cNvSpPr txBox="1"/>
          <p:nvPr/>
        </p:nvSpPr>
        <p:spPr bwMode="auto">
          <a:xfrm>
            <a:off x="8203905" y="374947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4</a:t>
            </a:r>
          </a:p>
        </p:txBody>
      </p:sp>
      <p:sp>
        <p:nvSpPr>
          <p:cNvPr id="122" name="TextBox 121">
            <a:extLst>
              <a:ext uri="{FF2B5EF4-FFF2-40B4-BE49-F238E27FC236}">
                <a16:creationId xmlns:a16="http://schemas.microsoft.com/office/drawing/2014/main" id="{890F12CE-277B-CA34-8401-652EE4ADC573}"/>
              </a:ext>
            </a:extLst>
          </p:cNvPr>
          <p:cNvSpPr txBox="1"/>
          <p:nvPr/>
        </p:nvSpPr>
        <p:spPr bwMode="auto">
          <a:xfrm>
            <a:off x="8203905" y="4051322"/>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3</a:t>
            </a:r>
          </a:p>
        </p:txBody>
      </p:sp>
      <p:sp>
        <p:nvSpPr>
          <p:cNvPr id="123" name="TextBox 122">
            <a:extLst>
              <a:ext uri="{FF2B5EF4-FFF2-40B4-BE49-F238E27FC236}">
                <a16:creationId xmlns:a16="http://schemas.microsoft.com/office/drawing/2014/main" id="{2231522D-B697-207B-0130-65166039C33A}"/>
              </a:ext>
            </a:extLst>
          </p:cNvPr>
          <p:cNvSpPr txBox="1"/>
          <p:nvPr/>
        </p:nvSpPr>
        <p:spPr bwMode="auto">
          <a:xfrm>
            <a:off x="8203905" y="435317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2</a:t>
            </a:r>
          </a:p>
        </p:txBody>
      </p:sp>
      <p:sp>
        <p:nvSpPr>
          <p:cNvPr id="124" name="TextBox 123">
            <a:extLst>
              <a:ext uri="{FF2B5EF4-FFF2-40B4-BE49-F238E27FC236}">
                <a16:creationId xmlns:a16="http://schemas.microsoft.com/office/drawing/2014/main" id="{E594BFC7-C78D-C6BB-8124-18C71FD3F22E}"/>
              </a:ext>
            </a:extLst>
          </p:cNvPr>
          <p:cNvSpPr txBox="1"/>
          <p:nvPr/>
        </p:nvSpPr>
        <p:spPr bwMode="auto">
          <a:xfrm>
            <a:off x="8203905" y="46550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25" name="TextBox 124">
            <a:extLst>
              <a:ext uri="{FF2B5EF4-FFF2-40B4-BE49-F238E27FC236}">
                <a16:creationId xmlns:a16="http://schemas.microsoft.com/office/drawing/2014/main" id="{41FC3082-7EA7-9BA9-380E-E1FE6F8E745A}"/>
              </a:ext>
            </a:extLst>
          </p:cNvPr>
          <p:cNvSpPr txBox="1"/>
          <p:nvPr/>
        </p:nvSpPr>
        <p:spPr bwMode="auto">
          <a:xfrm>
            <a:off x="11045261"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68</a:t>
            </a:r>
          </a:p>
        </p:txBody>
      </p:sp>
      <p:sp>
        <p:nvSpPr>
          <p:cNvPr id="126" name="TextBox 125">
            <a:extLst>
              <a:ext uri="{FF2B5EF4-FFF2-40B4-BE49-F238E27FC236}">
                <a16:creationId xmlns:a16="http://schemas.microsoft.com/office/drawing/2014/main" id="{423EBEC5-21DD-29D7-BAF5-E8BFE6D271A0}"/>
              </a:ext>
            </a:extLst>
          </p:cNvPr>
          <p:cNvSpPr txBox="1"/>
          <p:nvPr/>
        </p:nvSpPr>
        <p:spPr bwMode="auto">
          <a:xfrm>
            <a:off x="8438963"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27" name="TextBox 126">
            <a:extLst>
              <a:ext uri="{FF2B5EF4-FFF2-40B4-BE49-F238E27FC236}">
                <a16:creationId xmlns:a16="http://schemas.microsoft.com/office/drawing/2014/main" id="{1C007BBB-CE31-AA81-7D3C-DDF11561D399}"/>
              </a:ext>
            </a:extLst>
          </p:cNvPr>
          <p:cNvSpPr txBox="1"/>
          <p:nvPr/>
        </p:nvSpPr>
        <p:spPr bwMode="auto">
          <a:xfrm>
            <a:off x="8898230"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128" name="TextBox 127">
            <a:extLst>
              <a:ext uri="{FF2B5EF4-FFF2-40B4-BE49-F238E27FC236}">
                <a16:creationId xmlns:a16="http://schemas.microsoft.com/office/drawing/2014/main" id="{05623329-E66E-BF6B-86A3-D6E17741FB42}"/>
              </a:ext>
            </a:extLst>
          </p:cNvPr>
          <p:cNvSpPr txBox="1"/>
          <p:nvPr/>
        </p:nvSpPr>
        <p:spPr bwMode="auto">
          <a:xfrm>
            <a:off x="9349747"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24</a:t>
            </a:r>
          </a:p>
        </p:txBody>
      </p:sp>
      <p:sp>
        <p:nvSpPr>
          <p:cNvPr id="129" name="TextBox 128">
            <a:extLst>
              <a:ext uri="{FF2B5EF4-FFF2-40B4-BE49-F238E27FC236}">
                <a16:creationId xmlns:a16="http://schemas.microsoft.com/office/drawing/2014/main" id="{CF987499-C8D4-F159-67F1-7E7A26E94E33}"/>
              </a:ext>
            </a:extLst>
          </p:cNvPr>
          <p:cNvSpPr txBox="1"/>
          <p:nvPr/>
        </p:nvSpPr>
        <p:spPr bwMode="auto">
          <a:xfrm>
            <a:off x="9824513"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36</a:t>
            </a:r>
          </a:p>
        </p:txBody>
      </p:sp>
      <p:sp>
        <p:nvSpPr>
          <p:cNvPr id="130" name="TextBox 129">
            <a:extLst>
              <a:ext uri="{FF2B5EF4-FFF2-40B4-BE49-F238E27FC236}">
                <a16:creationId xmlns:a16="http://schemas.microsoft.com/office/drawing/2014/main" id="{41F4C229-60CA-DA66-3853-5E425A1646C6}"/>
              </a:ext>
            </a:extLst>
          </p:cNvPr>
          <p:cNvSpPr txBox="1"/>
          <p:nvPr/>
        </p:nvSpPr>
        <p:spPr bwMode="auto">
          <a:xfrm>
            <a:off x="10431013" y="480483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52</a:t>
            </a:r>
          </a:p>
        </p:txBody>
      </p:sp>
      <p:sp>
        <p:nvSpPr>
          <p:cNvPr id="131" name="Up Arrow 130">
            <a:extLst>
              <a:ext uri="{FF2B5EF4-FFF2-40B4-BE49-F238E27FC236}">
                <a16:creationId xmlns:a16="http://schemas.microsoft.com/office/drawing/2014/main" id="{A37EF4C4-2D13-D6FD-1CA3-80AA71511D7B}"/>
              </a:ext>
            </a:extLst>
          </p:cNvPr>
          <p:cNvSpPr/>
          <p:nvPr/>
        </p:nvSpPr>
        <p:spPr bwMode="auto">
          <a:xfrm>
            <a:off x="8906386" y="5026977"/>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2" name="Up Arrow 131">
            <a:extLst>
              <a:ext uri="{FF2B5EF4-FFF2-40B4-BE49-F238E27FC236}">
                <a16:creationId xmlns:a16="http://schemas.microsoft.com/office/drawing/2014/main" id="{BDFAE9B5-DE69-9956-7B1F-C7B58FC6ACD3}"/>
              </a:ext>
            </a:extLst>
          </p:cNvPr>
          <p:cNvSpPr/>
          <p:nvPr/>
        </p:nvSpPr>
        <p:spPr bwMode="auto">
          <a:xfrm>
            <a:off x="8996794" y="5026977"/>
            <a:ext cx="83303" cy="118821"/>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08" name="Group 207">
            <a:extLst>
              <a:ext uri="{FF2B5EF4-FFF2-40B4-BE49-F238E27FC236}">
                <a16:creationId xmlns:a16="http://schemas.microsoft.com/office/drawing/2014/main" id="{6B5BCADC-840B-4CE1-6CAC-A4E16808887E}"/>
              </a:ext>
            </a:extLst>
          </p:cNvPr>
          <p:cNvGrpSpPr/>
          <p:nvPr/>
        </p:nvGrpSpPr>
        <p:grpSpPr>
          <a:xfrm>
            <a:off x="1075572" y="2954059"/>
            <a:ext cx="2677415" cy="1297594"/>
            <a:chOff x="1075572" y="3088018"/>
            <a:chExt cx="2677415" cy="1297594"/>
          </a:xfrm>
        </p:grpSpPr>
        <p:grpSp>
          <p:nvGrpSpPr>
            <p:cNvPr id="144" name="Group 143">
              <a:extLst>
                <a:ext uri="{FF2B5EF4-FFF2-40B4-BE49-F238E27FC236}">
                  <a16:creationId xmlns:a16="http://schemas.microsoft.com/office/drawing/2014/main" id="{100EE946-56CD-DA39-F065-0EFCBCCC2E7F}"/>
                </a:ext>
              </a:extLst>
            </p:cNvPr>
            <p:cNvGrpSpPr/>
            <p:nvPr/>
          </p:nvGrpSpPr>
          <p:grpSpPr>
            <a:xfrm>
              <a:off x="1075572" y="3249740"/>
              <a:ext cx="2677415" cy="970316"/>
              <a:chOff x="1075572" y="3249740"/>
              <a:chExt cx="2677415" cy="970316"/>
            </a:xfrm>
          </p:grpSpPr>
          <p:sp>
            <p:nvSpPr>
              <p:cNvPr id="135" name="Freeform 134">
                <a:extLst>
                  <a:ext uri="{FF2B5EF4-FFF2-40B4-BE49-F238E27FC236}">
                    <a16:creationId xmlns:a16="http://schemas.microsoft.com/office/drawing/2014/main" id="{D56127E1-4919-64A3-365E-2E2E257CEC94}"/>
                  </a:ext>
                </a:extLst>
              </p:cNvPr>
              <p:cNvSpPr/>
              <p:nvPr/>
            </p:nvSpPr>
            <p:spPr bwMode="auto">
              <a:xfrm>
                <a:off x="1111753" y="3282630"/>
                <a:ext cx="2614920" cy="907822"/>
              </a:xfrm>
              <a:custGeom>
                <a:avLst/>
                <a:gdLst>
                  <a:gd name="connsiteX0" fmla="*/ 0 w 2614920"/>
                  <a:gd name="connsiteY0" fmla="*/ 0 h 907822"/>
                  <a:gd name="connsiteX1" fmla="*/ 457200 w 2614920"/>
                  <a:gd name="connsiteY1" fmla="*/ 769675 h 907822"/>
                  <a:gd name="connsiteX2" fmla="*/ 917689 w 2614920"/>
                  <a:gd name="connsiteY2" fmla="*/ 845327 h 907822"/>
                  <a:gd name="connsiteX3" fmla="*/ 1378178 w 2614920"/>
                  <a:gd name="connsiteY3" fmla="*/ 667710 h 907822"/>
                  <a:gd name="connsiteX4" fmla="*/ 1993260 w 2614920"/>
                  <a:gd name="connsiteY4" fmla="*/ 894665 h 907822"/>
                  <a:gd name="connsiteX5" fmla="*/ 2614920 w 2614920"/>
                  <a:gd name="connsiteY5" fmla="*/ 907822 h 907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4920" h="907822">
                    <a:moveTo>
                      <a:pt x="0" y="0"/>
                    </a:moveTo>
                    <a:lnTo>
                      <a:pt x="457200" y="769675"/>
                    </a:lnTo>
                    <a:lnTo>
                      <a:pt x="917689" y="845327"/>
                    </a:lnTo>
                    <a:lnTo>
                      <a:pt x="1378178" y="667710"/>
                    </a:lnTo>
                    <a:lnTo>
                      <a:pt x="1993260" y="894665"/>
                    </a:lnTo>
                    <a:lnTo>
                      <a:pt x="2614920" y="907822"/>
                    </a:lnTo>
                  </a:path>
                </a:pathLst>
              </a:custGeom>
              <a:noFill/>
              <a:ln w="28575">
                <a:solidFill>
                  <a:schemeClr val="accent1"/>
                </a:solidFill>
                <a:miter lim="800000"/>
                <a:headEnd/>
                <a:tailEnd/>
              </a:ln>
            </p:spPr>
            <p:txBody>
              <a:bodyPr rtlCol="0" anchor="ctr"/>
              <a:lstStyle/>
              <a:p>
                <a:pPr algn="ctr"/>
                <a:endParaRPr lang="en-US"/>
              </a:p>
            </p:txBody>
          </p:sp>
          <p:sp>
            <p:nvSpPr>
              <p:cNvPr id="138" name="Oval 137">
                <a:extLst>
                  <a:ext uri="{FF2B5EF4-FFF2-40B4-BE49-F238E27FC236}">
                    <a16:creationId xmlns:a16="http://schemas.microsoft.com/office/drawing/2014/main" id="{7FE4E691-B062-F224-BFA6-F42B0E714CAF}"/>
                  </a:ext>
                </a:extLst>
              </p:cNvPr>
              <p:cNvSpPr/>
              <p:nvPr/>
            </p:nvSpPr>
            <p:spPr bwMode="auto">
              <a:xfrm>
                <a:off x="1075572" y="3249740"/>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9" name="Oval 138">
                <a:extLst>
                  <a:ext uri="{FF2B5EF4-FFF2-40B4-BE49-F238E27FC236}">
                    <a16:creationId xmlns:a16="http://schemas.microsoft.com/office/drawing/2014/main" id="{90E1C514-5593-B52C-A6C4-357990BC519C}"/>
                  </a:ext>
                </a:extLst>
              </p:cNvPr>
              <p:cNvSpPr/>
              <p:nvPr/>
            </p:nvSpPr>
            <p:spPr bwMode="auto">
              <a:xfrm>
                <a:off x="1543736" y="4030379"/>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0" name="Oval 139">
                <a:extLst>
                  <a:ext uri="{FF2B5EF4-FFF2-40B4-BE49-F238E27FC236}">
                    <a16:creationId xmlns:a16="http://schemas.microsoft.com/office/drawing/2014/main" id="{E96DE1F8-5B12-DC44-B7B7-CB5C7C9798B9}"/>
                  </a:ext>
                </a:extLst>
              </p:cNvPr>
              <p:cNvSpPr/>
              <p:nvPr/>
            </p:nvSpPr>
            <p:spPr bwMode="auto">
              <a:xfrm>
                <a:off x="3080893" y="4136730"/>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1" name="Oval 140">
                <a:extLst>
                  <a:ext uri="{FF2B5EF4-FFF2-40B4-BE49-F238E27FC236}">
                    <a16:creationId xmlns:a16="http://schemas.microsoft.com/office/drawing/2014/main" id="{DEFA61FC-D77C-3802-C10D-ADCCE330E8AF}"/>
                  </a:ext>
                </a:extLst>
              </p:cNvPr>
              <p:cNvSpPr/>
              <p:nvPr/>
            </p:nvSpPr>
            <p:spPr bwMode="auto">
              <a:xfrm>
                <a:off x="2457040" y="3917450"/>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2" name="Oval 141">
                <a:extLst>
                  <a:ext uri="{FF2B5EF4-FFF2-40B4-BE49-F238E27FC236}">
                    <a16:creationId xmlns:a16="http://schemas.microsoft.com/office/drawing/2014/main" id="{72FF6C8E-28F7-A8D5-57C6-EE337FB203DA}"/>
                  </a:ext>
                </a:extLst>
              </p:cNvPr>
              <p:cNvSpPr/>
              <p:nvPr/>
            </p:nvSpPr>
            <p:spPr bwMode="auto">
              <a:xfrm>
                <a:off x="1994358" y="4096163"/>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3" name="Oval 142">
                <a:extLst>
                  <a:ext uri="{FF2B5EF4-FFF2-40B4-BE49-F238E27FC236}">
                    <a16:creationId xmlns:a16="http://schemas.microsoft.com/office/drawing/2014/main" id="{786AF7A3-EB63-81C6-2E15-A124DE3AE747}"/>
                  </a:ext>
                </a:extLst>
              </p:cNvPr>
              <p:cNvSpPr/>
              <p:nvPr/>
            </p:nvSpPr>
            <p:spPr bwMode="auto">
              <a:xfrm>
                <a:off x="3690493" y="4157562"/>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201" name="Straight Connector 200">
              <a:extLst>
                <a:ext uri="{FF2B5EF4-FFF2-40B4-BE49-F238E27FC236}">
                  <a16:creationId xmlns:a16="http://schemas.microsoft.com/office/drawing/2014/main" id="{B7D0E448-0582-0D10-F6F6-53D1910FAB90}"/>
                </a:ext>
              </a:extLst>
            </p:cNvPr>
            <p:cNvCxnSpPr>
              <a:cxnSpLocks/>
            </p:cNvCxnSpPr>
            <p:nvPr/>
          </p:nvCxnSpPr>
          <p:spPr bwMode="auto">
            <a:xfrm>
              <a:off x="2027251" y="3965689"/>
              <a:ext cx="0" cy="340982"/>
            </a:xfrm>
            <a:prstGeom prst="line">
              <a:avLst/>
            </a:prstGeom>
            <a:noFill/>
            <a:ln w="19050"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DF04D97E-7C12-7F78-9887-DABDDFB22FC1}"/>
                </a:ext>
              </a:extLst>
            </p:cNvPr>
            <p:cNvCxnSpPr>
              <a:cxnSpLocks/>
            </p:cNvCxnSpPr>
            <p:nvPr/>
          </p:nvCxnSpPr>
          <p:spPr bwMode="auto">
            <a:xfrm>
              <a:off x="1577726" y="3891133"/>
              <a:ext cx="0" cy="340982"/>
            </a:xfrm>
            <a:prstGeom prst="line">
              <a:avLst/>
            </a:prstGeom>
            <a:noFill/>
            <a:ln w="19050"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773495BD-4F16-3263-F3CB-1C8448987895}"/>
                </a:ext>
              </a:extLst>
            </p:cNvPr>
            <p:cNvCxnSpPr>
              <a:cxnSpLocks/>
            </p:cNvCxnSpPr>
            <p:nvPr/>
          </p:nvCxnSpPr>
          <p:spPr bwMode="auto">
            <a:xfrm>
              <a:off x="1115044" y="3088018"/>
              <a:ext cx="0" cy="340982"/>
            </a:xfrm>
            <a:prstGeom prst="line">
              <a:avLst/>
            </a:prstGeom>
            <a:noFill/>
            <a:ln w="19050"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C0622A63-FDCF-B3AE-4084-EB5EA05A613A}"/>
                </a:ext>
              </a:extLst>
            </p:cNvPr>
            <p:cNvCxnSpPr>
              <a:cxnSpLocks/>
            </p:cNvCxnSpPr>
            <p:nvPr/>
          </p:nvCxnSpPr>
          <p:spPr bwMode="auto">
            <a:xfrm>
              <a:off x="2491029" y="3766692"/>
              <a:ext cx="0" cy="340982"/>
            </a:xfrm>
            <a:prstGeom prst="line">
              <a:avLst/>
            </a:prstGeom>
            <a:noFill/>
            <a:ln w="19050"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FD93CD8A-D295-F69F-ECC0-91083B5101FE}"/>
                </a:ext>
              </a:extLst>
            </p:cNvPr>
            <p:cNvCxnSpPr>
              <a:cxnSpLocks/>
            </p:cNvCxnSpPr>
            <p:nvPr/>
          </p:nvCxnSpPr>
          <p:spPr bwMode="auto">
            <a:xfrm>
              <a:off x="3107207" y="3988166"/>
              <a:ext cx="0" cy="383192"/>
            </a:xfrm>
            <a:prstGeom prst="line">
              <a:avLst/>
            </a:prstGeom>
            <a:noFill/>
            <a:ln w="19050"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E106E06D-A596-14CB-53CD-1341ABE2C776}"/>
                </a:ext>
              </a:extLst>
            </p:cNvPr>
            <p:cNvCxnSpPr>
              <a:cxnSpLocks/>
            </p:cNvCxnSpPr>
            <p:nvPr/>
          </p:nvCxnSpPr>
          <p:spPr bwMode="auto">
            <a:xfrm>
              <a:off x="3723385" y="4002420"/>
              <a:ext cx="0" cy="383192"/>
            </a:xfrm>
            <a:prstGeom prst="line">
              <a:avLst/>
            </a:prstGeom>
            <a:noFill/>
            <a:ln w="19050" cap="flat" cmpd="sng" algn="ctr">
              <a:solidFill>
                <a:schemeClr val="accent1"/>
              </a:solidFill>
              <a:prstDash val="solid"/>
              <a:round/>
              <a:headEnd type="none" w="med" len="med"/>
              <a:tailEnd type="none" w="med" len="med"/>
            </a:ln>
            <a:effectLst/>
          </p:spPr>
        </p:cxnSp>
      </p:grpSp>
      <p:cxnSp>
        <p:nvCxnSpPr>
          <p:cNvPr id="28" name="Straight Connector 27">
            <a:extLst>
              <a:ext uri="{FF2B5EF4-FFF2-40B4-BE49-F238E27FC236}">
                <a16:creationId xmlns:a16="http://schemas.microsoft.com/office/drawing/2014/main" id="{C7AFF633-0A44-1E22-4E7C-7C1B844F12D9}"/>
              </a:ext>
            </a:extLst>
          </p:cNvPr>
          <p:cNvCxnSpPr>
            <a:cxnSpLocks/>
          </p:cNvCxnSpPr>
          <p:nvPr/>
        </p:nvCxnSpPr>
        <p:spPr bwMode="auto">
          <a:xfrm>
            <a:off x="1112003" y="2686733"/>
            <a:ext cx="0" cy="212326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C095B17-33CE-75D6-5614-080F14A94EA6}"/>
              </a:ext>
            </a:extLst>
          </p:cNvPr>
          <p:cNvCxnSpPr>
            <a:cxnSpLocks/>
          </p:cNvCxnSpPr>
          <p:nvPr/>
        </p:nvCxnSpPr>
        <p:spPr bwMode="auto">
          <a:xfrm flipH="1">
            <a:off x="1046135" y="2694482"/>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6F866A5B-1BD6-14A1-3A9A-4A85DC288440}"/>
              </a:ext>
            </a:extLst>
          </p:cNvPr>
          <p:cNvCxnSpPr>
            <a:cxnSpLocks/>
          </p:cNvCxnSpPr>
          <p:nvPr/>
        </p:nvCxnSpPr>
        <p:spPr bwMode="auto">
          <a:xfrm flipH="1">
            <a:off x="1046135" y="2996699"/>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77D6FB5-78A9-E44F-48CB-461332E30C35}"/>
              </a:ext>
            </a:extLst>
          </p:cNvPr>
          <p:cNvCxnSpPr>
            <a:cxnSpLocks/>
          </p:cNvCxnSpPr>
          <p:nvPr/>
        </p:nvCxnSpPr>
        <p:spPr bwMode="auto">
          <a:xfrm flipH="1">
            <a:off x="1046135" y="3298916"/>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60B12DB0-78D1-920F-4D74-1B08E999D0A8}"/>
              </a:ext>
            </a:extLst>
          </p:cNvPr>
          <p:cNvCxnSpPr>
            <a:cxnSpLocks/>
          </p:cNvCxnSpPr>
          <p:nvPr/>
        </p:nvCxnSpPr>
        <p:spPr bwMode="auto">
          <a:xfrm flipH="1">
            <a:off x="1046135" y="3601133"/>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D0087AB0-A378-18E7-4861-F75BF6817E40}"/>
              </a:ext>
            </a:extLst>
          </p:cNvPr>
          <p:cNvCxnSpPr>
            <a:cxnSpLocks/>
          </p:cNvCxnSpPr>
          <p:nvPr/>
        </p:nvCxnSpPr>
        <p:spPr bwMode="auto">
          <a:xfrm flipH="1">
            <a:off x="1046135" y="3903350"/>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9FF6FD0F-6F81-0D86-F123-BC013A50B9FB}"/>
              </a:ext>
            </a:extLst>
          </p:cNvPr>
          <p:cNvCxnSpPr>
            <a:cxnSpLocks/>
          </p:cNvCxnSpPr>
          <p:nvPr/>
        </p:nvCxnSpPr>
        <p:spPr bwMode="auto">
          <a:xfrm flipH="1">
            <a:off x="1046135" y="4205567"/>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22CB71B-49BA-6B8C-DFCD-015025E7D56B}"/>
              </a:ext>
            </a:extLst>
          </p:cNvPr>
          <p:cNvCxnSpPr>
            <a:cxnSpLocks/>
          </p:cNvCxnSpPr>
          <p:nvPr/>
        </p:nvCxnSpPr>
        <p:spPr bwMode="auto">
          <a:xfrm flipH="1">
            <a:off x="1046135" y="4507784"/>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FE558DA-3F73-F159-B57C-C2071E8B7AA6}"/>
              </a:ext>
            </a:extLst>
          </p:cNvPr>
          <p:cNvCxnSpPr>
            <a:cxnSpLocks/>
          </p:cNvCxnSpPr>
          <p:nvPr/>
        </p:nvCxnSpPr>
        <p:spPr bwMode="auto">
          <a:xfrm flipH="1">
            <a:off x="1046135" y="4810001"/>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716A079B-67F3-72E2-6135-AA50C032A392}"/>
              </a:ext>
            </a:extLst>
          </p:cNvPr>
          <p:cNvCxnSpPr>
            <a:cxnSpLocks/>
          </p:cNvCxnSpPr>
          <p:nvPr/>
        </p:nvCxnSpPr>
        <p:spPr bwMode="auto">
          <a:xfrm>
            <a:off x="1112003" y="480225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8" name="TextBox 47">
            <a:extLst>
              <a:ext uri="{FF2B5EF4-FFF2-40B4-BE49-F238E27FC236}">
                <a16:creationId xmlns:a16="http://schemas.microsoft.com/office/drawing/2014/main" id="{9427A15D-C2BC-5A16-DF48-D375FD46208E}"/>
              </a:ext>
            </a:extLst>
          </p:cNvPr>
          <p:cNvSpPr txBox="1"/>
          <p:nvPr/>
        </p:nvSpPr>
        <p:spPr bwMode="auto">
          <a:xfrm rot="16200000">
            <a:off x="-722698" y="3606302"/>
            <a:ext cx="26037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Mean (± SE) Total ESSDAI Score</a:t>
            </a:r>
          </a:p>
        </p:txBody>
      </p:sp>
      <p:sp>
        <p:nvSpPr>
          <p:cNvPr id="49" name="TextBox 48">
            <a:extLst>
              <a:ext uri="{FF2B5EF4-FFF2-40B4-BE49-F238E27FC236}">
                <a16:creationId xmlns:a16="http://schemas.microsoft.com/office/drawing/2014/main" id="{C5A0BA28-D337-A507-9E4D-724C11DB1EBB}"/>
              </a:ext>
            </a:extLst>
          </p:cNvPr>
          <p:cNvSpPr txBox="1"/>
          <p:nvPr/>
        </p:nvSpPr>
        <p:spPr bwMode="auto">
          <a:xfrm>
            <a:off x="663307" y="2547248"/>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14</a:t>
            </a:r>
          </a:p>
        </p:txBody>
      </p:sp>
      <p:sp>
        <p:nvSpPr>
          <p:cNvPr id="50" name="TextBox 49">
            <a:extLst>
              <a:ext uri="{FF2B5EF4-FFF2-40B4-BE49-F238E27FC236}">
                <a16:creationId xmlns:a16="http://schemas.microsoft.com/office/drawing/2014/main" id="{7F36BC6A-6250-CE43-A3E2-3CC7B26BFBE1}"/>
              </a:ext>
            </a:extLst>
          </p:cNvPr>
          <p:cNvSpPr txBox="1"/>
          <p:nvPr/>
        </p:nvSpPr>
        <p:spPr bwMode="auto">
          <a:xfrm>
            <a:off x="663307" y="2849096"/>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51" name="TextBox 50">
            <a:extLst>
              <a:ext uri="{FF2B5EF4-FFF2-40B4-BE49-F238E27FC236}">
                <a16:creationId xmlns:a16="http://schemas.microsoft.com/office/drawing/2014/main" id="{BD3B95FA-3A65-1011-AC16-5DBAC16B719A}"/>
              </a:ext>
            </a:extLst>
          </p:cNvPr>
          <p:cNvSpPr txBox="1"/>
          <p:nvPr/>
        </p:nvSpPr>
        <p:spPr bwMode="auto">
          <a:xfrm>
            <a:off x="663307" y="3150944"/>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10</a:t>
            </a:r>
          </a:p>
        </p:txBody>
      </p:sp>
      <p:sp>
        <p:nvSpPr>
          <p:cNvPr id="52" name="TextBox 51">
            <a:extLst>
              <a:ext uri="{FF2B5EF4-FFF2-40B4-BE49-F238E27FC236}">
                <a16:creationId xmlns:a16="http://schemas.microsoft.com/office/drawing/2014/main" id="{8DE64A6D-0C37-2E39-E000-9F751D494296}"/>
              </a:ext>
            </a:extLst>
          </p:cNvPr>
          <p:cNvSpPr txBox="1"/>
          <p:nvPr/>
        </p:nvSpPr>
        <p:spPr bwMode="auto">
          <a:xfrm>
            <a:off x="663307" y="3452792"/>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8</a:t>
            </a:r>
          </a:p>
        </p:txBody>
      </p:sp>
      <p:sp>
        <p:nvSpPr>
          <p:cNvPr id="53" name="TextBox 52">
            <a:extLst>
              <a:ext uri="{FF2B5EF4-FFF2-40B4-BE49-F238E27FC236}">
                <a16:creationId xmlns:a16="http://schemas.microsoft.com/office/drawing/2014/main" id="{ADF94F18-E93D-1399-12C7-C7FF89112038}"/>
              </a:ext>
            </a:extLst>
          </p:cNvPr>
          <p:cNvSpPr txBox="1"/>
          <p:nvPr/>
        </p:nvSpPr>
        <p:spPr bwMode="auto">
          <a:xfrm>
            <a:off x="663307" y="375464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6</a:t>
            </a:r>
          </a:p>
        </p:txBody>
      </p:sp>
      <p:sp>
        <p:nvSpPr>
          <p:cNvPr id="54" name="TextBox 53">
            <a:extLst>
              <a:ext uri="{FF2B5EF4-FFF2-40B4-BE49-F238E27FC236}">
                <a16:creationId xmlns:a16="http://schemas.microsoft.com/office/drawing/2014/main" id="{267F5B92-B5E8-B42E-0E0C-5CF861F4C870}"/>
              </a:ext>
            </a:extLst>
          </p:cNvPr>
          <p:cNvSpPr txBox="1"/>
          <p:nvPr/>
        </p:nvSpPr>
        <p:spPr bwMode="auto">
          <a:xfrm>
            <a:off x="663307" y="4056488"/>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4</a:t>
            </a:r>
          </a:p>
        </p:txBody>
      </p:sp>
      <p:sp>
        <p:nvSpPr>
          <p:cNvPr id="55" name="TextBox 54">
            <a:extLst>
              <a:ext uri="{FF2B5EF4-FFF2-40B4-BE49-F238E27FC236}">
                <a16:creationId xmlns:a16="http://schemas.microsoft.com/office/drawing/2014/main" id="{DEDB589E-B79F-74F3-BCF0-08F38B494512}"/>
              </a:ext>
            </a:extLst>
          </p:cNvPr>
          <p:cNvSpPr txBox="1"/>
          <p:nvPr/>
        </p:nvSpPr>
        <p:spPr bwMode="auto">
          <a:xfrm>
            <a:off x="663307" y="4358336"/>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2</a:t>
            </a:r>
          </a:p>
        </p:txBody>
      </p:sp>
      <p:sp>
        <p:nvSpPr>
          <p:cNvPr id="56" name="TextBox 55">
            <a:extLst>
              <a:ext uri="{FF2B5EF4-FFF2-40B4-BE49-F238E27FC236}">
                <a16:creationId xmlns:a16="http://schemas.microsoft.com/office/drawing/2014/main" id="{8A4B858C-68A7-A0F9-07AF-73FBF9C4F45B}"/>
              </a:ext>
            </a:extLst>
          </p:cNvPr>
          <p:cNvSpPr txBox="1"/>
          <p:nvPr/>
        </p:nvSpPr>
        <p:spPr bwMode="auto">
          <a:xfrm>
            <a:off x="663307" y="4660183"/>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grpSp>
        <p:nvGrpSpPr>
          <p:cNvPr id="231" name="Group 230">
            <a:extLst>
              <a:ext uri="{FF2B5EF4-FFF2-40B4-BE49-F238E27FC236}">
                <a16:creationId xmlns:a16="http://schemas.microsoft.com/office/drawing/2014/main" id="{A9DD5884-2910-365F-5107-71F3DE2AD7CD}"/>
              </a:ext>
            </a:extLst>
          </p:cNvPr>
          <p:cNvGrpSpPr/>
          <p:nvPr/>
        </p:nvGrpSpPr>
        <p:grpSpPr>
          <a:xfrm>
            <a:off x="4833493" y="2817000"/>
            <a:ext cx="2678694" cy="1157491"/>
            <a:chOff x="4833493" y="2950959"/>
            <a:chExt cx="2678694" cy="1157491"/>
          </a:xfrm>
        </p:grpSpPr>
        <p:grpSp>
          <p:nvGrpSpPr>
            <p:cNvPr id="230" name="Group 229">
              <a:extLst>
                <a:ext uri="{FF2B5EF4-FFF2-40B4-BE49-F238E27FC236}">
                  <a16:creationId xmlns:a16="http://schemas.microsoft.com/office/drawing/2014/main" id="{478C807C-09F8-46F8-5090-FC744B71FC43}"/>
                </a:ext>
              </a:extLst>
            </p:cNvPr>
            <p:cNvGrpSpPr/>
            <p:nvPr/>
          </p:nvGrpSpPr>
          <p:grpSpPr>
            <a:xfrm>
              <a:off x="4867359" y="2950959"/>
              <a:ext cx="2620892" cy="1157491"/>
              <a:chOff x="4867359" y="2950959"/>
              <a:chExt cx="2620892" cy="1157491"/>
            </a:xfrm>
          </p:grpSpPr>
          <p:sp>
            <p:nvSpPr>
              <p:cNvPr id="212" name="Freeform 211">
                <a:extLst>
                  <a:ext uri="{FF2B5EF4-FFF2-40B4-BE49-F238E27FC236}">
                    <a16:creationId xmlns:a16="http://schemas.microsoft.com/office/drawing/2014/main" id="{3A514043-7557-F810-7C6C-B6DDFAC0E9CC}"/>
                  </a:ext>
                </a:extLst>
              </p:cNvPr>
              <p:cNvSpPr/>
              <p:nvPr/>
            </p:nvSpPr>
            <p:spPr bwMode="auto">
              <a:xfrm>
                <a:off x="4867359" y="3358195"/>
                <a:ext cx="2617774" cy="505752"/>
              </a:xfrm>
              <a:custGeom>
                <a:avLst/>
                <a:gdLst>
                  <a:gd name="connsiteX0" fmla="*/ 0 w 2617774"/>
                  <a:gd name="connsiteY0" fmla="*/ 505752 h 505752"/>
                  <a:gd name="connsiteX1" fmla="*/ 465292 w 2617774"/>
                  <a:gd name="connsiteY1" fmla="*/ 441016 h 505752"/>
                  <a:gd name="connsiteX2" fmla="*/ 914400 w 2617774"/>
                  <a:gd name="connsiteY2" fmla="*/ 392463 h 505752"/>
                  <a:gd name="connsiteX3" fmla="*/ 1387784 w 2617774"/>
                  <a:gd name="connsiteY3" fmla="*/ 0 h 505752"/>
                  <a:gd name="connsiteX4" fmla="*/ 1994687 w 2617774"/>
                  <a:gd name="connsiteY4" fmla="*/ 68782 h 505752"/>
                  <a:gd name="connsiteX5" fmla="*/ 2617774 w 2617774"/>
                  <a:gd name="connsiteY5" fmla="*/ 250853 h 505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7774" h="505752">
                    <a:moveTo>
                      <a:pt x="0" y="505752"/>
                    </a:moveTo>
                    <a:lnTo>
                      <a:pt x="465292" y="441016"/>
                    </a:lnTo>
                    <a:lnTo>
                      <a:pt x="914400" y="392463"/>
                    </a:lnTo>
                    <a:lnTo>
                      <a:pt x="1387784" y="0"/>
                    </a:lnTo>
                    <a:lnTo>
                      <a:pt x="1994687" y="68782"/>
                    </a:lnTo>
                    <a:lnTo>
                      <a:pt x="2617774" y="250853"/>
                    </a:lnTo>
                  </a:path>
                </a:pathLst>
              </a:custGeom>
              <a:noFill/>
              <a:ln w="28575">
                <a:solidFill>
                  <a:schemeClr val="accent1"/>
                </a:solidFill>
                <a:miter lim="800000"/>
                <a:headEnd/>
                <a:tailEnd/>
              </a:ln>
            </p:spPr>
            <p:txBody>
              <a:bodyPr rtlCol="0" anchor="ctr"/>
              <a:lstStyle/>
              <a:p>
                <a:pPr algn="ctr"/>
                <a:endParaRPr lang="en-US"/>
              </a:p>
            </p:txBody>
          </p:sp>
          <p:cxnSp>
            <p:nvCxnSpPr>
              <p:cNvPr id="214" name="Straight Connector 213">
                <a:extLst>
                  <a:ext uri="{FF2B5EF4-FFF2-40B4-BE49-F238E27FC236}">
                    <a16:creationId xmlns:a16="http://schemas.microsoft.com/office/drawing/2014/main" id="{701B09E1-6F8E-CEE5-D91A-920AD65D2081}"/>
                  </a:ext>
                </a:extLst>
              </p:cNvPr>
              <p:cNvCxnSpPr>
                <a:cxnSpLocks/>
              </p:cNvCxnSpPr>
              <p:nvPr/>
            </p:nvCxnSpPr>
            <p:spPr bwMode="auto">
              <a:xfrm>
                <a:off x="5332426" y="3487534"/>
                <a:ext cx="0" cy="620916"/>
              </a:xfrm>
              <a:prstGeom prst="line">
                <a:avLst/>
              </a:prstGeom>
              <a:noFill/>
              <a:ln w="19050"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94BBE074-7487-BE8E-EB27-3043C76CB2E8}"/>
                  </a:ext>
                </a:extLst>
              </p:cNvPr>
              <p:cNvCxnSpPr>
                <a:cxnSpLocks/>
              </p:cNvCxnSpPr>
              <p:nvPr/>
            </p:nvCxnSpPr>
            <p:spPr bwMode="auto">
              <a:xfrm>
                <a:off x="5792801" y="3462134"/>
                <a:ext cx="0" cy="582816"/>
              </a:xfrm>
              <a:prstGeom prst="line">
                <a:avLst/>
              </a:prstGeom>
              <a:noFill/>
              <a:ln w="19050"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515E8B7A-64B8-FD4B-D46B-A9DE997CF7AF}"/>
                  </a:ext>
                </a:extLst>
              </p:cNvPr>
              <p:cNvCxnSpPr>
                <a:cxnSpLocks/>
              </p:cNvCxnSpPr>
              <p:nvPr/>
            </p:nvCxnSpPr>
            <p:spPr bwMode="auto">
              <a:xfrm>
                <a:off x="6253176" y="2950959"/>
                <a:ext cx="0" cy="824116"/>
              </a:xfrm>
              <a:prstGeom prst="line">
                <a:avLst/>
              </a:prstGeom>
              <a:noFill/>
              <a:ln w="19050" cap="flat" cmpd="sng" algn="ctr">
                <a:solidFill>
                  <a:schemeClr val="accent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00AC303A-5386-DA07-CEE4-6B7E2FF735F6}"/>
                  </a:ext>
                </a:extLst>
              </p:cNvPr>
              <p:cNvCxnSpPr>
                <a:cxnSpLocks/>
              </p:cNvCxnSpPr>
              <p:nvPr/>
            </p:nvCxnSpPr>
            <p:spPr bwMode="auto">
              <a:xfrm>
                <a:off x="6865951" y="2992234"/>
                <a:ext cx="0" cy="862216"/>
              </a:xfrm>
              <a:prstGeom prst="line">
                <a:avLst/>
              </a:prstGeom>
              <a:noFill/>
              <a:ln w="19050" cap="flat" cmpd="sng" algn="ctr">
                <a:solidFill>
                  <a:schemeClr val="accent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C163729B-0F7B-EE54-1535-580D01CCEF82}"/>
                  </a:ext>
                </a:extLst>
              </p:cNvPr>
              <p:cNvCxnSpPr>
                <a:cxnSpLocks/>
              </p:cNvCxnSpPr>
              <p:nvPr/>
            </p:nvCxnSpPr>
            <p:spPr bwMode="auto">
              <a:xfrm>
                <a:off x="7488251" y="3303384"/>
                <a:ext cx="0" cy="605041"/>
              </a:xfrm>
              <a:prstGeom prst="line">
                <a:avLst/>
              </a:prstGeom>
              <a:noFill/>
              <a:ln w="19050" cap="flat" cmpd="sng" algn="ctr">
                <a:solidFill>
                  <a:schemeClr val="accent1"/>
                </a:solidFill>
                <a:prstDash val="solid"/>
                <a:round/>
                <a:headEnd type="none" w="med" len="med"/>
                <a:tailEnd type="none" w="med" len="med"/>
              </a:ln>
              <a:effectLst/>
            </p:spPr>
          </p:cxnSp>
        </p:grpSp>
        <p:sp>
          <p:nvSpPr>
            <p:cNvPr id="215" name="Oval 214">
              <a:extLst>
                <a:ext uri="{FF2B5EF4-FFF2-40B4-BE49-F238E27FC236}">
                  <a16:creationId xmlns:a16="http://schemas.microsoft.com/office/drawing/2014/main" id="{2D38A905-E98F-917C-B4F7-A788BE94CDA8}"/>
                </a:ext>
              </a:extLst>
            </p:cNvPr>
            <p:cNvSpPr/>
            <p:nvPr/>
          </p:nvSpPr>
          <p:spPr bwMode="auto">
            <a:xfrm>
              <a:off x="4833493" y="3829267"/>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16" name="Oval 215">
              <a:extLst>
                <a:ext uri="{FF2B5EF4-FFF2-40B4-BE49-F238E27FC236}">
                  <a16:creationId xmlns:a16="http://schemas.microsoft.com/office/drawing/2014/main" id="{77AE1EB4-C7E7-CE00-10C0-0D20C7BCF722}"/>
                </a:ext>
              </a:extLst>
            </p:cNvPr>
            <p:cNvSpPr/>
            <p:nvPr/>
          </p:nvSpPr>
          <p:spPr bwMode="auto">
            <a:xfrm>
              <a:off x="5297043" y="3768942"/>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17" name="Oval 216">
              <a:extLst>
                <a:ext uri="{FF2B5EF4-FFF2-40B4-BE49-F238E27FC236}">
                  <a16:creationId xmlns:a16="http://schemas.microsoft.com/office/drawing/2014/main" id="{FB65A7D4-A87F-CD8F-4FB1-3C68907E0DCB}"/>
                </a:ext>
              </a:extLst>
            </p:cNvPr>
            <p:cNvSpPr/>
            <p:nvPr/>
          </p:nvSpPr>
          <p:spPr bwMode="auto">
            <a:xfrm>
              <a:off x="5757418" y="3718142"/>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18" name="Oval 217">
              <a:extLst>
                <a:ext uri="{FF2B5EF4-FFF2-40B4-BE49-F238E27FC236}">
                  <a16:creationId xmlns:a16="http://schemas.microsoft.com/office/drawing/2014/main" id="{557CEE84-FA5B-DFBF-69DC-469D568C16CA}"/>
                </a:ext>
              </a:extLst>
            </p:cNvPr>
            <p:cNvSpPr/>
            <p:nvPr/>
          </p:nvSpPr>
          <p:spPr bwMode="auto">
            <a:xfrm>
              <a:off x="6220968" y="3324442"/>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19" name="Oval 218">
              <a:extLst>
                <a:ext uri="{FF2B5EF4-FFF2-40B4-BE49-F238E27FC236}">
                  <a16:creationId xmlns:a16="http://schemas.microsoft.com/office/drawing/2014/main" id="{913C6AF3-2B87-B5E0-82C5-A0D29A078A52}"/>
                </a:ext>
              </a:extLst>
            </p:cNvPr>
            <p:cNvSpPr/>
            <p:nvPr/>
          </p:nvSpPr>
          <p:spPr bwMode="auto">
            <a:xfrm>
              <a:off x="6830568" y="3397753"/>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20" name="Oval 219">
              <a:extLst>
                <a:ext uri="{FF2B5EF4-FFF2-40B4-BE49-F238E27FC236}">
                  <a16:creationId xmlns:a16="http://schemas.microsoft.com/office/drawing/2014/main" id="{D0C4CAB5-E5C5-0C1C-360F-C456D021AF15}"/>
                </a:ext>
              </a:extLst>
            </p:cNvPr>
            <p:cNvSpPr/>
            <p:nvPr/>
          </p:nvSpPr>
          <p:spPr bwMode="auto">
            <a:xfrm>
              <a:off x="7449693" y="3575553"/>
              <a:ext cx="62494" cy="62494"/>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50" name="Group 249">
            <a:extLst>
              <a:ext uri="{FF2B5EF4-FFF2-40B4-BE49-F238E27FC236}">
                <a16:creationId xmlns:a16="http://schemas.microsoft.com/office/drawing/2014/main" id="{77D89189-CB06-0E41-688A-664AFA42E608}"/>
              </a:ext>
            </a:extLst>
          </p:cNvPr>
          <p:cNvGrpSpPr/>
          <p:nvPr/>
        </p:nvGrpSpPr>
        <p:grpSpPr>
          <a:xfrm>
            <a:off x="4865243" y="3366275"/>
            <a:ext cx="2675519" cy="763791"/>
            <a:chOff x="4865243" y="3500234"/>
            <a:chExt cx="2675519" cy="763791"/>
          </a:xfrm>
        </p:grpSpPr>
        <p:grpSp>
          <p:nvGrpSpPr>
            <p:cNvPr id="243" name="Group 242">
              <a:extLst>
                <a:ext uri="{FF2B5EF4-FFF2-40B4-BE49-F238E27FC236}">
                  <a16:creationId xmlns:a16="http://schemas.microsoft.com/office/drawing/2014/main" id="{FCE4A1C6-F17B-6177-B5C6-DE58DA5CE0C9}"/>
                </a:ext>
              </a:extLst>
            </p:cNvPr>
            <p:cNvGrpSpPr/>
            <p:nvPr/>
          </p:nvGrpSpPr>
          <p:grpSpPr>
            <a:xfrm>
              <a:off x="4891635" y="3500234"/>
              <a:ext cx="2622016" cy="763791"/>
              <a:chOff x="4891635" y="3500234"/>
              <a:chExt cx="2622016" cy="763791"/>
            </a:xfrm>
          </p:grpSpPr>
          <p:sp>
            <p:nvSpPr>
              <p:cNvPr id="213" name="Freeform 212">
                <a:extLst>
                  <a:ext uri="{FF2B5EF4-FFF2-40B4-BE49-F238E27FC236}">
                    <a16:creationId xmlns:a16="http://schemas.microsoft.com/office/drawing/2014/main" id="{F37DD982-826C-C4E6-EBD0-BE3E55B5003A}"/>
                  </a:ext>
                </a:extLst>
              </p:cNvPr>
              <p:cNvSpPr/>
              <p:nvPr/>
            </p:nvSpPr>
            <p:spPr bwMode="auto">
              <a:xfrm>
                <a:off x="4891635" y="3831579"/>
                <a:ext cx="2621820" cy="226577"/>
              </a:xfrm>
              <a:custGeom>
                <a:avLst/>
                <a:gdLst>
                  <a:gd name="connsiteX0" fmla="*/ 0 w 2621820"/>
                  <a:gd name="connsiteY0" fmla="*/ 169933 h 226577"/>
                  <a:gd name="connsiteX1" fmla="*/ 465292 w 2621820"/>
                  <a:gd name="connsiteY1" fmla="*/ 226577 h 226577"/>
                  <a:gd name="connsiteX2" fmla="*/ 934630 w 2621820"/>
                  <a:gd name="connsiteY2" fmla="*/ 4046 h 226577"/>
                  <a:gd name="connsiteX3" fmla="*/ 1391830 w 2621820"/>
                  <a:gd name="connsiteY3" fmla="*/ 68782 h 226577"/>
                  <a:gd name="connsiteX4" fmla="*/ 1998733 w 2621820"/>
                  <a:gd name="connsiteY4" fmla="*/ 60690 h 226577"/>
                  <a:gd name="connsiteX5" fmla="*/ 2621820 w 2621820"/>
                  <a:gd name="connsiteY5" fmla="*/ 0 h 22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1820" h="226577">
                    <a:moveTo>
                      <a:pt x="0" y="169933"/>
                    </a:moveTo>
                    <a:lnTo>
                      <a:pt x="465292" y="226577"/>
                    </a:lnTo>
                    <a:lnTo>
                      <a:pt x="934630" y="4046"/>
                    </a:lnTo>
                    <a:lnTo>
                      <a:pt x="1391830" y="68782"/>
                    </a:lnTo>
                    <a:lnTo>
                      <a:pt x="1998733" y="60690"/>
                    </a:lnTo>
                    <a:lnTo>
                      <a:pt x="2621820" y="0"/>
                    </a:lnTo>
                  </a:path>
                </a:pathLst>
              </a:custGeom>
              <a:noFill/>
              <a:ln w="28575">
                <a:solidFill>
                  <a:schemeClr val="accent5">
                    <a:lumMod val="20000"/>
                    <a:lumOff val="80000"/>
                  </a:schemeClr>
                </a:solidFill>
                <a:miter lim="800000"/>
                <a:headEnd/>
                <a:tailEnd/>
              </a:ln>
            </p:spPr>
            <p:txBody>
              <a:bodyPr rtlCol="0" anchor="ctr"/>
              <a:lstStyle/>
              <a:p>
                <a:pPr algn="ctr"/>
                <a:endParaRPr lang="en-US"/>
              </a:p>
            </p:txBody>
          </p:sp>
          <p:cxnSp>
            <p:nvCxnSpPr>
              <p:cNvPr id="232" name="Straight Connector 231">
                <a:extLst>
                  <a:ext uri="{FF2B5EF4-FFF2-40B4-BE49-F238E27FC236}">
                    <a16:creationId xmlns:a16="http://schemas.microsoft.com/office/drawing/2014/main" id="{2F8FC88C-477D-3504-C921-BC06ADC563E2}"/>
                  </a:ext>
                </a:extLst>
              </p:cNvPr>
              <p:cNvCxnSpPr>
                <a:cxnSpLocks/>
              </p:cNvCxnSpPr>
              <p:nvPr/>
            </p:nvCxnSpPr>
            <p:spPr bwMode="auto">
              <a:xfrm>
                <a:off x="4897451" y="3763759"/>
                <a:ext cx="0" cy="478041"/>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E5AA12D5-9323-6EC8-9ABB-BC81CCE332E5}"/>
                  </a:ext>
                </a:extLst>
              </p:cNvPr>
              <p:cNvCxnSpPr>
                <a:cxnSpLocks/>
              </p:cNvCxnSpPr>
              <p:nvPr/>
            </p:nvCxnSpPr>
            <p:spPr bwMode="auto">
              <a:xfrm>
                <a:off x="5357826" y="3859009"/>
                <a:ext cx="0" cy="4050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30E19E2B-3DB0-CFEE-2CEA-28CD44E3C277}"/>
                  </a:ext>
                </a:extLst>
              </p:cNvPr>
              <p:cNvCxnSpPr>
                <a:cxnSpLocks/>
              </p:cNvCxnSpPr>
              <p:nvPr/>
            </p:nvCxnSpPr>
            <p:spPr bwMode="auto">
              <a:xfrm>
                <a:off x="5818201" y="3500234"/>
                <a:ext cx="0" cy="6844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DBF5FC07-2040-29A4-B6CF-8B15AB647111}"/>
                  </a:ext>
                </a:extLst>
              </p:cNvPr>
              <p:cNvCxnSpPr>
                <a:cxnSpLocks/>
              </p:cNvCxnSpPr>
              <p:nvPr/>
            </p:nvCxnSpPr>
            <p:spPr bwMode="auto">
              <a:xfrm>
                <a:off x="6278576" y="3662159"/>
                <a:ext cx="0" cy="465341"/>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4E14FE0A-6E76-6B1F-5452-7A0066659356}"/>
                  </a:ext>
                </a:extLst>
              </p:cNvPr>
              <p:cNvCxnSpPr>
                <a:cxnSpLocks/>
              </p:cNvCxnSpPr>
              <p:nvPr/>
            </p:nvCxnSpPr>
            <p:spPr bwMode="auto">
              <a:xfrm>
                <a:off x="6894526" y="3589134"/>
                <a:ext cx="0" cy="6082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AD62431B-4393-BEC7-8A22-724D8E36E10D}"/>
                  </a:ext>
                </a:extLst>
              </p:cNvPr>
              <p:cNvCxnSpPr>
                <a:cxnSpLocks/>
              </p:cNvCxnSpPr>
              <p:nvPr/>
            </p:nvCxnSpPr>
            <p:spPr bwMode="auto">
              <a:xfrm>
                <a:off x="7513651" y="3522459"/>
                <a:ext cx="0" cy="608216"/>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grpSp>
        <p:sp>
          <p:nvSpPr>
            <p:cNvPr id="244" name="Oval 243">
              <a:extLst>
                <a:ext uri="{FF2B5EF4-FFF2-40B4-BE49-F238E27FC236}">
                  <a16:creationId xmlns:a16="http://schemas.microsoft.com/office/drawing/2014/main" id="{E8D638ED-292A-85A8-76BB-BD5924229DA0}"/>
                </a:ext>
              </a:extLst>
            </p:cNvPr>
            <p:cNvSpPr/>
            <p:nvPr/>
          </p:nvSpPr>
          <p:spPr bwMode="auto">
            <a:xfrm>
              <a:off x="4865243" y="3968967"/>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5" name="Oval 244">
              <a:extLst>
                <a:ext uri="{FF2B5EF4-FFF2-40B4-BE49-F238E27FC236}">
                  <a16:creationId xmlns:a16="http://schemas.microsoft.com/office/drawing/2014/main" id="{7BF46D9D-F592-2881-2C6D-1C7EA89BF513}"/>
                </a:ext>
              </a:extLst>
            </p:cNvPr>
            <p:cNvSpPr/>
            <p:nvPr/>
          </p:nvSpPr>
          <p:spPr bwMode="auto">
            <a:xfrm>
              <a:off x="5325618" y="4029292"/>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6" name="Oval 245">
              <a:extLst>
                <a:ext uri="{FF2B5EF4-FFF2-40B4-BE49-F238E27FC236}">
                  <a16:creationId xmlns:a16="http://schemas.microsoft.com/office/drawing/2014/main" id="{00D7A479-FA69-3570-1E35-2EFEF5DF94DB}"/>
                </a:ext>
              </a:extLst>
            </p:cNvPr>
            <p:cNvSpPr/>
            <p:nvPr/>
          </p:nvSpPr>
          <p:spPr bwMode="auto">
            <a:xfrm>
              <a:off x="5789168" y="3810217"/>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7" name="Oval 246">
              <a:extLst>
                <a:ext uri="{FF2B5EF4-FFF2-40B4-BE49-F238E27FC236}">
                  <a16:creationId xmlns:a16="http://schemas.microsoft.com/office/drawing/2014/main" id="{9422CC40-DD72-4C3F-8E96-7DDD67BE484A}"/>
                </a:ext>
              </a:extLst>
            </p:cNvPr>
            <p:cNvSpPr/>
            <p:nvPr/>
          </p:nvSpPr>
          <p:spPr bwMode="auto">
            <a:xfrm>
              <a:off x="6246368" y="3867367"/>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8" name="Oval 247">
              <a:extLst>
                <a:ext uri="{FF2B5EF4-FFF2-40B4-BE49-F238E27FC236}">
                  <a16:creationId xmlns:a16="http://schemas.microsoft.com/office/drawing/2014/main" id="{62905B39-6C2F-4F84-D6B7-E9A3F879A621}"/>
                </a:ext>
              </a:extLst>
            </p:cNvPr>
            <p:cNvSpPr/>
            <p:nvPr/>
          </p:nvSpPr>
          <p:spPr bwMode="auto">
            <a:xfrm>
              <a:off x="6865493" y="3857842"/>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9" name="Oval 248">
              <a:extLst>
                <a:ext uri="{FF2B5EF4-FFF2-40B4-BE49-F238E27FC236}">
                  <a16:creationId xmlns:a16="http://schemas.microsoft.com/office/drawing/2014/main" id="{19C476F4-6BE2-DD8C-8231-9E5D456485FB}"/>
                </a:ext>
              </a:extLst>
            </p:cNvPr>
            <p:cNvSpPr/>
            <p:nvPr/>
          </p:nvSpPr>
          <p:spPr bwMode="auto">
            <a:xfrm>
              <a:off x="7478268" y="3800692"/>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70" name="Group 269">
            <a:extLst>
              <a:ext uri="{FF2B5EF4-FFF2-40B4-BE49-F238E27FC236}">
                <a16:creationId xmlns:a16="http://schemas.microsoft.com/office/drawing/2014/main" id="{7CF99719-081A-FB63-5214-A611C2096287}"/>
              </a:ext>
            </a:extLst>
          </p:cNvPr>
          <p:cNvGrpSpPr/>
          <p:nvPr/>
        </p:nvGrpSpPr>
        <p:grpSpPr>
          <a:xfrm>
            <a:off x="4833493" y="3794900"/>
            <a:ext cx="2665994" cy="557416"/>
            <a:chOff x="4833493" y="3928859"/>
            <a:chExt cx="2665994" cy="557416"/>
          </a:xfrm>
        </p:grpSpPr>
        <p:grpSp>
          <p:nvGrpSpPr>
            <p:cNvPr id="257" name="Group 256">
              <a:extLst>
                <a:ext uri="{FF2B5EF4-FFF2-40B4-BE49-F238E27FC236}">
                  <a16:creationId xmlns:a16="http://schemas.microsoft.com/office/drawing/2014/main" id="{755583E8-9671-E07C-3B6B-532AC7ED715A}"/>
                </a:ext>
              </a:extLst>
            </p:cNvPr>
            <p:cNvGrpSpPr/>
            <p:nvPr/>
          </p:nvGrpSpPr>
          <p:grpSpPr>
            <a:xfrm>
              <a:off x="4833493" y="4067392"/>
              <a:ext cx="2665994" cy="354594"/>
              <a:chOff x="4833493" y="4067392"/>
              <a:chExt cx="2665994" cy="354594"/>
            </a:xfrm>
          </p:grpSpPr>
          <p:sp>
            <p:nvSpPr>
              <p:cNvPr id="211" name="Freeform 210">
                <a:extLst>
                  <a:ext uri="{FF2B5EF4-FFF2-40B4-BE49-F238E27FC236}">
                    <a16:creationId xmlns:a16="http://schemas.microsoft.com/office/drawing/2014/main" id="{33E5E301-5FFE-1443-D73D-2B12573F3B5D}"/>
                  </a:ext>
                </a:extLst>
              </p:cNvPr>
              <p:cNvSpPr/>
              <p:nvPr/>
            </p:nvSpPr>
            <p:spPr bwMode="auto">
              <a:xfrm>
                <a:off x="4867359" y="4098616"/>
                <a:ext cx="2601590" cy="295359"/>
              </a:xfrm>
              <a:custGeom>
                <a:avLst/>
                <a:gdLst>
                  <a:gd name="connsiteX0" fmla="*/ 0 w 2601590"/>
                  <a:gd name="connsiteY0" fmla="*/ 129472 h 295359"/>
                  <a:gd name="connsiteX1" fmla="*/ 453154 w 2601590"/>
                  <a:gd name="connsiteY1" fmla="*/ 105196 h 295359"/>
                  <a:gd name="connsiteX2" fmla="*/ 910354 w 2601590"/>
                  <a:gd name="connsiteY2" fmla="*/ 0 h 295359"/>
                  <a:gd name="connsiteX3" fmla="*/ 1379692 w 2601590"/>
                  <a:gd name="connsiteY3" fmla="*/ 230623 h 295359"/>
                  <a:gd name="connsiteX4" fmla="*/ 1986595 w 2601590"/>
                  <a:gd name="connsiteY4" fmla="*/ 36414 h 295359"/>
                  <a:gd name="connsiteX5" fmla="*/ 2601590 w 2601590"/>
                  <a:gd name="connsiteY5" fmla="*/ 295359 h 295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1590" h="295359">
                    <a:moveTo>
                      <a:pt x="0" y="129472"/>
                    </a:moveTo>
                    <a:lnTo>
                      <a:pt x="453154" y="105196"/>
                    </a:lnTo>
                    <a:lnTo>
                      <a:pt x="910354" y="0"/>
                    </a:lnTo>
                    <a:lnTo>
                      <a:pt x="1379692" y="230623"/>
                    </a:lnTo>
                    <a:lnTo>
                      <a:pt x="1986595" y="36414"/>
                    </a:lnTo>
                    <a:lnTo>
                      <a:pt x="2601590" y="295359"/>
                    </a:lnTo>
                  </a:path>
                </a:pathLst>
              </a:custGeom>
              <a:noFill/>
              <a:ln w="28575">
                <a:solidFill>
                  <a:schemeClr val="accent2"/>
                </a:solidFill>
                <a:miter lim="800000"/>
                <a:headEnd/>
                <a:tailEnd/>
              </a:ln>
            </p:spPr>
            <p:txBody>
              <a:bodyPr rtlCol="0" anchor="ctr"/>
              <a:lstStyle/>
              <a:p>
                <a:pPr algn="ctr"/>
                <a:endParaRPr lang="en-US"/>
              </a:p>
            </p:txBody>
          </p:sp>
          <p:sp>
            <p:nvSpPr>
              <p:cNvPr id="251" name="Oval 250">
                <a:extLst>
                  <a:ext uri="{FF2B5EF4-FFF2-40B4-BE49-F238E27FC236}">
                    <a16:creationId xmlns:a16="http://schemas.microsoft.com/office/drawing/2014/main" id="{6AB09F7E-7173-57BE-4657-C7B067E510D3}"/>
                  </a:ext>
                </a:extLst>
              </p:cNvPr>
              <p:cNvSpPr/>
              <p:nvPr/>
            </p:nvSpPr>
            <p:spPr bwMode="auto">
              <a:xfrm>
                <a:off x="4833493" y="4194392"/>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2" name="Oval 251">
                <a:extLst>
                  <a:ext uri="{FF2B5EF4-FFF2-40B4-BE49-F238E27FC236}">
                    <a16:creationId xmlns:a16="http://schemas.microsoft.com/office/drawing/2014/main" id="{82DF25C2-0462-9EDF-ACEA-3F3C1EC03AA7}"/>
                  </a:ext>
                </a:extLst>
              </p:cNvPr>
              <p:cNvSpPr/>
              <p:nvPr/>
            </p:nvSpPr>
            <p:spPr bwMode="auto">
              <a:xfrm>
                <a:off x="5290693" y="4172167"/>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3" name="Oval 252">
                <a:extLst>
                  <a:ext uri="{FF2B5EF4-FFF2-40B4-BE49-F238E27FC236}">
                    <a16:creationId xmlns:a16="http://schemas.microsoft.com/office/drawing/2014/main" id="{32BCD7E3-F28F-3523-493D-8A7D371F1D30}"/>
                  </a:ext>
                </a:extLst>
              </p:cNvPr>
              <p:cNvSpPr/>
              <p:nvPr/>
            </p:nvSpPr>
            <p:spPr bwMode="auto">
              <a:xfrm>
                <a:off x="5747893" y="4067392"/>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4" name="Oval 253">
                <a:extLst>
                  <a:ext uri="{FF2B5EF4-FFF2-40B4-BE49-F238E27FC236}">
                    <a16:creationId xmlns:a16="http://schemas.microsoft.com/office/drawing/2014/main" id="{2F0226D0-EA08-4AAF-344B-DAA9ABE9767A}"/>
                  </a:ext>
                </a:extLst>
              </p:cNvPr>
              <p:cNvSpPr/>
              <p:nvPr/>
            </p:nvSpPr>
            <p:spPr bwMode="auto">
              <a:xfrm>
                <a:off x="6214618" y="4299167"/>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5" name="Oval 254">
                <a:extLst>
                  <a:ext uri="{FF2B5EF4-FFF2-40B4-BE49-F238E27FC236}">
                    <a16:creationId xmlns:a16="http://schemas.microsoft.com/office/drawing/2014/main" id="{9C685BD3-70FD-0638-9FEA-017777C8AC27}"/>
                  </a:ext>
                </a:extLst>
              </p:cNvPr>
              <p:cNvSpPr/>
              <p:nvPr/>
            </p:nvSpPr>
            <p:spPr bwMode="auto">
              <a:xfrm>
                <a:off x="6821043" y="4108667"/>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6" name="Oval 255">
                <a:extLst>
                  <a:ext uri="{FF2B5EF4-FFF2-40B4-BE49-F238E27FC236}">
                    <a16:creationId xmlns:a16="http://schemas.microsoft.com/office/drawing/2014/main" id="{A703658D-4AB6-39F9-56F4-708CE64E8EF9}"/>
                  </a:ext>
                </a:extLst>
              </p:cNvPr>
              <p:cNvSpPr/>
              <p:nvPr/>
            </p:nvSpPr>
            <p:spPr bwMode="auto">
              <a:xfrm>
                <a:off x="7436993" y="4359492"/>
                <a:ext cx="62494" cy="62494"/>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258" name="Straight Connector 257">
              <a:extLst>
                <a:ext uri="{FF2B5EF4-FFF2-40B4-BE49-F238E27FC236}">
                  <a16:creationId xmlns:a16="http://schemas.microsoft.com/office/drawing/2014/main" id="{A5732493-4421-B43C-39F7-C95EFF0AD582}"/>
                </a:ext>
              </a:extLst>
            </p:cNvPr>
            <p:cNvCxnSpPr>
              <a:cxnSpLocks/>
            </p:cNvCxnSpPr>
            <p:nvPr/>
          </p:nvCxnSpPr>
          <p:spPr bwMode="auto">
            <a:xfrm>
              <a:off x="4859351" y="4097134"/>
              <a:ext cx="0" cy="271666"/>
            </a:xfrm>
            <a:prstGeom prst="line">
              <a:avLst/>
            </a:prstGeom>
            <a:noFill/>
            <a:ln w="19050" cap="flat" cmpd="sng" algn="ctr">
              <a:solidFill>
                <a:schemeClr val="accent2"/>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E93BB792-1A29-D52C-C9C6-311AC4B6601E}"/>
                </a:ext>
              </a:extLst>
            </p:cNvPr>
            <p:cNvCxnSpPr>
              <a:cxnSpLocks/>
            </p:cNvCxnSpPr>
            <p:nvPr/>
          </p:nvCxnSpPr>
          <p:spPr bwMode="auto">
            <a:xfrm>
              <a:off x="5319726" y="4090784"/>
              <a:ext cx="0" cy="233566"/>
            </a:xfrm>
            <a:prstGeom prst="line">
              <a:avLst/>
            </a:prstGeom>
            <a:noFill/>
            <a:ln w="19050" cap="flat" cmpd="sng" algn="ctr">
              <a:solidFill>
                <a:schemeClr val="accent2"/>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D1A4F09F-6E65-B33F-ED01-C1281C635B21}"/>
                </a:ext>
              </a:extLst>
            </p:cNvPr>
            <p:cNvCxnSpPr>
              <a:cxnSpLocks/>
            </p:cNvCxnSpPr>
            <p:nvPr/>
          </p:nvCxnSpPr>
          <p:spPr bwMode="auto">
            <a:xfrm>
              <a:off x="5783276" y="3928859"/>
              <a:ext cx="0" cy="357391"/>
            </a:xfrm>
            <a:prstGeom prst="line">
              <a:avLst/>
            </a:prstGeom>
            <a:noFill/>
            <a:ln w="19050" cap="flat" cmpd="sng" algn="ctr">
              <a:solidFill>
                <a:schemeClr val="accent2"/>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945AA799-3E1B-24C0-6E1D-3EAE71C58423}"/>
                </a:ext>
              </a:extLst>
            </p:cNvPr>
            <p:cNvCxnSpPr>
              <a:cxnSpLocks/>
            </p:cNvCxnSpPr>
            <p:nvPr/>
          </p:nvCxnSpPr>
          <p:spPr bwMode="auto">
            <a:xfrm>
              <a:off x="6243651" y="4189209"/>
              <a:ext cx="0" cy="274841"/>
            </a:xfrm>
            <a:prstGeom prst="line">
              <a:avLst/>
            </a:prstGeom>
            <a:noFill/>
            <a:ln w="19050" cap="flat" cmpd="sng" algn="ctr">
              <a:solidFill>
                <a:schemeClr val="accent2"/>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1A24AD6A-3A81-B670-BA2E-A352294328D0}"/>
                </a:ext>
              </a:extLst>
            </p:cNvPr>
            <p:cNvCxnSpPr>
              <a:cxnSpLocks/>
            </p:cNvCxnSpPr>
            <p:nvPr/>
          </p:nvCxnSpPr>
          <p:spPr bwMode="auto">
            <a:xfrm>
              <a:off x="6853251" y="3928859"/>
              <a:ext cx="0" cy="424066"/>
            </a:xfrm>
            <a:prstGeom prst="line">
              <a:avLst/>
            </a:prstGeom>
            <a:noFill/>
            <a:ln w="19050" cap="flat" cmpd="sng" algn="ctr">
              <a:solidFill>
                <a:schemeClr val="accent2"/>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C896A641-3E88-38B9-1DA6-C6838B27079D}"/>
                </a:ext>
              </a:extLst>
            </p:cNvPr>
            <p:cNvCxnSpPr>
              <a:cxnSpLocks/>
            </p:cNvCxnSpPr>
            <p:nvPr/>
          </p:nvCxnSpPr>
          <p:spPr bwMode="auto">
            <a:xfrm>
              <a:off x="7469201" y="4300334"/>
              <a:ext cx="0" cy="185941"/>
            </a:xfrm>
            <a:prstGeom prst="line">
              <a:avLst/>
            </a:prstGeom>
            <a:noFill/>
            <a:ln w="19050" cap="flat" cmpd="sng" algn="ctr">
              <a:solidFill>
                <a:schemeClr val="accent2"/>
              </a:solidFill>
              <a:prstDash val="solid"/>
              <a:round/>
              <a:headEnd type="none" w="med" len="med"/>
              <a:tailEnd type="none" w="med" len="med"/>
            </a:ln>
            <a:effectLst/>
          </p:spPr>
        </p:cxnSp>
      </p:grpSp>
      <p:grpSp>
        <p:nvGrpSpPr>
          <p:cNvPr id="289" name="Group 288">
            <a:extLst>
              <a:ext uri="{FF2B5EF4-FFF2-40B4-BE49-F238E27FC236}">
                <a16:creationId xmlns:a16="http://schemas.microsoft.com/office/drawing/2014/main" id="{69ACE24B-2AEB-CEAD-CC72-61403B12ED6C}"/>
              </a:ext>
            </a:extLst>
          </p:cNvPr>
          <p:cNvGrpSpPr/>
          <p:nvPr/>
        </p:nvGrpSpPr>
        <p:grpSpPr>
          <a:xfrm>
            <a:off x="4839843" y="3704616"/>
            <a:ext cx="2688219" cy="577850"/>
            <a:chOff x="4839843" y="3838575"/>
            <a:chExt cx="2688219" cy="577850"/>
          </a:xfrm>
        </p:grpSpPr>
        <p:cxnSp>
          <p:nvCxnSpPr>
            <p:cNvPr id="271" name="Straight Connector 270">
              <a:extLst>
                <a:ext uri="{FF2B5EF4-FFF2-40B4-BE49-F238E27FC236}">
                  <a16:creationId xmlns:a16="http://schemas.microsoft.com/office/drawing/2014/main" id="{3ED2E727-5B01-A6EF-7C6C-37BB33BFD552}"/>
                </a:ext>
              </a:extLst>
            </p:cNvPr>
            <p:cNvCxnSpPr>
              <a:cxnSpLocks/>
            </p:cNvCxnSpPr>
            <p:nvPr/>
          </p:nvCxnSpPr>
          <p:spPr bwMode="auto">
            <a:xfrm>
              <a:off x="7497776" y="4001884"/>
              <a:ext cx="0" cy="325641"/>
            </a:xfrm>
            <a:prstGeom prst="line">
              <a:avLst/>
            </a:prstGeom>
            <a:noFill/>
            <a:ln w="19050" cap="flat" cmpd="sng" algn="ctr">
              <a:solidFill>
                <a:schemeClr val="accent5"/>
              </a:solidFill>
              <a:prstDash val="solid"/>
              <a:round/>
              <a:headEnd type="none" w="med" len="med"/>
              <a:tailEnd type="none" w="med" len="med"/>
            </a:ln>
            <a:effectLst/>
          </p:spPr>
        </p:cxnSp>
        <p:grpSp>
          <p:nvGrpSpPr>
            <p:cNvPr id="278" name="Group 277">
              <a:extLst>
                <a:ext uri="{FF2B5EF4-FFF2-40B4-BE49-F238E27FC236}">
                  <a16:creationId xmlns:a16="http://schemas.microsoft.com/office/drawing/2014/main" id="{97176A09-80F6-C6E9-7AD4-34B3B4C54E12}"/>
                </a:ext>
              </a:extLst>
            </p:cNvPr>
            <p:cNvGrpSpPr/>
            <p:nvPr/>
          </p:nvGrpSpPr>
          <p:grpSpPr>
            <a:xfrm>
              <a:off x="4839843" y="4029292"/>
              <a:ext cx="2688219" cy="300619"/>
              <a:chOff x="4839843" y="4029292"/>
              <a:chExt cx="2688219" cy="300619"/>
            </a:xfrm>
          </p:grpSpPr>
          <p:sp>
            <p:nvSpPr>
              <p:cNvPr id="210" name="Freeform 209">
                <a:extLst>
                  <a:ext uri="{FF2B5EF4-FFF2-40B4-BE49-F238E27FC236}">
                    <a16:creationId xmlns:a16="http://schemas.microsoft.com/office/drawing/2014/main" id="{3A3046B2-A083-F1A6-6AA5-F618B52CC7D5}"/>
                  </a:ext>
                </a:extLst>
              </p:cNvPr>
              <p:cNvSpPr/>
              <p:nvPr/>
            </p:nvSpPr>
            <p:spPr bwMode="auto">
              <a:xfrm>
                <a:off x="4867359" y="4062202"/>
                <a:ext cx="2629912" cy="238715"/>
              </a:xfrm>
              <a:custGeom>
                <a:avLst/>
                <a:gdLst>
                  <a:gd name="connsiteX0" fmla="*/ 0 w 2629912"/>
                  <a:gd name="connsiteY0" fmla="*/ 238715 h 238715"/>
                  <a:gd name="connsiteX1" fmla="*/ 473384 w 2629912"/>
                  <a:gd name="connsiteY1" fmla="*/ 133518 h 238715"/>
                  <a:gd name="connsiteX2" fmla="*/ 938676 w 2629912"/>
                  <a:gd name="connsiteY2" fmla="*/ 194209 h 238715"/>
                  <a:gd name="connsiteX3" fmla="*/ 1395876 w 2629912"/>
                  <a:gd name="connsiteY3" fmla="*/ 109242 h 238715"/>
                  <a:gd name="connsiteX4" fmla="*/ 2010871 w 2629912"/>
                  <a:gd name="connsiteY4" fmla="*/ 0 h 238715"/>
                  <a:gd name="connsiteX5" fmla="*/ 2629912 w 2629912"/>
                  <a:gd name="connsiteY5" fmla="*/ 101150 h 238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9912" h="238715">
                    <a:moveTo>
                      <a:pt x="0" y="238715"/>
                    </a:moveTo>
                    <a:lnTo>
                      <a:pt x="473384" y="133518"/>
                    </a:lnTo>
                    <a:lnTo>
                      <a:pt x="938676" y="194209"/>
                    </a:lnTo>
                    <a:lnTo>
                      <a:pt x="1395876" y="109242"/>
                    </a:lnTo>
                    <a:lnTo>
                      <a:pt x="2010871" y="0"/>
                    </a:lnTo>
                    <a:lnTo>
                      <a:pt x="2629912" y="101150"/>
                    </a:lnTo>
                  </a:path>
                </a:pathLst>
              </a:custGeom>
              <a:noFill/>
              <a:ln w="28575">
                <a:solidFill>
                  <a:schemeClr val="accent5"/>
                </a:solidFill>
                <a:miter lim="800000"/>
                <a:headEnd/>
                <a:tailEnd/>
              </a:ln>
            </p:spPr>
            <p:txBody>
              <a:bodyPr rtlCol="0" anchor="ctr"/>
              <a:lstStyle/>
              <a:p>
                <a:pPr algn="ctr"/>
                <a:endParaRPr lang="en-US"/>
              </a:p>
            </p:txBody>
          </p:sp>
          <p:sp>
            <p:nvSpPr>
              <p:cNvPr id="272" name="Oval 271">
                <a:extLst>
                  <a:ext uri="{FF2B5EF4-FFF2-40B4-BE49-F238E27FC236}">
                    <a16:creationId xmlns:a16="http://schemas.microsoft.com/office/drawing/2014/main" id="{DD8D94D2-B5D6-0C18-6247-D26168EF4CC8}"/>
                  </a:ext>
                </a:extLst>
              </p:cNvPr>
              <p:cNvSpPr/>
              <p:nvPr/>
            </p:nvSpPr>
            <p:spPr bwMode="auto">
              <a:xfrm>
                <a:off x="4839843" y="4267417"/>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3" name="Oval 272">
                <a:extLst>
                  <a:ext uri="{FF2B5EF4-FFF2-40B4-BE49-F238E27FC236}">
                    <a16:creationId xmlns:a16="http://schemas.microsoft.com/office/drawing/2014/main" id="{74F640A2-9C07-B6C0-2A0B-3545EBE75DEC}"/>
                  </a:ext>
                </a:extLst>
              </p:cNvPr>
              <p:cNvSpPr/>
              <p:nvPr/>
            </p:nvSpPr>
            <p:spPr bwMode="auto">
              <a:xfrm>
                <a:off x="5309743" y="4168992"/>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4" name="Oval 273">
                <a:extLst>
                  <a:ext uri="{FF2B5EF4-FFF2-40B4-BE49-F238E27FC236}">
                    <a16:creationId xmlns:a16="http://schemas.microsoft.com/office/drawing/2014/main" id="{AC318F50-FEC5-DBFF-C234-12266BC7BEA0}"/>
                  </a:ext>
                </a:extLst>
              </p:cNvPr>
              <p:cNvSpPr/>
              <p:nvPr/>
            </p:nvSpPr>
            <p:spPr bwMode="auto">
              <a:xfrm>
                <a:off x="5773293" y="4222967"/>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5" name="Oval 274">
                <a:extLst>
                  <a:ext uri="{FF2B5EF4-FFF2-40B4-BE49-F238E27FC236}">
                    <a16:creationId xmlns:a16="http://schemas.microsoft.com/office/drawing/2014/main" id="{2DD81BC4-99B3-0F5A-2528-55F7E51209BC}"/>
                  </a:ext>
                </a:extLst>
              </p:cNvPr>
              <p:cNvSpPr/>
              <p:nvPr/>
            </p:nvSpPr>
            <p:spPr bwMode="auto">
              <a:xfrm>
                <a:off x="6233668" y="4137242"/>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6" name="Oval 275">
                <a:extLst>
                  <a:ext uri="{FF2B5EF4-FFF2-40B4-BE49-F238E27FC236}">
                    <a16:creationId xmlns:a16="http://schemas.microsoft.com/office/drawing/2014/main" id="{92D2D57E-DE47-E370-FC9A-4D7E90D12BB2}"/>
                  </a:ext>
                </a:extLst>
              </p:cNvPr>
              <p:cNvSpPr/>
              <p:nvPr/>
            </p:nvSpPr>
            <p:spPr bwMode="auto">
              <a:xfrm>
                <a:off x="6846443" y="4029292"/>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7" name="Oval 276">
                <a:extLst>
                  <a:ext uri="{FF2B5EF4-FFF2-40B4-BE49-F238E27FC236}">
                    <a16:creationId xmlns:a16="http://schemas.microsoft.com/office/drawing/2014/main" id="{7A830B27-C9A9-D0C8-7E64-9FF49F06B3C1}"/>
                  </a:ext>
                </a:extLst>
              </p:cNvPr>
              <p:cNvSpPr/>
              <p:nvPr/>
            </p:nvSpPr>
            <p:spPr bwMode="auto">
              <a:xfrm>
                <a:off x="7465568" y="4130892"/>
                <a:ext cx="62494" cy="62494"/>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cxnSp>
          <p:nvCxnSpPr>
            <p:cNvPr id="280" name="Straight Connector 279">
              <a:extLst>
                <a:ext uri="{FF2B5EF4-FFF2-40B4-BE49-F238E27FC236}">
                  <a16:creationId xmlns:a16="http://schemas.microsoft.com/office/drawing/2014/main" id="{213A07BD-D080-F930-5C53-23A70AF8DD50}"/>
                </a:ext>
              </a:extLst>
            </p:cNvPr>
            <p:cNvCxnSpPr>
              <a:cxnSpLocks/>
            </p:cNvCxnSpPr>
            <p:nvPr/>
          </p:nvCxnSpPr>
          <p:spPr bwMode="auto">
            <a:xfrm>
              <a:off x="6875476" y="3838575"/>
              <a:ext cx="0" cy="434975"/>
            </a:xfrm>
            <a:prstGeom prst="line">
              <a:avLst/>
            </a:prstGeom>
            <a:noFill/>
            <a:ln w="19050" cap="flat" cmpd="sng" algn="ctr">
              <a:solidFill>
                <a:schemeClr val="accent5"/>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489420EE-4C04-F871-E27F-34E5FAB6FC53}"/>
                </a:ext>
              </a:extLst>
            </p:cNvPr>
            <p:cNvCxnSpPr>
              <a:cxnSpLocks/>
            </p:cNvCxnSpPr>
            <p:nvPr/>
          </p:nvCxnSpPr>
          <p:spPr bwMode="auto">
            <a:xfrm>
              <a:off x="6269051" y="4016375"/>
              <a:ext cx="0" cy="327025"/>
            </a:xfrm>
            <a:prstGeom prst="line">
              <a:avLst/>
            </a:prstGeom>
            <a:noFill/>
            <a:ln w="19050" cap="flat" cmpd="sng" algn="ctr">
              <a:solidFill>
                <a:schemeClr val="accent5"/>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E83A0FCB-5FB7-6AA5-E451-B1E3C15DDD87}"/>
                </a:ext>
              </a:extLst>
            </p:cNvPr>
            <p:cNvCxnSpPr>
              <a:cxnSpLocks/>
            </p:cNvCxnSpPr>
            <p:nvPr/>
          </p:nvCxnSpPr>
          <p:spPr bwMode="auto">
            <a:xfrm>
              <a:off x="5805501" y="4111625"/>
              <a:ext cx="0" cy="301625"/>
            </a:xfrm>
            <a:prstGeom prst="line">
              <a:avLst/>
            </a:prstGeom>
            <a:noFill/>
            <a:ln w="19050" cap="flat" cmpd="sng" algn="ctr">
              <a:solidFill>
                <a:schemeClr val="accent5"/>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E7FFA583-1619-6C59-1FFB-C42CE56764F4}"/>
                </a:ext>
              </a:extLst>
            </p:cNvPr>
            <p:cNvCxnSpPr>
              <a:cxnSpLocks/>
            </p:cNvCxnSpPr>
            <p:nvPr/>
          </p:nvCxnSpPr>
          <p:spPr bwMode="auto">
            <a:xfrm>
              <a:off x="5338776" y="4038600"/>
              <a:ext cx="0" cy="301625"/>
            </a:xfrm>
            <a:prstGeom prst="line">
              <a:avLst/>
            </a:prstGeom>
            <a:noFill/>
            <a:ln w="19050" cap="flat" cmpd="sng" algn="ctr">
              <a:solidFill>
                <a:schemeClr val="accent5"/>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4B7F17BA-4B6D-C10A-CBAD-3798E224FB7C}"/>
                </a:ext>
              </a:extLst>
            </p:cNvPr>
            <p:cNvCxnSpPr>
              <a:cxnSpLocks/>
            </p:cNvCxnSpPr>
            <p:nvPr/>
          </p:nvCxnSpPr>
          <p:spPr bwMode="auto">
            <a:xfrm>
              <a:off x="4875226" y="4175125"/>
              <a:ext cx="0" cy="241300"/>
            </a:xfrm>
            <a:prstGeom prst="line">
              <a:avLst/>
            </a:prstGeom>
            <a:noFill/>
            <a:ln w="19050" cap="flat" cmpd="sng" algn="ctr">
              <a:solidFill>
                <a:schemeClr val="accent5"/>
              </a:solidFill>
              <a:prstDash val="solid"/>
              <a:round/>
              <a:headEnd type="none" w="med" len="med"/>
              <a:tailEnd type="none" w="med" len="med"/>
            </a:ln>
            <a:effectLst/>
          </p:spPr>
        </p:cxnSp>
      </p:grpSp>
      <p:cxnSp>
        <p:nvCxnSpPr>
          <p:cNvPr id="65" name="Straight Connector 64">
            <a:extLst>
              <a:ext uri="{FF2B5EF4-FFF2-40B4-BE49-F238E27FC236}">
                <a16:creationId xmlns:a16="http://schemas.microsoft.com/office/drawing/2014/main" id="{1A208768-CC6E-532B-A54B-83A4BD5D0BA2}"/>
              </a:ext>
            </a:extLst>
          </p:cNvPr>
          <p:cNvCxnSpPr>
            <a:cxnSpLocks/>
          </p:cNvCxnSpPr>
          <p:nvPr/>
        </p:nvCxnSpPr>
        <p:spPr bwMode="auto">
          <a:xfrm>
            <a:off x="4867758" y="2684150"/>
            <a:ext cx="0" cy="2123268"/>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7943E012-AAFD-E3CA-573D-158FDAC69069}"/>
              </a:ext>
            </a:extLst>
          </p:cNvPr>
          <p:cNvCxnSpPr>
            <a:cxnSpLocks/>
          </p:cNvCxnSpPr>
          <p:nvPr/>
        </p:nvCxnSpPr>
        <p:spPr bwMode="auto">
          <a:xfrm flipH="1">
            <a:off x="4801890" y="2691899"/>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D975C46D-066D-2F19-3732-E9D731E0A75B}"/>
              </a:ext>
            </a:extLst>
          </p:cNvPr>
          <p:cNvCxnSpPr>
            <a:cxnSpLocks/>
          </p:cNvCxnSpPr>
          <p:nvPr/>
        </p:nvCxnSpPr>
        <p:spPr bwMode="auto">
          <a:xfrm flipH="1">
            <a:off x="4801890" y="2994116"/>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742B23C8-D8BC-610B-6606-D5871219C8B1}"/>
              </a:ext>
            </a:extLst>
          </p:cNvPr>
          <p:cNvCxnSpPr>
            <a:cxnSpLocks/>
          </p:cNvCxnSpPr>
          <p:nvPr/>
        </p:nvCxnSpPr>
        <p:spPr bwMode="auto">
          <a:xfrm flipH="1">
            <a:off x="4801890" y="3296333"/>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E3C593FF-9A91-A3E4-44A3-797924E67B3D}"/>
              </a:ext>
            </a:extLst>
          </p:cNvPr>
          <p:cNvCxnSpPr>
            <a:cxnSpLocks/>
          </p:cNvCxnSpPr>
          <p:nvPr/>
        </p:nvCxnSpPr>
        <p:spPr bwMode="auto">
          <a:xfrm flipH="1">
            <a:off x="4801890" y="3598550"/>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1ADF3F09-6C31-8EB1-D93F-0B0E69AFB089}"/>
              </a:ext>
            </a:extLst>
          </p:cNvPr>
          <p:cNvCxnSpPr>
            <a:cxnSpLocks/>
          </p:cNvCxnSpPr>
          <p:nvPr/>
        </p:nvCxnSpPr>
        <p:spPr bwMode="auto">
          <a:xfrm flipH="1">
            <a:off x="4801890" y="3900767"/>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DA0D1F2E-2B79-047C-4D7F-56A88F4B3E21}"/>
              </a:ext>
            </a:extLst>
          </p:cNvPr>
          <p:cNvCxnSpPr>
            <a:cxnSpLocks/>
          </p:cNvCxnSpPr>
          <p:nvPr/>
        </p:nvCxnSpPr>
        <p:spPr bwMode="auto">
          <a:xfrm flipH="1">
            <a:off x="4801890" y="4202984"/>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1188D1C2-74E6-5DAB-0D66-787BA422092E}"/>
              </a:ext>
            </a:extLst>
          </p:cNvPr>
          <p:cNvCxnSpPr>
            <a:cxnSpLocks/>
          </p:cNvCxnSpPr>
          <p:nvPr/>
        </p:nvCxnSpPr>
        <p:spPr bwMode="auto">
          <a:xfrm flipH="1">
            <a:off x="4801890" y="4505201"/>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AE2E7C93-10FC-F2FE-420C-69FB7D157705}"/>
              </a:ext>
            </a:extLst>
          </p:cNvPr>
          <p:cNvCxnSpPr>
            <a:cxnSpLocks/>
          </p:cNvCxnSpPr>
          <p:nvPr/>
        </p:nvCxnSpPr>
        <p:spPr bwMode="auto">
          <a:xfrm flipH="1">
            <a:off x="4801890" y="4807418"/>
            <a:ext cx="61994"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F0E133DD-13AD-F23E-C978-2D6D2EE0A4FF}"/>
              </a:ext>
            </a:extLst>
          </p:cNvPr>
          <p:cNvCxnSpPr>
            <a:cxnSpLocks/>
          </p:cNvCxnSpPr>
          <p:nvPr/>
        </p:nvCxnSpPr>
        <p:spPr bwMode="auto">
          <a:xfrm>
            <a:off x="4867758" y="4799669"/>
            <a:ext cx="0" cy="64008"/>
          </a:xfrm>
          <a:prstGeom prst="line">
            <a:avLst/>
          </a:prstGeom>
          <a:noFill/>
          <a:ln w="28575" cap="flat" cmpd="sng" algn="ctr">
            <a:solidFill>
              <a:schemeClr val="bg1"/>
            </a:solidFill>
            <a:prstDash val="solid"/>
            <a:round/>
            <a:headEnd type="none" w="med" len="med"/>
            <a:tailEnd type="none" w="med" len="med"/>
          </a:ln>
          <a:effectLst/>
        </p:spPr>
      </p:cxnSp>
      <p:sp>
        <p:nvSpPr>
          <p:cNvPr id="83" name="TextBox 82">
            <a:extLst>
              <a:ext uri="{FF2B5EF4-FFF2-40B4-BE49-F238E27FC236}">
                <a16:creationId xmlns:a16="http://schemas.microsoft.com/office/drawing/2014/main" id="{BB79DF86-D403-9D5B-BC9E-5BB75E07E10D}"/>
              </a:ext>
            </a:extLst>
          </p:cNvPr>
          <p:cNvSpPr txBox="1"/>
          <p:nvPr/>
        </p:nvSpPr>
        <p:spPr bwMode="auto">
          <a:xfrm>
            <a:off x="4419062" y="2544665"/>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1.4</a:t>
            </a:r>
          </a:p>
        </p:txBody>
      </p:sp>
      <p:sp>
        <p:nvSpPr>
          <p:cNvPr id="84" name="TextBox 83">
            <a:extLst>
              <a:ext uri="{FF2B5EF4-FFF2-40B4-BE49-F238E27FC236}">
                <a16:creationId xmlns:a16="http://schemas.microsoft.com/office/drawing/2014/main" id="{B4070E57-F19C-69DA-D82A-24B8C06D6BE7}"/>
              </a:ext>
            </a:extLst>
          </p:cNvPr>
          <p:cNvSpPr txBox="1"/>
          <p:nvPr/>
        </p:nvSpPr>
        <p:spPr bwMode="auto">
          <a:xfrm>
            <a:off x="4419062" y="2846513"/>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85" name="TextBox 84">
            <a:extLst>
              <a:ext uri="{FF2B5EF4-FFF2-40B4-BE49-F238E27FC236}">
                <a16:creationId xmlns:a16="http://schemas.microsoft.com/office/drawing/2014/main" id="{6958D2ED-5A3B-7A84-25DF-05D06162E746}"/>
              </a:ext>
            </a:extLst>
          </p:cNvPr>
          <p:cNvSpPr txBox="1"/>
          <p:nvPr/>
        </p:nvSpPr>
        <p:spPr bwMode="auto">
          <a:xfrm>
            <a:off x="4419062" y="3148361"/>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1.0</a:t>
            </a:r>
          </a:p>
        </p:txBody>
      </p:sp>
      <p:sp>
        <p:nvSpPr>
          <p:cNvPr id="86" name="TextBox 85">
            <a:extLst>
              <a:ext uri="{FF2B5EF4-FFF2-40B4-BE49-F238E27FC236}">
                <a16:creationId xmlns:a16="http://schemas.microsoft.com/office/drawing/2014/main" id="{F06C68A2-6BBB-FDE1-A7D3-0338E6E0D989}"/>
              </a:ext>
            </a:extLst>
          </p:cNvPr>
          <p:cNvSpPr txBox="1"/>
          <p:nvPr/>
        </p:nvSpPr>
        <p:spPr bwMode="auto">
          <a:xfrm>
            <a:off x="4419062" y="3450209"/>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0.8</a:t>
            </a:r>
          </a:p>
        </p:txBody>
      </p:sp>
      <p:sp>
        <p:nvSpPr>
          <p:cNvPr id="87" name="TextBox 86">
            <a:extLst>
              <a:ext uri="{FF2B5EF4-FFF2-40B4-BE49-F238E27FC236}">
                <a16:creationId xmlns:a16="http://schemas.microsoft.com/office/drawing/2014/main" id="{5297509A-FE73-2592-5A41-29EEADAE2398}"/>
              </a:ext>
            </a:extLst>
          </p:cNvPr>
          <p:cNvSpPr txBox="1"/>
          <p:nvPr/>
        </p:nvSpPr>
        <p:spPr bwMode="auto">
          <a:xfrm>
            <a:off x="4419062" y="375205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0.6</a:t>
            </a:r>
          </a:p>
        </p:txBody>
      </p:sp>
      <p:sp>
        <p:nvSpPr>
          <p:cNvPr id="88" name="TextBox 87">
            <a:extLst>
              <a:ext uri="{FF2B5EF4-FFF2-40B4-BE49-F238E27FC236}">
                <a16:creationId xmlns:a16="http://schemas.microsoft.com/office/drawing/2014/main" id="{95FF77C2-CDF3-F836-7DCA-CDAB8B3CBD2A}"/>
              </a:ext>
            </a:extLst>
          </p:cNvPr>
          <p:cNvSpPr txBox="1"/>
          <p:nvPr/>
        </p:nvSpPr>
        <p:spPr bwMode="auto">
          <a:xfrm>
            <a:off x="4419062" y="4053905"/>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0.4</a:t>
            </a:r>
          </a:p>
        </p:txBody>
      </p:sp>
      <p:sp>
        <p:nvSpPr>
          <p:cNvPr id="89" name="TextBox 88">
            <a:extLst>
              <a:ext uri="{FF2B5EF4-FFF2-40B4-BE49-F238E27FC236}">
                <a16:creationId xmlns:a16="http://schemas.microsoft.com/office/drawing/2014/main" id="{132E5FC6-6763-482E-583C-9FA341752C83}"/>
              </a:ext>
            </a:extLst>
          </p:cNvPr>
          <p:cNvSpPr txBox="1"/>
          <p:nvPr/>
        </p:nvSpPr>
        <p:spPr bwMode="auto">
          <a:xfrm>
            <a:off x="4419062" y="4355753"/>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0.2</a:t>
            </a:r>
          </a:p>
        </p:txBody>
      </p:sp>
      <p:sp>
        <p:nvSpPr>
          <p:cNvPr id="90" name="TextBox 89">
            <a:extLst>
              <a:ext uri="{FF2B5EF4-FFF2-40B4-BE49-F238E27FC236}">
                <a16:creationId xmlns:a16="http://schemas.microsoft.com/office/drawing/2014/main" id="{10C3D93F-7BA8-F6B5-0351-5713CE512CAA}"/>
              </a:ext>
            </a:extLst>
          </p:cNvPr>
          <p:cNvSpPr txBox="1"/>
          <p:nvPr/>
        </p:nvSpPr>
        <p:spPr bwMode="auto">
          <a:xfrm>
            <a:off x="4419062" y="4657600"/>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92" name="TextBox 91">
            <a:extLst>
              <a:ext uri="{FF2B5EF4-FFF2-40B4-BE49-F238E27FC236}">
                <a16:creationId xmlns:a16="http://schemas.microsoft.com/office/drawing/2014/main" id="{3631872D-A922-A58F-9CB0-D7917C239331}"/>
              </a:ext>
            </a:extLst>
          </p:cNvPr>
          <p:cNvSpPr txBox="1"/>
          <p:nvPr/>
        </p:nvSpPr>
        <p:spPr bwMode="auto">
          <a:xfrm>
            <a:off x="4654120" y="4807417"/>
            <a:ext cx="433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grpSp>
        <p:nvGrpSpPr>
          <p:cNvPr id="313" name="Group 312">
            <a:extLst>
              <a:ext uri="{FF2B5EF4-FFF2-40B4-BE49-F238E27FC236}">
                <a16:creationId xmlns:a16="http://schemas.microsoft.com/office/drawing/2014/main" id="{2891DA41-7E62-BCA4-A148-0E7162BBC62C}"/>
              </a:ext>
            </a:extLst>
          </p:cNvPr>
          <p:cNvGrpSpPr/>
          <p:nvPr/>
        </p:nvGrpSpPr>
        <p:grpSpPr>
          <a:xfrm>
            <a:off x="8647482" y="3116618"/>
            <a:ext cx="2674020" cy="643547"/>
            <a:chOff x="8647482" y="3250577"/>
            <a:chExt cx="2674020" cy="643547"/>
          </a:xfrm>
        </p:grpSpPr>
        <p:grpSp>
          <p:nvGrpSpPr>
            <p:cNvPr id="311" name="Group 310">
              <a:extLst>
                <a:ext uri="{FF2B5EF4-FFF2-40B4-BE49-F238E27FC236}">
                  <a16:creationId xmlns:a16="http://schemas.microsoft.com/office/drawing/2014/main" id="{2D41917F-66BD-0ED0-08F3-AC8DC442887A}"/>
                </a:ext>
              </a:extLst>
            </p:cNvPr>
            <p:cNvGrpSpPr/>
            <p:nvPr/>
          </p:nvGrpSpPr>
          <p:grpSpPr>
            <a:xfrm>
              <a:off x="8675827" y="3250577"/>
              <a:ext cx="2616124" cy="643547"/>
              <a:chOff x="8675827" y="3250577"/>
              <a:chExt cx="2616124" cy="643547"/>
            </a:xfrm>
          </p:grpSpPr>
          <p:sp>
            <p:nvSpPr>
              <p:cNvPr id="292" name="Freeform 291">
                <a:extLst>
                  <a:ext uri="{FF2B5EF4-FFF2-40B4-BE49-F238E27FC236}">
                    <a16:creationId xmlns:a16="http://schemas.microsoft.com/office/drawing/2014/main" id="{5C1B30AE-5A9E-1B2C-C397-121E873D57B1}"/>
                  </a:ext>
                </a:extLst>
              </p:cNvPr>
              <p:cNvSpPr/>
              <p:nvPr/>
            </p:nvSpPr>
            <p:spPr bwMode="auto">
              <a:xfrm>
                <a:off x="8675827" y="3386938"/>
                <a:ext cx="2615184" cy="373075"/>
              </a:xfrm>
              <a:custGeom>
                <a:avLst/>
                <a:gdLst>
                  <a:gd name="connsiteX0" fmla="*/ 2615184 w 2615184"/>
                  <a:gd name="connsiteY0" fmla="*/ 91440 h 373075"/>
                  <a:gd name="connsiteX1" fmla="*/ 2000707 w 2615184"/>
                  <a:gd name="connsiteY1" fmla="*/ 285292 h 373075"/>
                  <a:gd name="connsiteX2" fmla="*/ 1386231 w 2615184"/>
                  <a:gd name="connsiteY2" fmla="*/ 325526 h 373075"/>
                  <a:gd name="connsiteX3" fmla="*/ 925373 w 2615184"/>
                  <a:gd name="connsiteY3" fmla="*/ 237744 h 373075"/>
                  <a:gd name="connsiteX4" fmla="*/ 468173 w 2615184"/>
                  <a:gd name="connsiteY4" fmla="*/ 373075 h 373075"/>
                  <a:gd name="connsiteX5" fmla="*/ 0 w 2615184"/>
                  <a:gd name="connsiteY5" fmla="*/ 0 h 37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5184" h="373075">
                    <a:moveTo>
                      <a:pt x="2615184" y="91440"/>
                    </a:moveTo>
                    <a:lnTo>
                      <a:pt x="2000707" y="285292"/>
                    </a:lnTo>
                    <a:lnTo>
                      <a:pt x="1386231" y="325526"/>
                    </a:lnTo>
                    <a:lnTo>
                      <a:pt x="925373" y="237744"/>
                    </a:lnTo>
                    <a:lnTo>
                      <a:pt x="468173" y="373075"/>
                    </a:lnTo>
                    <a:lnTo>
                      <a:pt x="0" y="0"/>
                    </a:lnTo>
                  </a:path>
                </a:pathLst>
              </a:custGeom>
              <a:noFill/>
              <a:ln w="28575">
                <a:solidFill>
                  <a:schemeClr val="accent5">
                    <a:lumMod val="20000"/>
                    <a:lumOff val="80000"/>
                  </a:schemeClr>
                </a:solidFill>
                <a:miter lim="800000"/>
                <a:headEnd/>
                <a:tailEnd/>
              </a:ln>
            </p:spPr>
            <p:txBody>
              <a:bodyPr rtlCol="0" anchor="ctr"/>
              <a:lstStyle/>
              <a:p>
                <a:pPr algn="ctr"/>
                <a:endParaRPr lang="en-US"/>
              </a:p>
            </p:txBody>
          </p:sp>
          <p:cxnSp>
            <p:nvCxnSpPr>
              <p:cNvPr id="295" name="Straight Connector 294">
                <a:extLst>
                  <a:ext uri="{FF2B5EF4-FFF2-40B4-BE49-F238E27FC236}">
                    <a16:creationId xmlns:a16="http://schemas.microsoft.com/office/drawing/2014/main" id="{891D9863-7789-C664-9987-C09E50AA2023}"/>
                  </a:ext>
                </a:extLst>
              </p:cNvPr>
              <p:cNvCxnSpPr>
                <a:cxnSpLocks/>
              </p:cNvCxnSpPr>
              <p:nvPr/>
            </p:nvCxnSpPr>
            <p:spPr bwMode="auto">
              <a:xfrm>
                <a:off x="8682864" y="3250577"/>
                <a:ext cx="0" cy="286322"/>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58745920-D16C-DE80-289D-3E251E4B53C5}"/>
                  </a:ext>
                </a:extLst>
              </p:cNvPr>
              <p:cNvCxnSpPr>
                <a:cxnSpLocks/>
              </p:cNvCxnSpPr>
              <p:nvPr/>
            </p:nvCxnSpPr>
            <p:spPr bwMode="auto">
              <a:xfrm>
                <a:off x="9142503" y="3607802"/>
                <a:ext cx="0" cy="286322"/>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D1DDE218-4C59-8378-8118-05C9ABF32101}"/>
                  </a:ext>
                </a:extLst>
              </p:cNvPr>
              <p:cNvCxnSpPr>
                <a:cxnSpLocks/>
              </p:cNvCxnSpPr>
              <p:nvPr/>
            </p:nvCxnSpPr>
            <p:spPr bwMode="auto">
              <a:xfrm>
                <a:off x="9602141" y="3493197"/>
                <a:ext cx="0" cy="325337"/>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C148E173-2D26-E0DB-A8CC-9A6B8701583E}"/>
                  </a:ext>
                </a:extLst>
              </p:cNvPr>
              <p:cNvCxnSpPr>
                <a:cxnSpLocks/>
              </p:cNvCxnSpPr>
              <p:nvPr/>
            </p:nvCxnSpPr>
            <p:spPr bwMode="auto">
              <a:xfrm>
                <a:off x="10065437" y="3609021"/>
                <a:ext cx="0" cy="202198"/>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0447A6E6-2B69-33C4-FDC4-FD2B04DD4109}"/>
                  </a:ext>
                </a:extLst>
              </p:cNvPr>
              <p:cNvCxnSpPr>
                <a:cxnSpLocks/>
              </p:cNvCxnSpPr>
              <p:nvPr/>
            </p:nvCxnSpPr>
            <p:spPr bwMode="auto">
              <a:xfrm>
                <a:off x="10678694" y="3563911"/>
                <a:ext cx="0" cy="239993"/>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9FAF1A62-19E4-B96B-89AD-F8C71272817A}"/>
                  </a:ext>
                </a:extLst>
              </p:cNvPr>
              <p:cNvCxnSpPr>
                <a:cxnSpLocks/>
              </p:cNvCxnSpPr>
              <p:nvPr/>
            </p:nvCxnSpPr>
            <p:spPr bwMode="auto">
              <a:xfrm>
                <a:off x="11291951" y="3350551"/>
                <a:ext cx="0" cy="270473"/>
              </a:xfrm>
              <a:prstGeom prst="line">
                <a:avLst/>
              </a:prstGeom>
              <a:noFill/>
              <a:ln w="19050" cap="flat" cmpd="sng" algn="ctr">
                <a:solidFill>
                  <a:schemeClr val="accent5">
                    <a:lumMod val="20000"/>
                    <a:lumOff val="80000"/>
                  </a:schemeClr>
                </a:solidFill>
                <a:prstDash val="solid"/>
                <a:round/>
                <a:headEnd type="none" w="med" len="med"/>
                <a:tailEnd type="none" w="med" len="med"/>
              </a:ln>
              <a:effectLst/>
            </p:spPr>
          </p:cxnSp>
        </p:grpSp>
        <p:sp>
          <p:nvSpPr>
            <p:cNvPr id="294" name="Oval 293">
              <a:extLst>
                <a:ext uri="{FF2B5EF4-FFF2-40B4-BE49-F238E27FC236}">
                  <a16:creationId xmlns:a16="http://schemas.microsoft.com/office/drawing/2014/main" id="{0D61353E-3345-9577-441C-7B0965F80DF8}"/>
                </a:ext>
              </a:extLst>
            </p:cNvPr>
            <p:cNvSpPr/>
            <p:nvPr/>
          </p:nvSpPr>
          <p:spPr bwMode="auto">
            <a:xfrm>
              <a:off x="8647482" y="3359190"/>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6" name="Oval 295">
              <a:extLst>
                <a:ext uri="{FF2B5EF4-FFF2-40B4-BE49-F238E27FC236}">
                  <a16:creationId xmlns:a16="http://schemas.microsoft.com/office/drawing/2014/main" id="{02AAD2BD-0C9C-E7F6-0A60-F2D2EC9F9996}"/>
                </a:ext>
              </a:extLst>
            </p:cNvPr>
            <p:cNvSpPr/>
            <p:nvPr/>
          </p:nvSpPr>
          <p:spPr bwMode="auto">
            <a:xfrm>
              <a:off x="10036151" y="3687155"/>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7" name="Oval 296">
              <a:extLst>
                <a:ext uri="{FF2B5EF4-FFF2-40B4-BE49-F238E27FC236}">
                  <a16:creationId xmlns:a16="http://schemas.microsoft.com/office/drawing/2014/main" id="{86C3F8A2-E184-5FC3-2BFD-9E5FB35AF826}"/>
                </a:ext>
              </a:extLst>
            </p:cNvPr>
            <p:cNvSpPr/>
            <p:nvPr/>
          </p:nvSpPr>
          <p:spPr bwMode="auto">
            <a:xfrm>
              <a:off x="9570416" y="3598153"/>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8" name="Oval 297">
              <a:extLst>
                <a:ext uri="{FF2B5EF4-FFF2-40B4-BE49-F238E27FC236}">
                  <a16:creationId xmlns:a16="http://schemas.microsoft.com/office/drawing/2014/main" id="{034AB6C0-BE67-AF45-4528-399D01B1536E}"/>
                </a:ext>
              </a:extLst>
            </p:cNvPr>
            <p:cNvSpPr/>
            <p:nvPr/>
          </p:nvSpPr>
          <p:spPr bwMode="auto">
            <a:xfrm>
              <a:off x="9111998" y="3721293"/>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9" name="Oval 298">
              <a:extLst>
                <a:ext uri="{FF2B5EF4-FFF2-40B4-BE49-F238E27FC236}">
                  <a16:creationId xmlns:a16="http://schemas.microsoft.com/office/drawing/2014/main" id="{2B9E6782-4452-108B-8BCB-3AADA1CAA36D}"/>
                </a:ext>
              </a:extLst>
            </p:cNvPr>
            <p:cNvSpPr/>
            <p:nvPr/>
          </p:nvSpPr>
          <p:spPr bwMode="auto">
            <a:xfrm>
              <a:off x="10649409" y="3638387"/>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0" name="Oval 299">
              <a:extLst>
                <a:ext uri="{FF2B5EF4-FFF2-40B4-BE49-F238E27FC236}">
                  <a16:creationId xmlns:a16="http://schemas.microsoft.com/office/drawing/2014/main" id="{7D36A14D-8FDB-827A-C8AC-A3E11381DC83}"/>
                </a:ext>
              </a:extLst>
            </p:cNvPr>
            <p:cNvSpPr/>
            <p:nvPr/>
          </p:nvSpPr>
          <p:spPr bwMode="auto">
            <a:xfrm>
              <a:off x="11259008" y="3454606"/>
              <a:ext cx="62494" cy="62494"/>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1" name="Group 10">
            <a:extLst>
              <a:ext uri="{FF2B5EF4-FFF2-40B4-BE49-F238E27FC236}">
                <a16:creationId xmlns:a16="http://schemas.microsoft.com/office/drawing/2014/main" id="{C439F743-DC40-1310-299C-30BB1FAD212B}"/>
              </a:ext>
            </a:extLst>
          </p:cNvPr>
          <p:cNvGrpSpPr/>
          <p:nvPr/>
        </p:nvGrpSpPr>
        <p:grpSpPr>
          <a:xfrm>
            <a:off x="4091032" y="1043504"/>
            <a:ext cx="2756073" cy="1169551"/>
            <a:chOff x="1469714" y="1890794"/>
            <a:chExt cx="2756073" cy="1169551"/>
          </a:xfrm>
        </p:grpSpPr>
        <p:sp>
          <p:nvSpPr>
            <p:cNvPr id="26" name="TextBox 25">
              <a:extLst>
                <a:ext uri="{FF2B5EF4-FFF2-40B4-BE49-F238E27FC236}">
                  <a16:creationId xmlns:a16="http://schemas.microsoft.com/office/drawing/2014/main" id="{1825DF40-2903-3550-36C5-13AF6DBDED7A}"/>
                </a:ext>
              </a:extLst>
            </p:cNvPr>
            <p:cNvSpPr txBox="1"/>
            <p:nvPr/>
          </p:nvSpPr>
          <p:spPr bwMode="auto">
            <a:xfrm>
              <a:off x="1676317" y="1890794"/>
              <a:ext cx="254947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a:latin typeface="Calibri" panose="020F0502020204030204" pitchFamily="34" charset="0"/>
                </a:rPr>
                <a:t>Placebo (n = 8)</a:t>
              </a:r>
              <a:br>
                <a:rPr lang="en-US" sz="1400" b="0">
                  <a:latin typeface="Calibri" panose="020F0502020204030204" pitchFamily="34" charset="0"/>
                </a:rPr>
              </a:br>
              <a:r>
                <a:rPr lang="en-US" sz="1400" b="0">
                  <a:latin typeface="Calibri" panose="020F0502020204030204" pitchFamily="34" charset="0"/>
                </a:rPr>
                <a:t>Belimumab + rituximab (n = 17)</a:t>
              </a:r>
              <a:br>
                <a:rPr lang="en-US" sz="1400" b="0">
                  <a:latin typeface="Calibri" panose="020F0502020204030204" pitchFamily="34" charset="0"/>
                </a:rPr>
              </a:br>
              <a:r>
                <a:rPr lang="en-US" sz="1400" b="0">
                  <a:latin typeface="Calibri" panose="020F0502020204030204" pitchFamily="34" charset="0"/>
                </a:rPr>
                <a:t>Belimumab (n = 19)</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Rituximab (n = 16)*</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Rituximab administration</a:t>
              </a:r>
            </a:p>
          </p:txBody>
        </p:sp>
        <p:grpSp>
          <p:nvGrpSpPr>
            <p:cNvPr id="40" name="Group 39">
              <a:extLst>
                <a:ext uri="{FF2B5EF4-FFF2-40B4-BE49-F238E27FC236}">
                  <a16:creationId xmlns:a16="http://schemas.microsoft.com/office/drawing/2014/main" id="{8E98D06C-B5A8-3BC6-F0F0-76C5326471B2}"/>
                </a:ext>
              </a:extLst>
            </p:cNvPr>
            <p:cNvGrpSpPr/>
            <p:nvPr/>
          </p:nvGrpSpPr>
          <p:grpSpPr>
            <a:xfrm>
              <a:off x="1469714" y="2650492"/>
              <a:ext cx="247972" cy="85240"/>
              <a:chOff x="3378631" y="1991534"/>
              <a:chExt cx="247972" cy="85240"/>
            </a:xfrm>
            <a:solidFill>
              <a:schemeClr val="accent5">
                <a:lumMod val="20000"/>
                <a:lumOff val="80000"/>
              </a:schemeClr>
            </a:solidFill>
          </p:grpSpPr>
          <p:cxnSp>
            <p:nvCxnSpPr>
              <p:cNvPr id="166" name="Straight Connector 165">
                <a:extLst>
                  <a:ext uri="{FF2B5EF4-FFF2-40B4-BE49-F238E27FC236}">
                    <a16:creationId xmlns:a16="http://schemas.microsoft.com/office/drawing/2014/main" id="{8E3CD749-33A7-4CBC-A736-B71E2C923943}"/>
                  </a:ext>
                </a:extLst>
              </p:cNvPr>
              <p:cNvCxnSpPr>
                <a:cxnSpLocks/>
              </p:cNvCxnSpPr>
              <p:nvPr/>
            </p:nvCxnSpPr>
            <p:spPr bwMode="auto">
              <a:xfrm flipH="1">
                <a:off x="3378631" y="2034154"/>
                <a:ext cx="247972" cy="0"/>
              </a:xfrm>
              <a:prstGeom prst="line">
                <a:avLst/>
              </a:prstGeom>
              <a:grpFill/>
              <a:ln w="28575" cap="flat" cmpd="sng" algn="ctr">
                <a:solidFill>
                  <a:schemeClr val="accent5">
                    <a:lumMod val="20000"/>
                    <a:lumOff val="80000"/>
                  </a:schemeClr>
                </a:solidFill>
                <a:prstDash val="solid"/>
                <a:round/>
                <a:headEnd type="none" w="med" len="med"/>
                <a:tailEnd type="none" w="med" len="med"/>
              </a:ln>
              <a:effectLst/>
            </p:spPr>
          </p:cxnSp>
          <p:sp>
            <p:nvSpPr>
              <p:cNvPr id="169" name="Oval 168">
                <a:extLst>
                  <a:ext uri="{FF2B5EF4-FFF2-40B4-BE49-F238E27FC236}">
                    <a16:creationId xmlns:a16="http://schemas.microsoft.com/office/drawing/2014/main" id="{1665132D-7A9C-6651-5600-7A08B41E166B}"/>
                  </a:ext>
                </a:extLst>
              </p:cNvPr>
              <p:cNvSpPr/>
              <p:nvPr/>
            </p:nvSpPr>
            <p:spPr bwMode="auto">
              <a:xfrm>
                <a:off x="3459997" y="1991534"/>
                <a:ext cx="85240" cy="85240"/>
              </a:xfrm>
              <a:prstGeom prst="ellipse">
                <a:avLst/>
              </a:prstGeom>
              <a:grpFill/>
              <a:ln w="0">
                <a:solidFill>
                  <a:schemeClr val="accent5">
                    <a:lumMod val="20000"/>
                    <a:lumOff val="8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33" name="Up Arrow 24">
              <a:extLst>
                <a:ext uri="{FF2B5EF4-FFF2-40B4-BE49-F238E27FC236}">
                  <a16:creationId xmlns:a16="http://schemas.microsoft.com/office/drawing/2014/main" id="{71572B6D-37D4-B93B-8611-9755423F5F8E}"/>
                </a:ext>
              </a:extLst>
            </p:cNvPr>
            <p:cNvSpPr/>
            <p:nvPr/>
          </p:nvSpPr>
          <p:spPr bwMode="auto">
            <a:xfrm>
              <a:off x="1533967" y="2851183"/>
              <a:ext cx="119466" cy="131735"/>
            </a:xfrm>
            <a:prstGeom prst="up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Tree>
    <p:extLst>
      <p:ext uri="{BB962C8B-B14F-4D97-AF65-F5344CB8AC3E}">
        <p14:creationId xmlns:p14="http://schemas.microsoft.com/office/powerpoint/2010/main" val="4706083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357BEE-8D8D-F104-897E-414D5CB645B4}"/>
              </a:ext>
            </a:extLst>
          </p:cNvPr>
          <p:cNvSpPr>
            <a:spLocks noGrp="1"/>
          </p:cNvSpPr>
          <p:nvPr>
            <p:ph idx="1"/>
          </p:nvPr>
        </p:nvSpPr>
        <p:spPr>
          <a:xfrm>
            <a:off x="604676" y="1513047"/>
            <a:ext cx="5961260" cy="4650686"/>
          </a:xfrm>
        </p:spPr>
        <p:txBody>
          <a:bodyPr/>
          <a:lstStyle/>
          <a:p>
            <a:r>
              <a:rPr lang="en-US" sz="2600"/>
              <a:t>In a phase II trial for SLE, </a:t>
            </a:r>
            <a:r>
              <a:rPr lang="en-US" sz="2600" err="1"/>
              <a:t>deucravacitinib</a:t>
            </a:r>
            <a:r>
              <a:rPr lang="en-US" sz="2600"/>
              <a:t> demonstrated significant reduction of IFN gene expression</a:t>
            </a:r>
          </a:p>
          <a:p>
            <a:r>
              <a:rPr lang="en-US" sz="2600"/>
              <a:t>Results suggest </a:t>
            </a:r>
            <a:r>
              <a:rPr lang="en-US" sz="2600" err="1"/>
              <a:t>deucravacitinib</a:t>
            </a:r>
            <a:r>
              <a:rPr lang="en-US" sz="2600"/>
              <a:t> could be effective for managing Sjogren’s</a:t>
            </a:r>
          </a:p>
          <a:p>
            <a:pPr lvl="1"/>
            <a:r>
              <a:rPr lang="en-US" sz="2400"/>
              <a:t>Pathogenesis is closely tied to IFN pathways</a:t>
            </a:r>
          </a:p>
          <a:p>
            <a:r>
              <a:rPr lang="en-US" sz="2600"/>
              <a:t>Phase III trial of </a:t>
            </a:r>
            <a:r>
              <a:rPr lang="en-US" sz="2600" err="1"/>
              <a:t>deucravacitinib</a:t>
            </a:r>
            <a:r>
              <a:rPr lang="en-US" sz="2600"/>
              <a:t> for Sjogren’s is currently recruiting</a:t>
            </a:r>
          </a:p>
          <a:p>
            <a:pPr marL="0" indent="0">
              <a:buNone/>
            </a:pPr>
            <a:endParaRPr lang="en-US"/>
          </a:p>
          <a:p>
            <a:endParaRPr lang="en-US"/>
          </a:p>
        </p:txBody>
      </p:sp>
      <p:sp>
        <p:nvSpPr>
          <p:cNvPr id="2" name="Title 1">
            <a:extLst>
              <a:ext uri="{FF2B5EF4-FFF2-40B4-BE49-F238E27FC236}">
                <a16:creationId xmlns:a16="http://schemas.microsoft.com/office/drawing/2014/main" id="{6794BFCD-FF60-31E1-31ED-FECBE59135D0}"/>
              </a:ext>
            </a:extLst>
          </p:cNvPr>
          <p:cNvSpPr>
            <a:spLocks noGrp="1"/>
          </p:cNvSpPr>
          <p:nvPr>
            <p:ph type="title"/>
          </p:nvPr>
        </p:nvSpPr>
        <p:spPr/>
        <p:txBody>
          <a:bodyPr/>
          <a:lstStyle/>
          <a:p>
            <a:r>
              <a:rPr lang="en-US" err="1"/>
              <a:t>Deucravacitinib</a:t>
            </a:r>
            <a:r>
              <a:rPr lang="en-US"/>
              <a:t> for Modulation of IFN Inflammatory Pathways </a:t>
            </a:r>
          </a:p>
        </p:txBody>
      </p:sp>
      <p:sp>
        <p:nvSpPr>
          <p:cNvPr id="5" name="Text Box 11">
            <a:extLst>
              <a:ext uri="{FF2B5EF4-FFF2-40B4-BE49-F238E27FC236}">
                <a16:creationId xmlns:a16="http://schemas.microsoft.com/office/drawing/2014/main" id="{67D7774B-B66C-CDC4-F60A-0417D88F92CA}"/>
              </a:ext>
            </a:extLst>
          </p:cNvPr>
          <p:cNvSpPr txBox="1">
            <a:spLocks noChangeArrowheads="1"/>
          </p:cNvSpPr>
          <p:nvPr/>
        </p:nvSpPr>
        <p:spPr bwMode="auto">
          <a:xfrm>
            <a:off x="434887" y="6385968"/>
            <a:ext cx="8277313"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Kahlenberg</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Arthritis </a:t>
            </a: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Rheumatol</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2022;74:1978. Balogh. Front Immunol. 2024;15:1249500. NCT05946941.</a:t>
            </a:r>
          </a:p>
        </p:txBody>
      </p:sp>
      <p:sp>
        <p:nvSpPr>
          <p:cNvPr id="8" name="TextBox 7">
            <a:extLst>
              <a:ext uri="{FF2B5EF4-FFF2-40B4-BE49-F238E27FC236}">
                <a16:creationId xmlns:a16="http://schemas.microsoft.com/office/drawing/2014/main" id="{3D0C8F51-62CA-D68D-57E8-919EC4912E16}"/>
              </a:ext>
            </a:extLst>
          </p:cNvPr>
          <p:cNvSpPr txBox="1"/>
          <p:nvPr/>
        </p:nvSpPr>
        <p:spPr bwMode="auto">
          <a:xfrm>
            <a:off x="8613882" y="1496855"/>
            <a:ext cx="1960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IFN gene signature</a:t>
            </a:r>
          </a:p>
        </p:txBody>
      </p:sp>
      <p:sp>
        <p:nvSpPr>
          <p:cNvPr id="9" name="TextBox 8">
            <a:extLst>
              <a:ext uri="{FF2B5EF4-FFF2-40B4-BE49-F238E27FC236}">
                <a16:creationId xmlns:a16="http://schemas.microsoft.com/office/drawing/2014/main" id="{FD58A0CE-05A7-FCB9-513B-8BF7F675A81E}"/>
              </a:ext>
            </a:extLst>
          </p:cNvPr>
          <p:cNvSpPr txBox="1"/>
          <p:nvPr/>
        </p:nvSpPr>
        <p:spPr bwMode="auto">
          <a:xfrm>
            <a:off x="9319806" y="4926341"/>
            <a:ext cx="746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Weeks</a:t>
            </a:r>
          </a:p>
        </p:txBody>
      </p:sp>
      <p:sp>
        <p:nvSpPr>
          <p:cNvPr id="10" name="TextBox 9">
            <a:extLst>
              <a:ext uri="{FF2B5EF4-FFF2-40B4-BE49-F238E27FC236}">
                <a16:creationId xmlns:a16="http://schemas.microsoft.com/office/drawing/2014/main" id="{31A3EC0A-1BF6-F559-1921-FE870C302957}"/>
              </a:ext>
            </a:extLst>
          </p:cNvPr>
          <p:cNvSpPr txBox="1"/>
          <p:nvPr/>
        </p:nvSpPr>
        <p:spPr bwMode="auto">
          <a:xfrm rot="16200000">
            <a:off x="5528516" y="3132592"/>
            <a:ext cx="29084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Adjusted Mean Percent Change from Baseline (95% CI)</a:t>
            </a:r>
          </a:p>
        </p:txBody>
      </p:sp>
      <p:grpSp>
        <p:nvGrpSpPr>
          <p:cNvPr id="18" name="Group 17">
            <a:extLst>
              <a:ext uri="{FF2B5EF4-FFF2-40B4-BE49-F238E27FC236}">
                <a16:creationId xmlns:a16="http://schemas.microsoft.com/office/drawing/2014/main" id="{68DB690B-D1F8-5A05-110E-9246FFCBBDD8}"/>
              </a:ext>
            </a:extLst>
          </p:cNvPr>
          <p:cNvGrpSpPr/>
          <p:nvPr/>
        </p:nvGrpSpPr>
        <p:grpSpPr>
          <a:xfrm>
            <a:off x="7186500" y="1939313"/>
            <a:ext cx="489236" cy="2909360"/>
            <a:chOff x="7186500" y="1939313"/>
            <a:chExt cx="489236" cy="2909360"/>
          </a:xfrm>
        </p:grpSpPr>
        <p:sp>
          <p:nvSpPr>
            <p:cNvPr id="11" name="TextBox 10">
              <a:extLst>
                <a:ext uri="{FF2B5EF4-FFF2-40B4-BE49-F238E27FC236}">
                  <a16:creationId xmlns:a16="http://schemas.microsoft.com/office/drawing/2014/main" id="{38D69D9C-27EF-BB88-DCF6-057B2AB06974}"/>
                </a:ext>
              </a:extLst>
            </p:cNvPr>
            <p:cNvSpPr txBox="1"/>
            <p:nvPr/>
          </p:nvSpPr>
          <p:spPr bwMode="auto">
            <a:xfrm>
              <a:off x="7257032" y="193931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12" name="TextBox 11">
              <a:extLst>
                <a:ext uri="{FF2B5EF4-FFF2-40B4-BE49-F238E27FC236}">
                  <a16:creationId xmlns:a16="http://schemas.microsoft.com/office/drawing/2014/main" id="{FC0BB7FD-EC94-5B1C-4869-A6A46F7AF92C}"/>
                </a:ext>
              </a:extLst>
            </p:cNvPr>
            <p:cNvSpPr txBox="1"/>
            <p:nvPr/>
          </p:nvSpPr>
          <p:spPr bwMode="auto">
            <a:xfrm>
              <a:off x="7257032" y="23698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13" name="TextBox 12">
              <a:extLst>
                <a:ext uri="{FF2B5EF4-FFF2-40B4-BE49-F238E27FC236}">
                  <a16:creationId xmlns:a16="http://schemas.microsoft.com/office/drawing/2014/main" id="{654E71F7-4ADC-E4F8-B970-A9CC94C21B1B}"/>
                </a:ext>
              </a:extLst>
            </p:cNvPr>
            <p:cNvSpPr txBox="1"/>
            <p:nvPr/>
          </p:nvSpPr>
          <p:spPr bwMode="auto">
            <a:xfrm>
              <a:off x="7186500" y="3208307"/>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14" name="TextBox 13">
              <a:extLst>
                <a:ext uri="{FF2B5EF4-FFF2-40B4-BE49-F238E27FC236}">
                  <a16:creationId xmlns:a16="http://schemas.microsoft.com/office/drawing/2014/main" id="{46D8FCEA-E80C-F4ED-DF3F-3C16F41ADE6E}"/>
                </a:ext>
              </a:extLst>
            </p:cNvPr>
            <p:cNvSpPr txBox="1"/>
            <p:nvPr/>
          </p:nvSpPr>
          <p:spPr bwMode="auto">
            <a:xfrm>
              <a:off x="7186500" y="3627489"/>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15" name="TextBox 14">
              <a:extLst>
                <a:ext uri="{FF2B5EF4-FFF2-40B4-BE49-F238E27FC236}">
                  <a16:creationId xmlns:a16="http://schemas.microsoft.com/office/drawing/2014/main" id="{F86F1E9F-8452-3726-93ED-8301473DC1CB}"/>
                </a:ext>
              </a:extLst>
            </p:cNvPr>
            <p:cNvSpPr txBox="1"/>
            <p:nvPr/>
          </p:nvSpPr>
          <p:spPr bwMode="auto">
            <a:xfrm>
              <a:off x="7374051" y="279410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16" name="TextBox 15">
              <a:extLst>
                <a:ext uri="{FF2B5EF4-FFF2-40B4-BE49-F238E27FC236}">
                  <a16:creationId xmlns:a16="http://schemas.microsoft.com/office/drawing/2014/main" id="{11549459-877D-D0A0-AFAF-A21E2A322C5F}"/>
                </a:ext>
              </a:extLst>
            </p:cNvPr>
            <p:cNvSpPr txBox="1"/>
            <p:nvPr/>
          </p:nvSpPr>
          <p:spPr bwMode="auto">
            <a:xfrm>
              <a:off x="7186500" y="4060159"/>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-60</a:t>
              </a:r>
            </a:p>
          </p:txBody>
        </p:sp>
        <p:sp>
          <p:nvSpPr>
            <p:cNvPr id="17" name="TextBox 16">
              <a:extLst>
                <a:ext uri="{FF2B5EF4-FFF2-40B4-BE49-F238E27FC236}">
                  <a16:creationId xmlns:a16="http://schemas.microsoft.com/office/drawing/2014/main" id="{AAAD8FD2-13A3-B65E-569A-9E2199B13637}"/>
                </a:ext>
              </a:extLst>
            </p:cNvPr>
            <p:cNvSpPr txBox="1"/>
            <p:nvPr/>
          </p:nvSpPr>
          <p:spPr bwMode="auto">
            <a:xfrm>
              <a:off x="7186500" y="4479341"/>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-80</a:t>
              </a:r>
            </a:p>
          </p:txBody>
        </p:sp>
      </p:grpSp>
      <p:grpSp>
        <p:nvGrpSpPr>
          <p:cNvPr id="27" name="Group 26">
            <a:extLst>
              <a:ext uri="{FF2B5EF4-FFF2-40B4-BE49-F238E27FC236}">
                <a16:creationId xmlns:a16="http://schemas.microsoft.com/office/drawing/2014/main" id="{F1DCBF8F-CF92-2BF7-E5A8-3C31ED4687AB}"/>
              </a:ext>
            </a:extLst>
          </p:cNvPr>
          <p:cNvGrpSpPr/>
          <p:nvPr/>
        </p:nvGrpSpPr>
        <p:grpSpPr>
          <a:xfrm>
            <a:off x="7544117" y="4719927"/>
            <a:ext cx="4141150" cy="338554"/>
            <a:chOff x="7544117" y="4796261"/>
            <a:chExt cx="4141150" cy="338554"/>
          </a:xfrm>
        </p:grpSpPr>
        <p:sp>
          <p:nvSpPr>
            <p:cNvPr id="19" name="TextBox 18">
              <a:extLst>
                <a:ext uri="{FF2B5EF4-FFF2-40B4-BE49-F238E27FC236}">
                  <a16:creationId xmlns:a16="http://schemas.microsoft.com/office/drawing/2014/main" id="{6ED55D74-4078-B817-46C6-25C0103B3581}"/>
                </a:ext>
              </a:extLst>
            </p:cNvPr>
            <p:cNvSpPr txBox="1"/>
            <p:nvPr/>
          </p:nvSpPr>
          <p:spPr bwMode="auto">
            <a:xfrm>
              <a:off x="7544117" y="4796261"/>
              <a:ext cx="3834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BL</a:t>
              </a:r>
            </a:p>
          </p:txBody>
        </p:sp>
        <p:sp>
          <p:nvSpPr>
            <p:cNvPr id="20" name="TextBox 19">
              <a:extLst>
                <a:ext uri="{FF2B5EF4-FFF2-40B4-BE49-F238E27FC236}">
                  <a16:creationId xmlns:a16="http://schemas.microsoft.com/office/drawing/2014/main" id="{644BFF1A-6248-ED16-6552-9E5465916A1D}"/>
                </a:ext>
              </a:extLst>
            </p:cNvPr>
            <p:cNvSpPr txBox="1"/>
            <p:nvPr/>
          </p:nvSpPr>
          <p:spPr bwMode="auto">
            <a:xfrm>
              <a:off x="7941223" y="4796261"/>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4</a:t>
              </a:r>
            </a:p>
          </p:txBody>
        </p:sp>
        <p:sp>
          <p:nvSpPr>
            <p:cNvPr id="21" name="TextBox 20">
              <a:extLst>
                <a:ext uri="{FF2B5EF4-FFF2-40B4-BE49-F238E27FC236}">
                  <a16:creationId xmlns:a16="http://schemas.microsoft.com/office/drawing/2014/main" id="{484F2ED9-D30B-F0C1-D3B1-EF6C69844D05}"/>
                </a:ext>
              </a:extLst>
            </p:cNvPr>
            <p:cNvSpPr txBox="1"/>
            <p:nvPr/>
          </p:nvSpPr>
          <p:spPr bwMode="auto">
            <a:xfrm>
              <a:off x="8278400" y="4796261"/>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8</a:t>
              </a:r>
            </a:p>
          </p:txBody>
        </p:sp>
        <p:sp>
          <p:nvSpPr>
            <p:cNvPr id="22" name="TextBox 21">
              <a:extLst>
                <a:ext uri="{FF2B5EF4-FFF2-40B4-BE49-F238E27FC236}">
                  <a16:creationId xmlns:a16="http://schemas.microsoft.com/office/drawing/2014/main" id="{16174850-C113-0ABD-7B02-451B78021C11}"/>
                </a:ext>
              </a:extLst>
            </p:cNvPr>
            <p:cNvSpPr txBox="1"/>
            <p:nvPr/>
          </p:nvSpPr>
          <p:spPr bwMode="auto">
            <a:xfrm>
              <a:off x="8567694" y="47962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12</a:t>
              </a:r>
            </a:p>
          </p:txBody>
        </p:sp>
        <p:sp>
          <p:nvSpPr>
            <p:cNvPr id="23" name="TextBox 22">
              <a:extLst>
                <a:ext uri="{FF2B5EF4-FFF2-40B4-BE49-F238E27FC236}">
                  <a16:creationId xmlns:a16="http://schemas.microsoft.com/office/drawing/2014/main" id="{F509B9B4-FB0C-FC99-B208-681A2A6AC3B8}"/>
                </a:ext>
              </a:extLst>
            </p:cNvPr>
            <p:cNvSpPr txBox="1"/>
            <p:nvPr/>
          </p:nvSpPr>
          <p:spPr bwMode="auto">
            <a:xfrm>
              <a:off x="9261120" y="47962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20</a:t>
              </a:r>
            </a:p>
          </p:txBody>
        </p:sp>
        <p:sp>
          <p:nvSpPr>
            <p:cNvPr id="24" name="TextBox 23">
              <a:extLst>
                <a:ext uri="{FF2B5EF4-FFF2-40B4-BE49-F238E27FC236}">
                  <a16:creationId xmlns:a16="http://schemas.microsoft.com/office/drawing/2014/main" id="{4D82CB6F-1E08-1707-8AD2-BF070FC1BB0A}"/>
                </a:ext>
              </a:extLst>
            </p:cNvPr>
            <p:cNvSpPr txBox="1"/>
            <p:nvPr/>
          </p:nvSpPr>
          <p:spPr bwMode="auto">
            <a:xfrm>
              <a:off x="9920699" y="47962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28</a:t>
              </a:r>
            </a:p>
          </p:txBody>
        </p:sp>
        <p:sp>
          <p:nvSpPr>
            <p:cNvPr id="25" name="TextBox 24">
              <a:extLst>
                <a:ext uri="{FF2B5EF4-FFF2-40B4-BE49-F238E27FC236}">
                  <a16:creationId xmlns:a16="http://schemas.microsoft.com/office/drawing/2014/main" id="{01C243C1-FCA9-2CEE-BA5B-A86DB6AF4A3C}"/>
                </a:ext>
              </a:extLst>
            </p:cNvPr>
            <p:cNvSpPr txBox="1"/>
            <p:nvPr/>
          </p:nvSpPr>
          <p:spPr bwMode="auto">
            <a:xfrm>
              <a:off x="10294945" y="47962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32</a:t>
              </a:r>
            </a:p>
          </p:txBody>
        </p:sp>
        <p:sp>
          <p:nvSpPr>
            <p:cNvPr id="26" name="TextBox 25">
              <a:extLst>
                <a:ext uri="{FF2B5EF4-FFF2-40B4-BE49-F238E27FC236}">
                  <a16:creationId xmlns:a16="http://schemas.microsoft.com/office/drawing/2014/main" id="{33704147-C794-B45D-4BA4-0E564D36C908}"/>
                </a:ext>
              </a:extLst>
            </p:cNvPr>
            <p:cNvSpPr txBox="1"/>
            <p:nvPr/>
          </p:nvSpPr>
          <p:spPr bwMode="auto">
            <a:xfrm>
              <a:off x="11292211" y="47962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a:solidFill>
                    <a:schemeClr val="bg1"/>
                  </a:solidFill>
                  <a:latin typeface="Calibri" panose="020F0502020204030204" pitchFamily="34" charset="0"/>
                </a:rPr>
                <a:t>44</a:t>
              </a:r>
            </a:p>
          </p:txBody>
        </p:sp>
      </p:grpSp>
      <p:sp>
        <p:nvSpPr>
          <p:cNvPr id="28" name="Freeform: Shape 27">
            <a:extLst>
              <a:ext uri="{FF2B5EF4-FFF2-40B4-BE49-F238E27FC236}">
                <a16:creationId xmlns:a16="http://schemas.microsoft.com/office/drawing/2014/main" id="{8A82AA8D-8527-8F28-95ED-EA67FCB6E6E7}"/>
              </a:ext>
            </a:extLst>
          </p:cNvPr>
          <p:cNvSpPr/>
          <p:nvPr/>
        </p:nvSpPr>
        <p:spPr bwMode="auto">
          <a:xfrm>
            <a:off x="7729537" y="2133600"/>
            <a:ext cx="3762375" cy="2543175"/>
          </a:xfrm>
          <a:custGeom>
            <a:avLst/>
            <a:gdLst>
              <a:gd name="connsiteX0" fmla="*/ 0 w 3752850"/>
              <a:gd name="connsiteY0" fmla="*/ 0 h 2538413"/>
              <a:gd name="connsiteX1" fmla="*/ 0 w 3752850"/>
              <a:gd name="connsiteY1" fmla="*/ 2538413 h 2538413"/>
              <a:gd name="connsiteX2" fmla="*/ 3752850 w 3752850"/>
              <a:gd name="connsiteY2" fmla="*/ 2538413 h 2538413"/>
            </a:gdLst>
            <a:ahLst/>
            <a:cxnLst>
              <a:cxn ang="0">
                <a:pos x="connsiteX0" y="connsiteY0"/>
              </a:cxn>
              <a:cxn ang="0">
                <a:pos x="connsiteX1" y="connsiteY1"/>
              </a:cxn>
              <a:cxn ang="0">
                <a:pos x="connsiteX2" y="connsiteY2"/>
              </a:cxn>
            </a:cxnLst>
            <a:rect l="l" t="t" r="r" b="b"/>
            <a:pathLst>
              <a:path w="3752850" h="2538413">
                <a:moveTo>
                  <a:pt x="0" y="0"/>
                </a:moveTo>
                <a:lnTo>
                  <a:pt x="0" y="2538413"/>
                </a:lnTo>
                <a:lnTo>
                  <a:pt x="3752850" y="2538413"/>
                </a:lnTo>
              </a:path>
            </a:pathLst>
          </a:custGeom>
          <a:noFill/>
          <a:ln w="28575">
            <a:solidFill>
              <a:schemeClr val="bg1"/>
            </a:solidFill>
            <a:miter lim="800000"/>
            <a:headEnd/>
            <a:tailEnd/>
          </a:ln>
        </p:spPr>
        <p:txBody>
          <a:bodyPr rtlCol="0" anchor="ctr"/>
          <a:lstStyle/>
          <a:p>
            <a:pPr algn="ctr"/>
            <a:endParaRPr lang="en-US"/>
          </a:p>
        </p:txBody>
      </p:sp>
      <p:grpSp>
        <p:nvGrpSpPr>
          <p:cNvPr id="37" name="Group 36">
            <a:extLst>
              <a:ext uri="{FF2B5EF4-FFF2-40B4-BE49-F238E27FC236}">
                <a16:creationId xmlns:a16="http://schemas.microsoft.com/office/drawing/2014/main" id="{968F779F-32A1-47C7-1433-E55921987FD5}"/>
              </a:ext>
            </a:extLst>
          </p:cNvPr>
          <p:cNvGrpSpPr/>
          <p:nvPr/>
        </p:nvGrpSpPr>
        <p:grpSpPr>
          <a:xfrm>
            <a:off x="7632231" y="2143126"/>
            <a:ext cx="97307" cy="2533650"/>
            <a:chOff x="7632231" y="2143126"/>
            <a:chExt cx="348488" cy="2533650"/>
          </a:xfrm>
        </p:grpSpPr>
        <p:cxnSp>
          <p:nvCxnSpPr>
            <p:cNvPr id="30" name="Straight Connector 29">
              <a:extLst>
                <a:ext uri="{FF2B5EF4-FFF2-40B4-BE49-F238E27FC236}">
                  <a16:creationId xmlns:a16="http://schemas.microsoft.com/office/drawing/2014/main" id="{09CE1982-D1CE-0B54-3820-588147A94CCC}"/>
                </a:ext>
              </a:extLst>
            </p:cNvPr>
            <p:cNvCxnSpPr>
              <a:cxnSpLocks/>
            </p:cNvCxnSpPr>
            <p:nvPr/>
          </p:nvCxnSpPr>
          <p:spPr bwMode="auto">
            <a:xfrm>
              <a:off x="7632231" y="2143126"/>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AB84A22-2E67-E1AB-8B5D-BD25B1121DB2}"/>
                </a:ext>
              </a:extLst>
            </p:cNvPr>
            <p:cNvCxnSpPr>
              <a:cxnSpLocks/>
            </p:cNvCxnSpPr>
            <p:nvPr/>
          </p:nvCxnSpPr>
          <p:spPr bwMode="auto">
            <a:xfrm>
              <a:off x="7632231" y="2566988"/>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A9C24D5-EB49-15D2-1C8A-2792D98483A0}"/>
                </a:ext>
              </a:extLst>
            </p:cNvPr>
            <p:cNvCxnSpPr>
              <a:cxnSpLocks/>
            </p:cNvCxnSpPr>
            <p:nvPr/>
          </p:nvCxnSpPr>
          <p:spPr bwMode="auto">
            <a:xfrm>
              <a:off x="7632231" y="2981326"/>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F36230CE-BC2D-C1E5-DBBC-1B1F89737734}"/>
                </a:ext>
              </a:extLst>
            </p:cNvPr>
            <p:cNvCxnSpPr>
              <a:cxnSpLocks/>
            </p:cNvCxnSpPr>
            <p:nvPr/>
          </p:nvCxnSpPr>
          <p:spPr bwMode="auto">
            <a:xfrm>
              <a:off x="7632231" y="3405188"/>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3C03364-1E97-BEF7-83E2-498D8866030E}"/>
                </a:ext>
              </a:extLst>
            </p:cNvPr>
            <p:cNvCxnSpPr>
              <a:cxnSpLocks/>
            </p:cNvCxnSpPr>
            <p:nvPr/>
          </p:nvCxnSpPr>
          <p:spPr bwMode="auto">
            <a:xfrm>
              <a:off x="7632231" y="3829051"/>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A4CBFB8-040B-110A-3F25-83BE65D75F56}"/>
                </a:ext>
              </a:extLst>
            </p:cNvPr>
            <p:cNvCxnSpPr>
              <a:cxnSpLocks/>
            </p:cNvCxnSpPr>
            <p:nvPr/>
          </p:nvCxnSpPr>
          <p:spPr bwMode="auto">
            <a:xfrm>
              <a:off x="7632231" y="4252913"/>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D01F350-5B86-3D6B-F91B-0FEBE4598381}"/>
                </a:ext>
              </a:extLst>
            </p:cNvPr>
            <p:cNvCxnSpPr>
              <a:cxnSpLocks/>
            </p:cNvCxnSpPr>
            <p:nvPr/>
          </p:nvCxnSpPr>
          <p:spPr bwMode="auto">
            <a:xfrm>
              <a:off x="7632231" y="4676776"/>
              <a:ext cx="34848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 name="Group 37">
            <a:extLst>
              <a:ext uri="{FF2B5EF4-FFF2-40B4-BE49-F238E27FC236}">
                <a16:creationId xmlns:a16="http://schemas.microsoft.com/office/drawing/2014/main" id="{E36DEF6A-7D23-A3EC-1BBD-5A316EAC3A82}"/>
              </a:ext>
            </a:extLst>
          </p:cNvPr>
          <p:cNvGrpSpPr/>
          <p:nvPr/>
        </p:nvGrpSpPr>
        <p:grpSpPr>
          <a:xfrm rot="5400000">
            <a:off x="9560656" y="2843945"/>
            <a:ext cx="85725" cy="3751385"/>
            <a:chOff x="7632231" y="6845"/>
            <a:chExt cx="348490" cy="4669931"/>
          </a:xfrm>
        </p:grpSpPr>
        <p:cxnSp>
          <p:nvCxnSpPr>
            <p:cNvPr id="39" name="Straight Connector 38">
              <a:extLst>
                <a:ext uri="{FF2B5EF4-FFF2-40B4-BE49-F238E27FC236}">
                  <a16:creationId xmlns:a16="http://schemas.microsoft.com/office/drawing/2014/main" id="{3E7F4996-FC5A-6631-3347-A27A956BCD4B}"/>
                </a:ext>
              </a:extLst>
            </p:cNvPr>
            <p:cNvCxnSpPr>
              <a:cxnSpLocks/>
            </p:cNvCxnSpPr>
            <p:nvPr/>
          </p:nvCxnSpPr>
          <p:spPr bwMode="auto">
            <a:xfrm>
              <a:off x="7632232" y="1283475"/>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1F06C6DB-2636-A362-C007-91568E331EC4}"/>
                </a:ext>
              </a:extLst>
            </p:cNvPr>
            <p:cNvCxnSpPr>
              <a:cxnSpLocks/>
            </p:cNvCxnSpPr>
            <p:nvPr/>
          </p:nvCxnSpPr>
          <p:spPr bwMode="auto">
            <a:xfrm>
              <a:off x="7632231" y="2566988"/>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3B452EC4-4378-5E44-BB61-D976A8216D8E}"/>
                </a:ext>
              </a:extLst>
            </p:cNvPr>
            <p:cNvCxnSpPr>
              <a:cxnSpLocks/>
            </p:cNvCxnSpPr>
            <p:nvPr/>
          </p:nvCxnSpPr>
          <p:spPr bwMode="auto">
            <a:xfrm>
              <a:off x="7632232" y="1706672"/>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1EF8E12A-36C6-0F58-678C-D5E950E007A2}"/>
                </a:ext>
              </a:extLst>
            </p:cNvPr>
            <p:cNvCxnSpPr>
              <a:cxnSpLocks/>
            </p:cNvCxnSpPr>
            <p:nvPr/>
          </p:nvCxnSpPr>
          <p:spPr bwMode="auto">
            <a:xfrm>
              <a:off x="7632231" y="3405188"/>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4F7FF5EB-E784-D717-600D-02C23A35EA01}"/>
                </a:ext>
              </a:extLst>
            </p:cNvPr>
            <p:cNvCxnSpPr>
              <a:cxnSpLocks/>
            </p:cNvCxnSpPr>
            <p:nvPr/>
          </p:nvCxnSpPr>
          <p:spPr bwMode="auto">
            <a:xfrm>
              <a:off x="7632231" y="3829051"/>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BEAEF847-6D5C-C1A3-733B-661902038751}"/>
                </a:ext>
              </a:extLst>
            </p:cNvPr>
            <p:cNvCxnSpPr>
              <a:cxnSpLocks/>
            </p:cNvCxnSpPr>
            <p:nvPr/>
          </p:nvCxnSpPr>
          <p:spPr bwMode="auto">
            <a:xfrm>
              <a:off x="7632231" y="4252913"/>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75C2F7C-9BF6-2996-6187-72917C6AA3B4}"/>
                </a:ext>
              </a:extLst>
            </p:cNvPr>
            <p:cNvCxnSpPr>
              <a:cxnSpLocks/>
            </p:cNvCxnSpPr>
            <p:nvPr/>
          </p:nvCxnSpPr>
          <p:spPr bwMode="auto">
            <a:xfrm>
              <a:off x="7632231" y="4676776"/>
              <a:ext cx="34848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B60CF0C5-A5E2-0DBA-9374-2CF163F2A2BD}"/>
                </a:ext>
              </a:extLst>
            </p:cNvPr>
            <p:cNvCxnSpPr>
              <a:cxnSpLocks/>
            </p:cNvCxnSpPr>
            <p:nvPr/>
          </p:nvCxnSpPr>
          <p:spPr bwMode="auto">
            <a:xfrm>
              <a:off x="7632233" y="6845"/>
              <a:ext cx="348488" cy="0"/>
            </a:xfrm>
            <a:prstGeom prst="line">
              <a:avLst/>
            </a:prstGeom>
            <a:noFill/>
            <a:ln w="28575" cap="flat" cmpd="sng" algn="ctr">
              <a:solidFill>
                <a:schemeClr val="bg1"/>
              </a:solidFill>
              <a:prstDash val="solid"/>
              <a:round/>
              <a:headEnd type="none" w="med" len="med"/>
              <a:tailEnd type="none" w="med" len="med"/>
            </a:ln>
            <a:effectLst/>
          </p:spPr>
        </p:cxnSp>
      </p:grpSp>
      <p:cxnSp>
        <p:nvCxnSpPr>
          <p:cNvPr id="48" name="Straight Connector 47">
            <a:extLst>
              <a:ext uri="{FF2B5EF4-FFF2-40B4-BE49-F238E27FC236}">
                <a16:creationId xmlns:a16="http://schemas.microsoft.com/office/drawing/2014/main" id="{B9CF1ADB-E30C-8CA4-7AF9-DEFB87182A43}"/>
              </a:ext>
            </a:extLst>
          </p:cNvPr>
          <p:cNvCxnSpPr/>
          <p:nvPr/>
        </p:nvCxnSpPr>
        <p:spPr bwMode="auto">
          <a:xfrm flipH="1">
            <a:off x="7727826" y="2981326"/>
            <a:ext cx="3811712" cy="0"/>
          </a:xfrm>
          <a:prstGeom prst="line">
            <a:avLst/>
          </a:prstGeom>
          <a:noFill/>
          <a:ln w="28575" cap="flat" cmpd="sng" algn="ctr">
            <a:solidFill>
              <a:schemeClr val="bg1"/>
            </a:solidFill>
            <a:prstDash val="solid"/>
            <a:round/>
            <a:headEnd type="none" w="med" len="med"/>
            <a:tailEnd type="none" w="med" len="med"/>
          </a:ln>
          <a:effectLst/>
        </p:spPr>
      </p:cxnSp>
      <p:grpSp>
        <p:nvGrpSpPr>
          <p:cNvPr id="51" name="Group 50">
            <a:extLst>
              <a:ext uri="{FF2B5EF4-FFF2-40B4-BE49-F238E27FC236}">
                <a16:creationId xmlns:a16="http://schemas.microsoft.com/office/drawing/2014/main" id="{CB0D2C33-83B7-245E-4C38-A5F35A1C5401}"/>
              </a:ext>
            </a:extLst>
          </p:cNvPr>
          <p:cNvGrpSpPr/>
          <p:nvPr/>
        </p:nvGrpSpPr>
        <p:grpSpPr>
          <a:xfrm>
            <a:off x="7706365" y="5160559"/>
            <a:ext cx="2844973" cy="954107"/>
            <a:chOff x="1469714" y="1890794"/>
            <a:chExt cx="2844973" cy="954107"/>
          </a:xfrm>
        </p:grpSpPr>
        <p:sp>
          <p:nvSpPr>
            <p:cNvPr id="52" name="TextBox 51">
              <a:extLst>
                <a:ext uri="{FF2B5EF4-FFF2-40B4-BE49-F238E27FC236}">
                  <a16:creationId xmlns:a16="http://schemas.microsoft.com/office/drawing/2014/main" id="{E55EC6EC-71E3-4FEA-D9FB-57405D780762}"/>
                </a:ext>
              </a:extLst>
            </p:cNvPr>
            <p:cNvSpPr txBox="1"/>
            <p:nvPr/>
          </p:nvSpPr>
          <p:spPr bwMode="auto">
            <a:xfrm>
              <a:off x="1676317" y="1890794"/>
              <a:ext cx="26383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a:solidFill>
                    <a:schemeClr val="bg1"/>
                  </a:solidFill>
                  <a:latin typeface="Calibri" panose="020F0502020204030204" pitchFamily="34" charset="0"/>
                </a:rPr>
                <a:t>Placebo (N = 8)</a:t>
              </a:r>
              <a:br>
                <a:rPr lang="en-US" sz="1400" b="0">
                  <a:solidFill>
                    <a:schemeClr val="bg1"/>
                  </a:solidFill>
                  <a:latin typeface="Calibri" panose="020F0502020204030204" pitchFamily="34" charset="0"/>
                </a:rPr>
              </a:br>
              <a:r>
                <a:rPr lang="en-US" sz="1400" b="0" err="1">
                  <a:solidFill>
                    <a:schemeClr val="bg1"/>
                  </a:solidFill>
                  <a:latin typeface="Calibri" panose="020F0502020204030204" pitchFamily="34" charset="0"/>
                </a:rPr>
                <a:t>Deucravacitinib</a:t>
              </a:r>
              <a:r>
                <a:rPr lang="en-US" sz="1400" b="0">
                  <a:solidFill>
                    <a:schemeClr val="bg1"/>
                  </a:solidFill>
                  <a:latin typeface="Calibri" panose="020F0502020204030204" pitchFamily="34" charset="0"/>
                </a:rPr>
                <a:t> 3 mg BID</a:t>
              </a:r>
              <a:br>
                <a:rPr lang="en-US" sz="1400" b="0">
                  <a:solidFill>
                    <a:schemeClr val="bg1"/>
                  </a:solidFill>
                  <a:latin typeface="Calibri" panose="020F0502020204030204" pitchFamily="34" charset="0"/>
                </a:rPr>
              </a:br>
              <a:r>
                <a:rPr lang="en-US" sz="1400" b="0" err="1">
                  <a:solidFill>
                    <a:schemeClr val="bg1"/>
                  </a:solidFill>
                  <a:latin typeface="Calibri" panose="020F0502020204030204" pitchFamily="34" charset="0"/>
                </a:rPr>
                <a:t>Deucravacitinib</a:t>
              </a:r>
              <a:r>
                <a:rPr lang="en-US" sz="1400" b="0">
                  <a:solidFill>
                    <a:schemeClr val="bg1"/>
                  </a:solidFill>
                  <a:latin typeface="Calibri" panose="020F0502020204030204" pitchFamily="34" charset="0"/>
                </a:rPr>
                <a:t> 6 mg BID</a:t>
              </a:r>
              <a:br>
                <a:rPr lang="en-US" sz="1400" b="0">
                  <a:solidFill>
                    <a:schemeClr val="bg1"/>
                  </a:solidFill>
                  <a:latin typeface="Calibri" panose="020F0502020204030204" pitchFamily="34" charset="0"/>
                </a:rPr>
              </a:br>
              <a:r>
                <a:rPr lang="en-US" sz="1400" b="0" err="1">
                  <a:solidFill>
                    <a:schemeClr val="bg1"/>
                  </a:solidFill>
                  <a:latin typeface="Calibri" panose="020F0502020204030204" pitchFamily="34" charset="0"/>
                </a:rPr>
                <a:t>Deucravacitinib</a:t>
              </a:r>
              <a:r>
                <a:rPr lang="en-US" sz="1400" b="0">
                  <a:solidFill>
                    <a:schemeClr val="bg1"/>
                  </a:solidFill>
                  <a:latin typeface="Calibri" panose="020F0502020204030204" pitchFamily="34" charset="0"/>
                </a:rPr>
                <a:t> 12 mg QD</a:t>
              </a:r>
            </a:p>
          </p:txBody>
        </p:sp>
        <p:grpSp>
          <p:nvGrpSpPr>
            <p:cNvPr id="53" name="Group 52">
              <a:extLst>
                <a:ext uri="{FF2B5EF4-FFF2-40B4-BE49-F238E27FC236}">
                  <a16:creationId xmlns:a16="http://schemas.microsoft.com/office/drawing/2014/main" id="{4B257D1F-26D6-9C86-BB70-1F3D71CA3F75}"/>
                </a:ext>
              </a:extLst>
            </p:cNvPr>
            <p:cNvGrpSpPr/>
            <p:nvPr/>
          </p:nvGrpSpPr>
          <p:grpSpPr>
            <a:xfrm>
              <a:off x="1469714" y="1991534"/>
              <a:ext cx="247972" cy="85240"/>
              <a:chOff x="3378631" y="1991534"/>
              <a:chExt cx="247972" cy="85240"/>
            </a:xfrm>
          </p:grpSpPr>
          <p:cxnSp>
            <p:nvCxnSpPr>
              <p:cNvPr id="64" name="Straight Connector 63">
                <a:extLst>
                  <a:ext uri="{FF2B5EF4-FFF2-40B4-BE49-F238E27FC236}">
                    <a16:creationId xmlns:a16="http://schemas.microsoft.com/office/drawing/2014/main" id="{236B001C-392D-AFEA-9BF5-6F8D84C2A800}"/>
                  </a:ext>
                </a:extLst>
              </p:cNvPr>
              <p:cNvCxnSpPr>
                <a:cxnSpLocks/>
              </p:cNvCxnSpPr>
              <p:nvPr/>
            </p:nvCxnSpPr>
            <p:spPr bwMode="auto">
              <a:xfrm flipH="1">
                <a:off x="3378631" y="2034154"/>
                <a:ext cx="247972" cy="0"/>
              </a:xfrm>
              <a:prstGeom prst="line">
                <a:avLst/>
              </a:prstGeom>
              <a:noFill/>
              <a:ln w="28575" cap="flat" cmpd="sng" algn="ctr">
                <a:solidFill>
                  <a:schemeClr val="accent2"/>
                </a:solidFill>
                <a:prstDash val="solid"/>
                <a:round/>
                <a:headEnd type="none" w="med" len="med"/>
                <a:tailEnd type="none" w="med" len="med"/>
              </a:ln>
              <a:effectLst/>
            </p:spPr>
          </p:cxnSp>
          <p:sp>
            <p:nvSpPr>
              <p:cNvPr id="65" name="Oval 64">
                <a:extLst>
                  <a:ext uri="{FF2B5EF4-FFF2-40B4-BE49-F238E27FC236}">
                    <a16:creationId xmlns:a16="http://schemas.microsoft.com/office/drawing/2014/main" id="{4657A482-446C-D9E3-EFCB-4CEA679BB931}"/>
                  </a:ext>
                </a:extLst>
              </p:cNvPr>
              <p:cNvSpPr/>
              <p:nvPr/>
            </p:nvSpPr>
            <p:spPr bwMode="auto">
              <a:xfrm>
                <a:off x="3459997" y="1991534"/>
                <a:ext cx="85240" cy="85240"/>
              </a:xfrm>
              <a:prstGeom prst="ellips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4" name="Group 53">
              <a:extLst>
                <a:ext uri="{FF2B5EF4-FFF2-40B4-BE49-F238E27FC236}">
                  <a16:creationId xmlns:a16="http://schemas.microsoft.com/office/drawing/2014/main" id="{07C0369F-5D72-6567-2A51-A3C8B173935D}"/>
                </a:ext>
              </a:extLst>
            </p:cNvPr>
            <p:cNvGrpSpPr/>
            <p:nvPr/>
          </p:nvGrpSpPr>
          <p:grpSpPr>
            <a:xfrm>
              <a:off x="1469714" y="2205928"/>
              <a:ext cx="247972" cy="85240"/>
              <a:chOff x="3378631" y="1991534"/>
              <a:chExt cx="247972" cy="85240"/>
            </a:xfrm>
            <a:solidFill>
              <a:schemeClr val="accent1"/>
            </a:solidFill>
          </p:grpSpPr>
          <p:cxnSp>
            <p:nvCxnSpPr>
              <p:cNvPr id="62" name="Straight Connector 61">
                <a:extLst>
                  <a:ext uri="{FF2B5EF4-FFF2-40B4-BE49-F238E27FC236}">
                    <a16:creationId xmlns:a16="http://schemas.microsoft.com/office/drawing/2014/main" id="{3DCF3BF3-5CE6-E323-74AB-CC019D472DF4}"/>
                  </a:ext>
                </a:extLst>
              </p:cNvPr>
              <p:cNvCxnSpPr>
                <a:cxnSpLocks/>
              </p:cNvCxnSpPr>
              <p:nvPr/>
            </p:nvCxnSpPr>
            <p:spPr bwMode="auto">
              <a:xfrm flipH="1">
                <a:off x="3378631" y="2034154"/>
                <a:ext cx="247972" cy="0"/>
              </a:xfrm>
              <a:prstGeom prst="line">
                <a:avLst/>
              </a:prstGeom>
              <a:grpFill/>
              <a:ln w="28575" cap="flat" cmpd="sng" algn="ctr">
                <a:solidFill>
                  <a:schemeClr val="accent1"/>
                </a:solidFill>
                <a:prstDash val="solid"/>
                <a:round/>
                <a:headEnd type="none" w="med" len="med"/>
                <a:tailEnd type="none" w="med" len="med"/>
              </a:ln>
              <a:effectLst/>
            </p:spPr>
          </p:cxnSp>
          <p:sp>
            <p:nvSpPr>
              <p:cNvPr id="63" name="Oval 62">
                <a:extLst>
                  <a:ext uri="{FF2B5EF4-FFF2-40B4-BE49-F238E27FC236}">
                    <a16:creationId xmlns:a16="http://schemas.microsoft.com/office/drawing/2014/main" id="{C067CD5B-CD4F-D008-DB67-006BC52E8FB7}"/>
                  </a:ext>
                </a:extLst>
              </p:cNvPr>
              <p:cNvSpPr/>
              <p:nvPr/>
            </p:nvSpPr>
            <p:spPr bwMode="auto">
              <a:xfrm>
                <a:off x="3459997" y="1991534"/>
                <a:ext cx="85240" cy="85240"/>
              </a:xfrm>
              <a:prstGeom prst="ellipse">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5" name="Group 54">
              <a:extLst>
                <a:ext uri="{FF2B5EF4-FFF2-40B4-BE49-F238E27FC236}">
                  <a16:creationId xmlns:a16="http://schemas.microsoft.com/office/drawing/2014/main" id="{ECE9FD6A-446B-575A-CDE2-4B7316D7E445}"/>
                </a:ext>
              </a:extLst>
            </p:cNvPr>
            <p:cNvGrpSpPr/>
            <p:nvPr/>
          </p:nvGrpSpPr>
          <p:grpSpPr>
            <a:xfrm>
              <a:off x="1469714" y="2420321"/>
              <a:ext cx="247972" cy="85240"/>
              <a:chOff x="3378631" y="1991534"/>
              <a:chExt cx="247972" cy="85240"/>
            </a:xfrm>
            <a:solidFill>
              <a:schemeClr val="accent5"/>
            </a:solidFill>
          </p:grpSpPr>
          <p:cxnSp>
            <p:nvCxnSpPr>
              <p:cNvPr id="60" name="Straight Connector 59">
                <a:extLst>
                  <a:ext uri="{FF2B5EF4-FFF2-40B4-BE49-F238E27FC236}">
                    <a16:creationId xmlns:a16="http://schemas.microsoft.com/office/drawing/2014/main" id="{91D51349-FA1D-62F8-0C37-87217836D5CE}"/>
                  </a:ext>
                </a:extLst>
              </p:cNvPr>
              <p:cNvCxnSpPr>
                <a:cxnSpLocks/>
              </p:cNvCxnSpPr>
              <p:nvPr/>
            </p:nvCxnSpPr>
            <p:spPr bwMode="auto">
              <a:xfrm flipH="1">
                <a:off x="3378631" y="2034154"/>
                <a:ext cx="247972" cy="0"/>
              </a:xfrm>
              <a:prstGeom prst="line">
                <a:avLst/>
              </a:prstGeom>
              <a:grpFill/>
              <a:ln w="28575" cap="flat" cmpd="sng" algn="ctr">
                <a:solidFill>
                  <a:schemeClr val="accent5"/>
                </a:solidFill>
                <a:prstDash val="solid"/>
                <a:round/>
                <a:headEnd type="none" w="med" len="med"/>
                <a:tailEnd type="none" w="med" len="med"/>
              </a:ln>
              <a:effectLst/>
            </p:spPr>
          </p:cxnSp>
          <p:sp>
            <p:nvSpPr>
              <p:cNvPr id="61" name="Oval 60">
                <a:extLst>
                  <a:ext uri="{FF2B5EF4-FFF2-40B4-BE49-F238E27FC236}">
                    <a16:creationId xmlns:a16="http://schemas.microsoft.com/office/drawing/2014/main" id="{C8046907-1FBD-6925-5778-99E93470FD85}"/>
                  </a:ext>
                </a:extLst>
              </p:cNvPr>
              <p:cNvSpPr/>
              <p:nvPr/>
            </p:nvSpPr>
            <p:spPr bwMode="auto">
              <a:xfrm>
                <a:off x="3459997" y="1991534"/>
                <a:ext cx="85240" cy="85240"/>
              </a:xfrm>
              <a:prstGeom prst="ellipse">
                <a:avLst/>
              </a:prstGeom>
              <a:grp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56" name="Group 55">
              <a:extLst>
                <a:ext uri="{FF2B5EF4-FFF2-40B4-BE49-F238E27FC236}">
                  <a16:creationId xmlns:a16="http://schemas.microsoft.com/office/drawing/2014/main" id="{B3E6C573-1EBE-5AF1-92BC-6929CF1B7100}"/>
                </a:ext>
              </a:extLst>
            </p:cNvPr>
            <p:cNvGrpSpPr/>
            <p:nvPr/>
          </p:nvGrpSpPr>
          <p:grpSpPr>
            <a:xfrm>
              <a:off x="1469714" y="2650492"/>
              <a:ext cx="247972" cy="85240"/>
              <a:chOff x="3378631" y="1991534"/>
              <a:chExt cx="247972" cy="85240"/>
            </a:xfrm>
            <a:solidFill>
              <a:schemeClr val="accent5">
                <a:lumMod val="20000"/>
                <a:lumOff val="80000"/>
              </a:schemeClr>
            </a:solidFill>
          </p:grpSpPr>
          <p:cxnSp>
            <p:nvCxnSpPr>
              <p:cNvPr id="58" name="Straight Connector 57">
                <a:extLst>
                  <a:ext uri="{FF2B5EF4-FFF2-40B4-BE49-F238E27FC236}">
                    <a16:creationId xmlns:a16="http://schemas.microsoft.com/office/drawing/2014/main" id="{7224B07C-805A-6836-278E-D8AB68C1A56B}"/>
                  </a:ext>
                </a:extLst>
              </p:cNvPr>
              <p:cNvCxnSpPr>
                <a:cxnSpLocks/>
              </p:cNvCxnSpPr>
              <p:nvPr/>
            </p:nvCxnSpPr>
            <p:spPr bwMode="auto">
              <a:xfrm flipH="1">
                <a:off x="3378631" y="2034154"/>
                <a:ext cx="247972" cy="0"/>
              </a:xfrm>
              <a:prstGeom prst="line">
                <a:avLst/>
              </a:prstGeom>
              <a:grpFill/>
              <a:ln w="28575" cap="flat" cmpd="sng" algn="ctr">
                <a:solidFill>
                  <a:schemeClr val="accent1">
                    <a:lumMod val="25000"/>
                    <a:lumOff val="75000"/>
                  </a:schemeClr>
                </a:solidFill>
                <a:prstDash val="solid"/>
                <a:round/>
                <a:headEnd type="none" w="med" len="med"/>
                <a:tailEnd type="none" w="med" len="med"/>
              </a:ln>
              <a:effectLst/>
            </p:spPr>
          </p:cxnSp>
          <p:sp>
            <p:nvSpPr>
              <p:cNvPr id="59" name="Oval 58">
                <a:extLst>
                  <a:ext uri="{FF2B5EF4-FFF2-40B4-BE49-F238E27FC236}">
                    <a16:creationId xmlns:a16="http://schemas.microsoft.com/office/drawing/2014/main" id="{F773368A-C1D1-D5C3-3CB4-C778A4AEF753}"/>
                  </a:ext>
                </a:extLst>
              </p:cNvPr>
              <p:cNvSpPr/>
              <p:nvPr/>
            </p:nvSpPr>
            <p:spPr bwMode="auto">
              <a:xfrm>
                <a:off x="3459997" y="1991534"/>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sp>
        <p:nvSpPr>
          <p:cNvPr id="66" name="Freeform: Shape 65">
            <a:extLst>
              <a:ext uri="{FF2B5EF4-FFF2-40B4-BE49-F238E27FC236}">
                <a16:creationId xmlns:a16="http://schemas.microsoft.com/office/drawing/2014/main" id="{7EDBF4CF-8181-5746-3139-66484E629311}"/>
              </a:ext>
            </a:extLst>
          </p:cNvPr>
          <p:cNvSpPr/>
          <p:nvPr/>
        </p:nvSpPr>
        <p:spPr bwMode="auto">
          <a:xfrm>
            <a:off x="7703820" y="2834640"/>
            <a:ext cx="3771900" cy="289560"/>
          </a:xfrm>
          <a:custGeom>
            <a:avLst/>
            <a:gdLst>
              <a:gd name="connsiteX0" fmla="*/ 0 w 3771900"/>
              <a:gd name="connsiteY0" fmla="*/ 144780 h 289560"/>
              <a:gd name="connsiteX1" fmla="*/ 373380 w 3771900"/>
              <a:gd name="connsiteY1" fmla="*/ 0 h 289560"/>
              <a:gd name="connsiteX2" fmla="*/ 731520 w 3771900"/>
              <a:gd name="connsiteY2" fmla="*/ 83820 h 289560"/>
              <a:gd name="connsiteX3" fmla="*/ 1066800 w 3771900"/>
              <a:gd name="connsiteY3" fmla="*/ 137160 h 289560"/>
              <a:gd name="connsiteX4" fmla="*/ 1729740 w 3771900"/>
              <a:gd name="connsiteY4" fmla="*/ 289560 h 289560"/>
              <a:gd name="connsiteX5" fmla="*/ 2400300 w 3771900"/>
              <a:gd name="connsiteY5" fmla="*/ 266700 h 289560"/>
              <a:gd name="connsiteX6" fmla="*/ 2743200 w 3771900"/>
              <a:gd name="connsiteY6" fmla="*/ 281940 h 289560"/>
              <a:gd name="connsiteX7" fmla="*/ 3771900 w 3771900"/>
              <a:gd name="connsiteY7" fmla="*/ 205740 h 289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71900" h="289560">
                <a:moveTo>
                  <a:pt x="0" y="144780"/>
                </a:moveTo>
                <a:lnTo>
                  <a:pt x="373380" y="0"/>
                </a:lnTo>
                <a:lnTo>
                  <a:pt x="731520" y="83820"/>
                </a:lnTo>
                <a:lnTo>
                  <a:pt x="1066800" y="137160"/>
                </a:lnTo>
                <a:lnTo>
                  <a:pt x="1729740" y="289560"/>
                </a:lnTo>
                <a:lnTo>
                  <a:pt x="2400300" y="266700"/>
                </a:lnTo>
                <a:lnTo>
                  <a:pt x="2743200" y="281940"/>
                </a:lnTo>
                <a:lnTo>
                  <a:pt x="3771900" y="205740"/>
                </a:lnTo>
              </a:path>
            </a:pathLst>
          </a:custGeom>
          <a:noFill/>
          <a:ln w="28575">
            <a:solidFill>
              <a:schemeClr val="accent2"/>
            </a:solidFill>
            <a:miter lim="800000"/>
            <a:headEnd/>
            <a:tailEnd/>
          </a:ln>
        </p:spPr>
        <p:txBody>
          <a:bodyPr rtlCol="0" anchor="ctr"/>
          <a:lstStyle/>
          <a:p>
            <a:pPr algn="ctr"/>
            <a:endParaRPr lang="en-US"/>
          </a:p>
        </p:txBody>
      </p:sp>
      <p:grpSp>
        <p:nvGrpSpPr>
          <p:cNvPr id="74" name="Group 73">
            <a:extLst>
              <a:ext uri="{FF2B5EF4-FFF2-40B4-BE49-F238E27FC236}">
                <a16:creationId xmlns:a16="http://schemas.microsoft.com/office/drawing/2014/main" id="{1A727A7C-6752-7E27-E78E-969289D1BF5D}"/>
              </a:ext>
            </a:extLst>
          </p:cNvPr>
          <p:cNvGrpSpPr/>
          <p:nvPr/>
        </p:nvGrpSpPr>
        <p:grpSpPr>
          <a:xfrm>
            <a:off x="8014051" y="2785192"/>
            <a:ext cx="3501674" cy="393642"/>
            <a:chOff x="8014051" y="2785192"/>
            <a:chExt cx="3501674" cy="393642"/>
          </a:xfrm>
        </p:grpSpPr>
        <p:sp>
          <p:nvSpPr>
            <p:cNvPr id="67" name="Oval 66">
              <a:extLst>
                <a:ext uri="{FF2B5EF4-FFF2-40B4-BE49-F238E27FC236}">
                  <a16:creationId xmlns:a16="http://schemas.microsoft.com/office/drawing/2014/main" id="{00B513D1-8996-1CFD-19A2-932B844BB6B5}"/>
                </a:ext>
              </a:extLst>
            </p:cNvPr>
            <p:cNvSpPr/>
            <p:nvPr/>
          </p:nvSpPr>
          <p:spPr bwMode="auto">
            <a:xfrm>
              <a:off x="8014051" y="2785192"/>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8" name="Oval 67">
              <a:extLst>
                <a:ext uri="{FF2B5EF4-FFF2-40B4-BE49-F238E27FC236}">
                  <a16:creationId xmlns:a16="http://schemas.microsoft.com/office/drawing/2014/main" id="{12F03F0D-F2D7-22E6-409C-D454767F8F27}"/>
                </a:ext>
              </a:extLst>
            </p:cNvPr>
            <p:cNvSpPr/>
            <p:nvPr/>
          </p:nvSpPr>
          <p:spPr bwMode="auto">
            <a:xfrm>
              <a:off x="8352831" y="2862074"/>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9" name="Oval 68">
              <a:extLst>
                <a:ext uri="{FF2B5EF4-FFF2-40B4-BE49-F238E27FC236}">
                  <a16:creationId xmlns:a16="http://schemas.microsoft.com/office/drawing/2014/main" id="{1BA5D57F-D658-F2BE-F46B-0ED509FA8873}"/>
                </a:ext>
              </a:extLst>
            </p:cNvPr>
            <p:cNvSpPr/>
            <p:nvPr/>
          </p:nvSpPr>
          <p:spPr bwMode="auto">
            <a:xfrm>
              <a:off x="8695033" y="2924502"/>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0" name="Oval 69">
              <a:extLst>
                <a:ext uri="{FF2B5EF4-FFF2-40B4-BE49-F238E27FC236}">
                  <a16:creationId xmlns:a16="http://schemas.microsoft.com/office/drawing/2014/main" id="{0EAA9240-1D29-44EF-13E7-1AB978C7FF17}"/>
                </a:ext>
              </a:extLst>
            </p:cNvPr>
            <p:cNvSpPr/>
            <p:nvPr/>
          </p:nvSpPr>
          <p:spPr bwMode="auto">
            <a:xfrm>
              <a:off x="9368365" y="3070301"/>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1" name="Oval 70">
              <a:extLst>
                <a:ext uri="{FF2B5EF4-FFF2-40B4-BE49-F238E27FC236}">
                  <a16:creationId xmlns:a16="http://schemas.microsoft.com/office/drawing/2014/main" id="{500DA301-C557-D2B7-E6DF-C61A7329F7B4}"/>
                </a:ext>
              </a:extLst>
            </p:cNvPr>
            <p:cNvSpPr/>
            <p:nvPr/>
          </p:nvSpPr>
          <p:spPr bwMode="auto">
            <a:xfrm>
              <a:off x="10059462" y="3051843"/>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2" name="Oval 71">
              <a:extLst>
                <a:ext uri="{FF2B5EF4-FFF2-40B4-BE49-F238E27FC236}">
                  <a16:creationId xmlns:a16="http://schemas.microsoft.com/office/drawing/2014/main" id="{CCBBC2B0-F790-343B-D6B4-0DA5F955CB5F}"/>
                </a:ext>
              </a:extLst>
            </p:cNvPr>
            <p:cNvSpPr/>
            <p:nvPr/>
          </p:nvSpPr>
          <p:spPr bwMode="auto">
            <a:xfrm>
              <a:off x="10387468" y="3061740"/>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3" name="Oval 72">
              <a:extLst>
                <a:ext uri="{FF2B5EF4-FFF2-40B4-BE49-F238E27FC236}">
                  <a16:creationId xmlns:a16="http://schemas.microsoft.com/office/drawing/2014/main" id="{A86021DE-A826-E96F-56D4-828D46E2161E}"/>
                </a:ext>
              </a:extLst>
            </p:cNvPr>
            <p:cNvSpPr/>
            <p:nvPr/>
          </p:nvSpPr>
          <p:spPr bwMode="auto">
            <a:xfrm>
              <a:off x="11407192" y="3004863"/>
              <a:ext cx="108533" cy="108533"/>
            </a:xfrm>
            <a:prstGeom prst="ellipse">
              <a:avLst/>
            </a:prstGeom>
            <a:solidFill>
              <a:schemeClr val="accent2"/>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10" name="Group 109">
            <a:extLst>
              <a:ext uri="{FF2B5EF4-FFF2-40B4-BE49-F238E27FC236}">
                <a16:creationId xmlns:a16="http://schemas.microsoft.com/office/drawing/2014/main" id="{5E892BB6-507D-E995-A786-4300A3EC5286}"/>
              </a:ext>
            </a:extLst>
          </p:cNvPr>
          <p:cNvGrpSpPr/>
          <p:nvPr/>
        </p:nvGrpSpPr>
        <p:grpSpPr>
          <a:xfrm>
            <a:off x="7987664" y="2228851"/>
            <a:ext cx="3537586" cy="1352549"/>
            <a:chOff x="7987664" y="2228851"/>
            <a:chExt cx="3537586" cy="1352549"/>
          </a:xfrm>
        </p:grpSpPr>
        <p:grpSp>
          <p:nvGrpSpPr>
            <p:cNvPr id="82" name="Group 81">
              <a:extLst>
                <a:ext uri="{FF2B5EF4-FFF2-40B4-BE49-F238E27FC236}">
                  <a16:creationId xmlns:a16="http://schemas.microsoft.com/office/drawing/2014/main" id="{22FC4751-9B19-283C-4A5E-8EAA637C6765}"/>
                </a:ext>
              </a:extLst>
            </p:cNvPr>
            <p:cNvGrpSpPr/>
            <p:nvPr/>
          </p:nvGrpSpPr>
          <p:grpSpPr>
            <a:xfrm>
              <a:off x="11405711" y="2444976"/>
              <a:ext cx="119539" cy="1072924"/>
              <a:chOff x="12304712" y="2426509"/>
              <a:chExt cx="133350" cy="766833"/>
            </a:xfrm>
          </p:grpSpPr>
          <p:cxnSp>
            <p:nvCxnSpPr>
              <p:cNvPr id="83" name="Straight Connector 82">
                <a:extLst>
                  <a:ext uri="{FF2B5EF4-FFF2-40B4-BE49-F238E27FC236}">
                    <a16:creationId xmlns:a16="http://schemas.microsoft.com/office/drawing/2014/main" id="{2049FEE9-D83B-9D80-81BD-5F89AD058EE3}"/>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70A409E9-AFF8-A674-4DC1-085501CB8D45}"/>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C7DC326A-579E-942A-482D-A015E4A9C85D}"/>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86" name="Group 85">
              <a:extLst>
                <a:ext uri="{FF2B5EF4-FFF2-40B4-BE49-F238E27FC236}">
                  <a16:creationId xmlns:a16="http://schemas.microsoft.com/office/drawing/2014/main" id="{FA89CADC-F1AF-0DB5-9430-31E3CCD8AE77}"/>
                </a:ext>
              </a:extLst>
            </p:cNvPr>
            <p:cNvGrpSpPr/>
            <p:nvPr/>
          </p:nvGrpSpPr>
          <p:grpSpPr>
            <a:xfrm>
              <a:off x="10380272" y="2508476"/>
              <a:ext cx="119539" cy="1072924"/>
              <a:chOff x="12304712" y="2426509"/>
              <a:chExt cx="133350" cy="766833"/>
            </a:xfrm>
          </p:grpSpPr>
          <p:cxnSp>
            <p:nvCxnSpPr>
              <p:cNvPr id="87" name="Straight Connector 86">
                <a:extLst>
                  <a:ext uri="{FF2B5EF4-FFF2-40B4-BE49-F238E27FC236}">
                    <a16:creationId xmlns:a16="http://schemas.microsoft.com/office/drawing/2014/main" id="{30F1DB9D-C8D2-B9C2-4033-7BE9B96ACD14}"/>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219F0A5C-9969-4EAF-9F0E-03D2151D01E7}"/>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510A5EDA-FD82-BBE6-5855-7BF430B84388}"/>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90" name="Group 89">
              <a:extLst>
                <a:ext uri="{FF2B5EF4-FFF2-40B4-BE49-F238E27FC236}">
                  <a16:creationId xmlns:a16="http://schemas.microsoft.com/office/drawing/2014/main" id="{A8B687C5-EF1F-4804-73D6-90F6DA0FAEA8}"/>
                </a:ext>
              </a:extLst>
            </p:cNvPr>
            <p:cNvGrpSpPr/>
            <p:nvPr/>
          </p:nvGrpSpPr>
          <p:grpSpPr>
            <a:xfrm>
              <a:off x="10051397" y="2496573"/>
              <a:ext cx="119539" cy="1072924"/>
              <a:chOff x="12304712" y="2426509"/>
              <a:chExt cx="133350" cy="766833"/>
            </a:xfrm>
          </p:grpSpPr>
          <p:cxnSp>
            <p:nvCxnSpPr>
              <p:cNvPr id="91" name="Straight Connector 90">
                <a:extLst>
                  <a:ext uri="{FF2B5EF4-FFF2-40B4-BE49-F238E27FC236}">
                    <a16:creationId xmlns:a16="http://schemas.microsoft.com/office/drawing/2014/main" id="{47603AAC-5EB5-62EC-108C-D76216A2972A}"/>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1C9A2A25-F760-B043-BB41-EF193677EBDF}"/>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9456538C-A9BD-1FF2-1F1B-667AC5287B39}"/>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94" name="Group 93">
              <a:extLst>
                <a:ext uri="{FF2B5EF4-FFF2-40B4-BE49-F238E27FC236}">
                  <a16:creationId xmlns:a16="http://schemas.microsoft.com/office/drawing/2014/main" id="{F0505F17-BD49-0C97-824F-9E2048A669FF}"/>
                </a:ext>
              </a:extLst>
            </p:cNvPr>
            <p:cNvGrpSpPr/>
            <p:nvPr/>
          </p:nvGrpSpPr>
          <p:grpSpPr>
            <a:xfrm>
              <a:off x="9365442" y="2566987"/>
              <a:ext cx="119538" cy="990949"/>
              <a:chOff x="12304712" y="2426509"/>
              <a:chExt cx="133350" cy="766833"/>
            </a:xfrm>
          </p:grpSpPr>
          <p:cxnSp>
            <p:nvCxnSpPr>
              <p:cNvPr id="95" name="Straight Connector 94">
                <a:extLst>
                  <a:ext uri="{FF2B5EF4-FFF2-40B4-BE49-F238E27FC236}">
                    <a16:creationId xmlns:a16="http://schemas.microsoft.com/office/drawing/2014/main" id="{B892798B-EF2B-935B-D8EF-6C7A81D18186}"/>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9C0B0D26-7D18-B6DA-8527-F63DBE921124}"/>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DF374EBD-474C-7EEF-E2DA-C5304F5BFE5C}"/>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52E258F9-0993-3D13-D142-645A9C3AB99E}"/>
                </a:ext>
              </a:extLst>
            </p:cNvPr>
            <p:cNvGrpSpPr/>
            <p:nvPr/>
          </p:nvGrpSpPr>
          <p:grpSpPr>
            <a:xfrm>
              <a:off x="8685267" y="2369801"/>
              <a:ext cx="154787" cy="1078837"/>
              <a:chOff x="12304712" y="2426509"/>
              <a:chExt cx="133350" cy="766833"/>
            </a:xfrm>
          </p:grpSpPr>
          <p:cxnSp>
            <p:nvCxnSpPr>
              <p:cNvPr id="99" name="Straight Connector 98">
                <a:extLst>
                  <a:ext uri="{FF2B5EF4-FFF2-40B4-BE49-F238E27FC236}">
                    <a16:creationId xmlns:a16="http://schemas.microsoft.com/office/drawing/2014/main" id="{761BE530-7404-8D55-C330-A516F2FE11AB}"/>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727F222E-AD0E-15AE-B43D-D222ECF3F24E}"/>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9D67302B-E367-F2E1-3B33-51783AAA7F61}"/>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102" name="Group 101">
              <a:extLst>
                <a:ext uri="{FF2B5EF4-FFF2-40B4-BE49-F238E27FC236}">
                  <a16:creationId xmlns:a16="http://schemas.microsoft.com/office/drawing/2014/main" id="{67F3476F-D14E-37DD-070A-BFF5FB0B7264}"/>
                </a:ext>
              </a:extLst>
            </p:cNvPr>
            <p:cNvGrpSpPr/>
            <p:nvPr/>
          </p:nvGrpSpPr>
          <p:grpSpPr>
            <a:xfrm>
              <a:off x="8323823" y="2324100"/>
              <a:ext cx="140728" cy="1066293"/>
              <a:chOff x="12304712" y="2426509"/>
              <a:chExt cx="133350" cy="766833"/>
            </a:xfrm>
          </p:grpSpPr>
          <p:cxnSp>
            <p:nvCxnSpPr>
              <p:cNvPr id="103" name="Straight Connector 102">
                <a:extLst>
                  <a:ext uri="{FF2B5EF4-FFF2-40B4-BE49-F238E27FC236}">
                    <a16:creationId xmlns:a16="http://schemas.microsoft.com/office/drawing/2014/main" id="{42E0EC1E-EC6D-DCE3-6C1F-AD8504E0751A}"/>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E00BE1E3-7271-38CD-D661-8C59C7A8CC9A}"/>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58D4F25E-4E9D-E32E-4385-A42D5C7D1151}"/>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98AEC36A-BD35-37EB-6440-A09E957C6565}"/>
                </a:ext>
              </a:extLst>
            </p:cNvPr>
            <p:cNvGrpSpPr/>
            <p:nvPr/>
          </p:nvGrpSpPr>
          <p:grpSpPr>
            <a:xfrm>
              <a:off x="7987664" y="2228851"/>
              <a:ext cx="184786" cy="1089488"/>
              <a:chOff x="12304712" y="2426509"/>
              <a:chExt cx="133350" cy="766833"/>
            </a:xfrm>
          </p:grpSpPr>
          <p:cxnSp>
            <p:nvCxnSpPr>
              <p:cNvPr id="107" name="Straight Connector 106">
                <a:extLst>
                  <a:ext uri="{FF2B5EF4-FFF2-40B4-BE49-F238E27FC236}">
                    <a16:creationId xmlns:a16="http://schemas.microsoft.com/office/drawing/2014/main" id="{5893F42F-AEFC-CE6F-F18D-04782018D67E}"/>
                  </a:ext>
                </a:extLst>
              </p:cNvPr>
              <p:cNvCxnSpPr>
                <a:cxnSpLocks/>
              </p:cNvCxnSpPr>
              <p:nvPr/>
            </p:nvCxnSpPr>
            <p:spPr bwMode="auto">
              <a:xfrm>
                <a:off x="12304712" y="2441474"/>
                <a:ext cx="133350" cy="0"/>
              </a:xfrm>
              <a:prstGeom prst="line">
                <a:avLst/>
              </a:prstGeom>
              <a:noFill/>
              <a:ln w="28575" cap="flat" cmpd="sng" algn="ctr">
                <a:solidFill>
                  <a:schemeClr val="accent2"/>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CD73B0F8-7DC7-7765-9CE2-2C0C5B955ACC}"/>
                  </a:ext>
                </a:extLst>
              </p:cNvPr>
              <p:cNvCxnSpPr>
                <a:cxnSpLocks/>
              </p:cNvCxnSpPr>
              <p:nvPr/>
            </p:nvCxnSpPr>
            <p:spPr bwMode="auto">
              <a:xfrm>
                <a:off x="12371387" y="2426509"/>
                <a:ext cx="0" cy="766833"/>
              </a:xfrm>
              <a:prstGeom prst="line">
                <a:avLst/>
              </a:prstGeom>
              <a:noFill/>
              <a:ln w="28575" cap="flat" cmpd="sng" algn="ctr">
                <a:solidFill>
                  <a:schemeClr val="accent2"/>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7C83E7EB-CB75-0FD6-A052-635830F2292B}"/>
                  </a:ext>
                </a:extLst>
              </p:cNvPr>
              <p:cNvCxnSpPr>
                <a:cxnSpLocks/>
              </p:cNvCxnSpPr>
              <p:nvPr/>
            </p:nvCxnSpPr>
            <p:spPr bwMode="auto">
              <a:xfrm>
                <a:off x="12304712" y="3179848"/>
                <a:ext cx="133350" cy="0"/>
              </a:xfrm>
              <a:prstGeom prst="line">
                <a:avLst/>
              </a:prstGeom>
              <a:noFill/>
              <a:ln w="28575" cap="flat" cmpd="sng" algn="ctr">
                <a:solidFill>
                  <a:schemeClr val="accent2"/>
                </a:solidFill>
                <a:prstDash val="solid"/>
                <a:round/>
                <a:headEnd type="none" w="med" len="med"/>
                <a:tailEnd type="none" w="med" len="med"/>
              </a:ln>
              <a:effectLst/>
            </p:spPr>
          </p:cxnSp>
        </p:grpSp>
      </p:grpSp>
      <p:sp>
        <p:nvSpPr>
          <p:cNvPr id="112" name="Freeform: Shape 111">
            <a:extLst>
              <a:ext uri="{FF2B5EF4-FFF2-40B4-BE49-F238E27FC236}">
                <a16:creationId xmlns:a16="http://schemas.microsoft.com/office/drawing/2014/main" id="{9A8206E7-4496-73BA-9639-744F06156C18}"/>
              </a:ext>
            </a:extLst>
          </p:cNvPr>
          <p:cNvSpPr/>
          <p:nvPr/>
        </p:nvSpPr>
        <p:spPr bwMode="auto">
          <a:xfrm>
            <a:off x="7715250" y="2984500"/>
            <a:ext cx="3752850" cy="1257300"/>
          </a:xfrm>
          <a:custGeom>
            <a:avLst/>
            <a:gdLst>
              <a:gd name="connsiteX0" fmla="*/ 0 w 3752850"/>
              <a:gd name="connsiteY0" fmla="*/ 0 h 1257300"/>
              <a:gd name="connsiteX1" fmla="*/ 361950 w 3752850"/>
              <a:gd name="connsiteY1" fmla="*/ 1174750 h 1257300"/>
              <a:gd name="connsiteX2" fmla="*/ 698500 w 3752850"/>
              <a:gd name="connsiteY2" fmla="*/ 1143000 h 1257300"/>
              <a:gd name="connsiteX3" fmla="*/ 1041400 w 3752850"/>
              <a:gd name="connsiteY3" fmla="*/ 971550 h 1257300"/>
              <a:gd name="connsiteX4" fmla="*/ 1727200 w 3752850"/>
              <a:gd name="connsiteY4" fmla="*/ 1244600 h 1257300"/>
              <a:gd name="connsiteX5" fmla="*/ 2400300 w 3752850"/>
              <a:gd name="connsiteY5" fmla="*/ 1257300 h 1257300"/>
              <a:gd name="connsiteX6" fmla="*/ 2736850 w 3752850"/>
              <a:gd name="connsiteY6" fmla="*/ 1117600 h 1257300"/>
              <a:gd name="connsiteX7" fmla="*/ 3752850 w 3752850"/>
              <a:gd name="connsiteY7" fmla="*/ 1168400 h 125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2850" h="1257300">
                <a:moveTo>
                  <a:pt x="0" y="0"/>
                </a:moveTo>
                <a:lnTo>
                  <a:pt x="361950" y="1174750"/>
                </a:lnTo>
                <a:lnTo>
                  <a:pt x="698500" y="1143000"/>
                </a:lnTo>
                <a:lnTo>
                  <a:pt x="1041400" y="971550"/>
                </a:lnTo>
                <a:lnTo>
                  <a:pt x="1727200" y="1244600"/>
                </a:lnTo>
                <a:lnTo>
                  <a:pt x="2400300" y="1257300"/>
                </a:lnTo>
                <a:lnTo>
                  <a:pt x="2736850" y="1117600"/>
                </a:lnTo>
                <a:lnTo>
                  <a:pt x="3752850" y="1168400"/>
                </a:lnTo>
              </a:path>
            </a:pathLst>
          </a:custGeom>
          <a:noFill/>
          <a:ln w="28575">
            <a:solidFill>
              <a:schemeClr val="accent1"/>
            </a:solidFill>
            <a:miter lim="800000"/>
            <a:headEnd/>
            <a:tailEnd/>
          </a:ln>
        </p:spPr>
        <p:txBody>
          <a:bodyPr rtlCol="0" anchor="ctr"/>
          <a:lstStyle/>
          <a:p>
            <a:pPr algn="ctr"/>
            <a:endParaRPr lang="en-US"/>
          </a:p>
        </p:txBody>
      </p:sp>
      <p:grpSp>
        <p:nvGrpSpPr>
          <p:cNvPr id="120" name="Group 119">
            <a:extLst>
              <a:ext uri="{FF2B5EF4-FFF2-40B4-BE49-F238E27FC236}">
                <a16:creationId xmlns:a16="http://schemas.microsoft.com/office/drawing/2014/main" id="{465E7701-BF3C-3517-50D8-D2742EAF93AF}"/>
              </a:ext>
            </a:extLst>
          </p:cNvPr>
          <p:cNvGrpSpPr/>
          <p:nvPr/>
        </p:nvGrpSpPr>
        <p:grpSpPr>
          <a:xfrm>
            <a:off x="8017742" y="3920781"/>
            <a:ext cx="3503899" cy="372058"/>
            <a:chOff x="8017742" y="3920781"/>
            <a:chExt cx="3503899" cy="372058"/>
          </a:xfrm>
        </p:grpSpPr>
        <p:sp>
          <p:nvSpPr>
            <p:cNvPr id="113" name="Oval 112">
              <a:extLst>
                <a:ext uri="{FF2B5EF4-FFF2-40B4-BE49-F238E27FC236}">
                  <a16:creationId xmlns:a16="http://schemas.microsoft.com/office/drawing/2014/main" id="{2E4A9436-7EB3-715B-A687-CF8816FB2205}"/>
                </a:ext>
              </a:extLst>
            </p:cNvPr>
            <p:cNvSpPr/>
            <p:nvPr/>
          </p:nvSpPr>
          <p:spPr bwMode="auto">
            <a:xfrm>
              <a:off x="8700301" y="3920781"/>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51169062-A4B3-6B20-677E-B719A39F1C36}"/>
                </a:ext>
              </a:extLst>
            </p:cNvPr>
            <p:cNvSpPr/>
            <p:nvPr/>
          </p:nvSpPr>
          <p:spPr bwMode="auto">
            <a:xfrm>
              <a:off x="9391658" y="4173566"/>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5" name="Oval 114">
              <a:extLst>
                <a:ext uri="{FF2B5EF4-FFF2-40B4-BE49-F238E27FC236}">
                  <a16:creationId xmlns:a16="http://schemas.microsoft.com/office/drawing/2014/main" id="{ABF23E79-F42F-732C-C458-85105BBC2578}"/>
                </a:ext>
              </a:extLst>
            </p:cNvPr>
            <p:cNvSpPr/>
            <p:nvPr/>
          </p:nvSpPr>
          <p:spPr bwMode="auto">
            <a:xfrm>
              <a:off x="8356565" y="4091433"/>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6" name="Oval 115">
              <a:extLst>
                <a:ext uri="{FF2B5EF4-FFF2-40B4-BE49-F238E27FC236}">
                  <a16:creationId xmlns:a16="http://schemas.microsoft.com/office/drawing/2014/main" id="{CFB6244A-0B80-FBAD-2E1A-49208410ABE1}"/>
                </a:ext>
              </a:extLst>
            </p:cNvPr>
            <p:cNvSpPr/>
            <p:nvPr/>
          </p:nvSpPr>
          <p:spPr bwMode="auto">
            <a:xfrm>
              <a:off x="8017742" y="4104574"/>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7" name="Oval 116">
              <a:extLst>
                <a:ext uri="{FF2B5EF4-FFF2-40B4-BE49-F238E27FC236}">
                  <a16:creationId xmlns:a16="http://schemas.microsoft.com/office/drawing/2014/main" id="{D5032C20-5E7B-31FD-FC51-33E932758590}"/>
                </a:ext>
              </a:extLst>
            </p:cNvPr>
            <p:cNvSpPr/>
            <p:nvPr/>
          </p:nvSpPr>
          <p:spPr bwMode="auto">
            <a:xfrm>
              <a:off x="10066101" y="4207599"/>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8" name="Oval 117">
              <a:extLst>
                <a:ext uri="{FF2B5EF4-FFF2-40B4-BE49-F238E27FC236}">
                  <a16:creationId xmlns:a16="http://schemas.microsoft.com/office/drawing/2014/main" id="{34E63E31-D551-8884-032B-19A5F57855A0}"/>
                </a:ext>
              </a:extLst>
            </p:cNvPr>
            <p:cNvSpPr/>
            <p:nvPr/>
          </p:nvSpPr>
          <p:spPr bwMode="auto">
            <a:xfrm>
              <a:off x="10401308" y="4068749"/>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9" name="Oval 118">
              <a:extLst>
                <a:ext uri="{FF2B5EF4-FFF2-40B4-BE49-F238E27FC236}">
                  <a16:creationId xmlns:a16="http://schemas.microsoft.com/office/drawing/2014/main" id="{1C7DA9CC-F3F1-7C14-83CB-C7C701034B5C}"/>
                </a:ext>
              </a:extLst>
            </p:cNvPr>
            <p:cNvSpPr/>
            <p:nvPr/>
          </p:nvSpPr>
          <p:spPr bwMode="auto">
            <a:xfrm>
              <a:off x="11436401" y="4113941"/>
              <a:ext cx="85240" cy="85240"/>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49" name="Group 148">
            <a:extLst>
              <a:ext uri="{FF2B5EF4-FFF2-40B4-BE49-F238E27FC236}">
                <a16:creationId xmlns:a16="http://schemas.microsoft.com/office/drawing/2014/main" id="{5BB9B7F4-D667-8B50-8945-19DEB20D82ED}"/>
              </a:ext>
            </a:extLst>
          </p:cNvPr>
          <p:cNvGrpSpPr/>
          <p:nvPr/>
        </p:nvGrpSpPr>
        <p:grpSpPr>
          <a:xfrm>
            <a:off x="8018981" y="3647247"/>
            <a:ext cx="3510079" cy="787635"/>
            <a:chOff x="8018981" y="3647247"/>
            <a:chExt cx="3510079" cy="787635"/>
          </a:xfrm>
        </p:grpSpPr>
        <p:grpSp>
          <p:nvGrpSpPr>
            <p:cNvPr id="121" name="Group 120">
              <a:extLst>
                <a:ext uri="{FF2B5EF4-FFF2-40B4-BE49-F238E27FC236}">
                  <a16:creationId xmlns:a16="http://schemas.microsoft.com/office/drawing/2014/main" id="{935E4E2D-81F5-0B2A-E042-1DB83F2703D0}"/>
                </a:ext>
              </a:extLst>
            </p:cNvPr>
            <p:cNvGrpSpPr/>
            <p:nvPr/>
          </p:nvGrpSpPr>
          <p:grpSpPr>
            <a:xfrm>
              <a:off x="11423333" y="4083769"/>
              <a:ext cx="105727" cy="278683"/>
              <a:chOff x="12304712" y="2426509"/>
              <a:chExt cx="133350" cy="766833"/>
            </a:xfrm>
          </p:grpSpPr>
          <p:cxnSp>
            <p:nvCxnSpPr>
              <p:cNvPr id="122" name="Straight Connector 121">
                <a:extLst>
                  <a:ext uri="{FF2B5EF4-FFF2-40B4-BE49-F238E27FC236}">
                    <a16:creationId xmlns:a16="http://schemas.microsoft.com/office/drawing/2014/main" id="{352EFE11-BCEB-776D-6674-9F99E53B06C9}"/>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0B93C877-E165-9096-637E-CD83D1BF62D5}"/>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49079D5E-E89F-079D-C8E5-0372F3B4AE96}"/>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F5BB0F31-F470-6572-5863-5CE0A3BFB8A4}"/>
                </a:ext>
              </a:extLst>
            </p:cNvPr>
            <p:cNvGrpSpPr/>
            <p:nvPr/>
          </p:nvGrpSpPr>
          <p:grpSpPr>
            <a:xfrm>
              <a:off x="10391862" y="3926535"/>
              <a:ext cx="105727" cy="392502"/>
              <a:chOff x="12304712" y="2426509"/>
              <a:chExt cx="133350" cy="766833"/>
            </a:xfrm>
          </p:grpSpPr>
          <p:cxnSp>
            <p:nvCxnSpPr>
              <p:cNvPr id="126" name="Straight Connector 125">
                <a:extLst>
                  <a:ext uri="{FF2B5EF4-FFF2-40B4-BE49-F238E27FC236}">
                    <a16:creationId xmlns:a16="http://schemas.microsoft.com/office/drawing/2014/main" id="{AA99BC25-D0FC-5D11-53CF-C127782FC31D}"/>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9362449C-05D6-A874-FEB8-899FF817B9E6}"/>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6301E06F-1A85-C37D-2D07-95B51252F592}"/>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4B40DA81-CF5F-1CAD-9F79-671AE62943D6}"/>
                </a:ext>
              </a:extLst>
            </p:cNvPr>
            <p:cNvGrpSpPr/>
            <p:nvPr/>
          </p:nvGrpSpPr>
          <p:grpSpPr>
            <a:xfrm>
              <a:off x="10053400" y="3993563"/>
              <a:ext cx="105727" cy="392502"/>
              <a:chOff x="12304712" y="2426509"/>
              <a:chExt cx="133350" cy="766833"/>
            </a:xfrm>
          </p:grpSpPr>
          <p:cxnSp>
            <p:nvCxnSpPr>
              <p:cNvPr id="130" name="Straight Connector 129">
                <a:extLst>
                  <a:ext uri="{FF2B5EF4-FFF2-40B4-BE49-F238E27FC236}">
                    <a16:creationId xmlns:a16="http://schemas.microsoft.com/office/drawing/2014/main" id="{487EC799-0EAE-FF6C-4DC0-76FEFF801E79}"/>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9E86F061-1723-37E1-2345-D859739828D4}"/>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B52905F9-0B0D-54E0-027A-C6069AA7C15A}"/>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3" name="Group 132">
              <a:extLst>
                <a:ext uri="{FF2B5EF4-FFF2-40B4-BE49-F238E27FC236}">
                  <a16:creationId xmlns:a16="http://schemas.microsoft.com/office/drawing/2014/main" id="{6DA074E1-AFA5-D5D4-B349-8043CEBA810C}"/>
                </a:ext>
              </a:extLst>
            </p:cNvPr>
            <p:cNvGrpSpPr/>
            <p:nvPr/>
          </p:nvGrpSpPr>
          <p:grpSpPr>
            <a:xfrm>
              <a:off x="9377935" y="4041720"/>
              <a:ext cx="105727" cy="369650"/>
              <a:chOff x="12304712" y="2426509"/>
              <a:chExt cx="133350" cy="766833"/>
            </a:xfrm>
          </p:grpSpPr>
          <p:cxnSp>
            <p:nvCxnSpPr>
              <p:cNvPr id="134" name="Straight Connector 133">
                <a:extLst>
                  <a:ext uri="{FF2B5EF4-FFF2-40B4-BE49-F238E27FC236}">
                    <a16:creationId xmlns:a16="http://schemas.microsoft.com/office/drawing/2014/main" id="{A70D5CEA-AE13-4734-74F4-DDB15769B9DE}"/>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F2C7B5E3-E929-D287-9701-921E8E8E422A}"/>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4CC683A8-C75A-AEB5-8CA2-AE69AAFE4205}"/>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2FC7976C-A7E9-4470-A254-7A6134007587}"/>
                </a:ext>
              </a:extLst>
            </p:cNvPr>
            <p:cNvGrpSpPr/>
            <p:nvPr/>
          </p:nvGrpSpPr>
          <p:grpSpPr>
            <a:xfrm>
              <a:off x="8694447" y="3647247"/>
              <a:ext cx="105727" cy="548432"/>
              <a:chOff x="12304712" y="2426509"/>
              <a:chExt cx="133350" cy="766833"/>
            </a:xfrm>
          </p:grpSpPr>
          <p:cxnSp>
            <p:nvCxnSpPr>
              <p:cNvPr id="138" name="Straight Connector 137">
                <a:extLst>
                  <a:ext uri="{FF2B5EF4-FFF2-40B4-BE49-F238E27FC236}">
                    <a16:creationId xmlns:a16="http://schemas.microsoft.com/office/drawing/2014/main" id="{CFBB2F2C-7AD7-4E1C-1162-AE77803E8C83}"/>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4CEEEB0F-AE87-D84E-B08C-40C240548EAC}"/>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CA93294C-568B-DC1A-97A7-B0AF7B90E0EF}"/>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 name="Group 140">
              <a:extLst>
                <a:ext uri="{FF2B5EF4-FFF2-40B4-BE49-F238E27FC236}">
                  <a16:creationId xmlns:a16="http://schemas.microsoft.com/office/drawing/2014/main" id="{705566F5-D620-3251-492F-4B26D616F360}"/>
                </a:ext>
              </a:extLst>
            </p:cNvPr>
            <p:cNvGrpSpPr/>
            <p:nvPr/>
          </p:nvGrpSpPr>
          <p:grpSpPr>
            <a:xfrm>
              <a:off x="8354169" y="3867150"/>
              <a:ext cx="105727" cy="567732"/>
              <a:chOff x="12304712" y="2426509"/>
              <a:chExt cx="133350" cy="766833"/>
            </a:xfrm>
          </p:grpSpPr>
          <p:cxnSp>
            <p:nvCxnSpPr>
              <p:cNvPr id="142" name="Straight Connector 141">
                <a:extLst>
                  <a:ext uri="{FF2B5EF4-FFF2-40B4-BE49-F238E27FC236}">
                    <a16:creationId xmlns:a16="http://schemas.microsoft.com/office/drawing/2014/main" id="{2BC0B462-A374-B4B6-3FF6-BA2A04158C6A}"/>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9C09631D-BA35-942C-673B-6FB8E66B435B}"/>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FEC30783-DA67-9146-72A4-CA891AC51271}"/>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5" name="Group 144">
              <a:extLst>
                <a:ext uri="{FF2B5EF4-FFF2-40B4-BE49-F238E27FC236}">
                  <a16:creationId xmlns:a16="http://schemas.microsoft.com/office/drawing/2014/main" id="{EAB3C93C-23F4-9CE6-282A-D0FFA2C012D2}"/>
                </a:ext>
              </a:extLst>
            </p:cNvPr>
            <p:cNvGrpSpPr/>
            <p:nvPr/>
          </p:nvGrpSpPr>
          <p:grpSpPr>
            <a:xfrm>
              <a:off x="8018981" y="3893856"/>
              <a:ext cx="105727" cy="463692"/>
              <a:chOff x="12304712" y="2426509"/>
              <a:chExt cx="133350" cy="766833"/>
            </a:xfrm>
          </p:grpSpPr>
          <p:cxnSp>
            <p:nvCxnSpPr>
              <p:cNvPr id="146" name="Straight Connector 145">
                <a:extLst>
                  <a:ext uri="{FF2B5EF4-FFF2-40B4-BE49-F238E27FC236}">
                    <a16:creationId xmlns:a16="http://schemas.microsoft.com/office/drawing/2014/main" id="{65EA0688-AED9-D3C9-0716-FD009C3C1B45}"/>
                  </a:ext>
                </a:extLst>
              </p:cNvPr>
              <p:cNvCxnSpPr>
                <a:cxnSpLocks/>
              </p:cNvCxnSpPr>
              <p:nvPr/>
            </p:nvCxnSpPr>
            <p:spPr bwMode="auto">
              <a:xfrm>
                <a:off x="12304712" y="2441474"/>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E304ABFE-C40B-ED28-99DC-679F9DB9315A}"/>
                  </a:ext>
                </a:extLst>
              </p:cNvPr>
              <p:cNvCxnSpPr>
                <a:cxnSpLocks/>
              </p:cNvCxnSpPr>
              <p:nvPr/>
            </p:nvCxnSpPr>
            <p:spPr bwMode="auto">
              <a:xfrm>
                <a:off x="12371387" y="2426509"/>
                <a:ext cx="0" cy="766833"/>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59F50EC0-C538-AFA3-8F55-BD4D9609D829}"/>
                  </a:ext>
                </a:extLst>
              </p:cNvPr>
              <p:cNvCxnSpPr>
                <a:cxnSpLocks/>
              </p:cNvCxnSpPr>
              <p:nvPr/>
            </p:nvCxnSpPr>
            <p:spPr bwMode="auto">
              <a:xfrm>
                <a:off x="12304712" y="3179848"/>
                <a:ext cx="133350" cy="0"/>
              </a:xfrm>
              <a:prstGeom prst="line">
                <a:avLst/>
              </a:prstGeom>
              <a:noFill/>
              <a:ln w="28575" cap="flat" cmpd="sng" algn="ctr">
                <a:solidFill>
                  <a:schemeClr val="accent1"/>
                </a:solidFill>
                <a:prstDash val="solid"/>
                <a:round/>
                <a:headEnd type="none" w="med" len="med"/>
                <a:tailEnd type="none" w="med" len="med"/>
              </a:ln>
              <a:effectLst/>
            </p:spPr>
          </p:cxnSp>
        </p:grpSp>
      </p:grpSp>
      <p:sp>
        <p:nvSpPr>
          <p:cNvPr id="150" name="Freeform: Shape 149">
            <a:extLst>
              <a:ext uri="{FF2B5EF4-FFF2-40B4-BE49-F238E27FC236}">
                <a16:creationId xmlns:a16="http://schemas.microsoft.com/office/drawing/2014/main" id="{67FD14F0-1100-3FC8-0E4F-CDB3F986EED2}"/>
              </a:ext>
            </a:extLst>
          </p:cNvPr>
          <p:cNvSpPr/>
          <p:nvPr/>
        </p:nvSpPr>
        <p:spPr bwMode="auto">
          <a:xfrm>
            <a:off x="7729538" y="2967038"/>
            <a:ext cx="3743325" cy="1352550"/>
          </a:xfrm>
          <a:custGeom>
            <a:avLst/>
            <a:gdLst>
              <a:gd name="connsiteX0" fmla="*/ 0 w 3743325"/>
              <a:gd name="connsiteY0" fmla="*/ 0 h 1352550"/>
              <a:gd name="connsiteX1" fmla="*/ 347662 w 3743325"/>
              <a:gd name="connsiteY1" fmla="*/ 1233487 h 1352550"/>
              <a:gd name="connsiteX2" fmla="*/ 676275 w 3743325"/>
              <a:gd name="connsiteY2" fmla="*/ 1257300 h 1352550"/>
              <a:gd name="connsiteX3" fmla="*/ 1028700 w 3743325"/>
              <a:gd name="connsiteY3" fmla="*/ 1304925 h 1352550"/>
              <a:gd name="connsiteX4" fmla="*/ 1685925 w 3743325"/>
              <a:gd name="connsiteY4" fmla="*/ 1343025 h 1352550"/>
              <a:gd name="connsiteX5" fmla="*/ 2386012 w 3743325"/>
              <a:gd name="connsiteY5" fmla="*/ 1223962 h 1352550"/>
              <a:gd name="connsiteX6" fmla="*/ 2728912 w 3743325"/>
              <a:gd name="connsiteY6" fmla="*/ 1219200 h 1352550"/>
              <a:gd name="connsiteX7" fmla="*/ 3743325 w 3743325"/>
              <a:gd name="connsiteY7" fmla="*/ 1352550 h 1352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3325" h="1352550">
                <a:moveTo>
                  <a:pt x="0" y="0"/>
                </a:moveTo>
                <a:lnTo>
                  <a:pt x="347662" y="1233487"/>
                </a:lnTo>
                <a:lnTo>
                  <a:pt x="676275" y="1257300"/>
                </a:lnTo>
                <a:lnTo>
                  <a:pt x="1028700" y="1304925"/>
                </a:lnTo>
                <a:lnTo>
                  <a:pt x="1685925" y="1343025"/>
                </a:lnTo>
                <a:lnTo>
                  <a:pt x="2386012" y="1223962"/>
                </a:lnTo>
                <a:lnTo>
                  <a:pt x="2728912" y="1219200"/>
                </a:lnTo>
                <a:lnTo>
                  <a:pt x="3743325" y="1352550"/>
                </a:lnTo>
              </a:path>
            </a:pathLst>
          </a:custGeom>
          <a:noFill/>
          <a:ln w="28575">
            <a:solidFill>
              <a:schemeClr val="accent5"/>
            </a:solidFill>
            <a:miter lim="800000"/>
            <a:headEnd/>
            <a:tailEnd/>
          </a:ln>
        </p:spPr>
        <p:txBody>
          <a:bodyPr rtlCol="0" anchor="ctr"/>
          <a:lstStyle/>
          <a:p>
            <a:pPr algn="ctr"/>
            <a:endParaRPr lang="en-US"/>
          </a:p>
        </p:txBody>
      </p:sp>
      <p:grpSp>
        <p:nvGrpSpPr>
          <p:cNvPr id="158" name="Group 157">
            <a:extLst>
              <a:ext uri="{FF2B5EF4-FFF2-40B4-BE49-F238E27FC236}">
                <a16:creationId xmlns:a16="http://schemas.microsoft.com/office/drawing/2014/main" id="{9C175D1B-FC42-56DC-E161-B4854946849A}"/>
              </a:ext>
            </a:extLst>
          </p:cNvPr>
          <p:cNvGrpSpPr/>
          <p:nvPr/>
        </p:nvGrpSpPr>
        <p:grpSpPr>
          <a:xfrm>
            <a:off x="8041167" y="4143711"/>
            <a:ext cx="3472621" cy="215009"/>
            <a:chOff x="8041167" y="4143711"/>
            <a:chExt cx="3472621" cy="215009"/>
          </a:xfrm>
        </p:grpSpPr>
        <p:sp>
          <p:nvSpPr>
            <p:cNvPr id="151" name="Oval 150">
              <a:extLst>
                <a:ext uri="{FF2B5EF4-FFF2-40B4-BE49-F238E27FC236}">
                  <a16:creationId xmlns:a16="http://schemas.microsoft.com/office/drawing/2014/main" id="{27D210D2-B399-EA07-A9B9-B9B529E4A9E0}"/>
                </a:ext>
              </a:extLst>
            </p:cNvPr>
            <p:cNvSpPr/>
            <p:nvPr/>
          </p:nvSpPr>
          <p:spPr bwMode="auto">
            <a:xfrm>
              <a:off x="8041167" y="4152751"/>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2" name="Oval 151">
              <a:extLst>
                <a:ext uri="{FF2B5EF4-FFF2-40B4-BE49-F238E27FC236}">
                  <a16:creationId xmlns:a16="http://schemas.microsoft.com/office/drawing/2014/main" id="{2F5FE4E8-D4DD-C9B8-32BC-D6CAD41725E7}"/>
                </a:ext>
              </a:extLst>
            </p:cNvPr>
            <p:cNvSpPr/>
            <p:nvPr/>
          </p:nvSpPr>
          <p:spPr bwMode="auto">
            <a:xfrm>
              <a:off x="8359900" y="4190738"/>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3" name="Oval 152">
              <a:extLst>
                <a:ext uri="{FF2B5EF4-FFF2-40B4-BE49-F238E27FC236}">
                  <a16:creationId xmlns:a16="http://schemas.microsoft.com/office/drawing/2014/main" id="{108F5C5F-9EF8-F633-DBA7-E76117057173}"/>
                </a:ext>
              </a:extLst>
            </p:cNvPr>
            <p:cNvSpPr/>
            <p:nvPr/>
          </p:nvSpPr>
          <p:spPr bwMode="auto">
            <a:xfrm>
              <a:off x="8706679" y="4219313"/>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4" name="Oval 153">
              <a:extLst>
                <a:ext uri="{FF2B5EF4-FFF2-40B4-BE49-F238E27FC236}">
                  <a16:creationId xmlns:a16="http://schemas.microsoft.com/office/drawing/2014/main" id="{9D6FAAC1-5235-B056-9D48-C42EE27DA607}"/>
                </a:ext>
              </a:extLst>
            </p:cNvPr>
            <p:cNvSpPr/>
            <p:nvPr/>
          </p:nvSpPr>
          <p:spPr bwMode="auto">
            <a:xfrm>
              <a:off x="9383403" y="4261933"/>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5" name="Oval 154">
              <a:extLst>
                <a:ext uri="{FF2B5EF4-FFF2-40B4-BE49-F238E27FC236}">
                  <a16:creationId xmlns:a16="http://schemas.microsoft.com/office/drawing/2014/main" id="{BC7F8D03-086B-7072-360F-CA1460EBC009}"/>
                </a:ext>
              </a:extLst>
            </p:cNvPr>
            <p:cNvSpPr/>
            <p:nvPr/>
          </p:nvSpPr>
          <p:spPr bwMode="auto">
            <a:xfrm>
              <a:off x="10066100" y="4143711"/>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6" name="Oval 155">
              <a:extLst>
                <a:ext uri="{FF2B5EF4-FFF2-40B4-BE49-F238E27FC236}">
                  <a16:creationId xmlns:a16="http://schemas.microsoft.com/office/drawing/2014/main" id="{1E145233-160A-3417-5FBD-DECDB37E054C}"/>
                </a:ext>
              </a:extLst>
            </p:cNvPr>
            <p:cNvSpPr/>
            <p:nvPr/>
          </p:nvSpPr>
          <p:spPr bwMode="auto">
            <a:xfrm>
              <a:off x="10399114" y="4149105"/>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7" name="Oval 156">
              <a:extLst>
                <a:ext uri="{FF2B5EF4-FFF2-40B4-BE49-F238E27FC236}">
                  <a16:creationId xmlns:a16="http://schemas.microsoft.com/office/drawing/2014/main" id="{27E2AE88-F40A-B6F2-6A8A-E712386F02DF}"/>
                </a:ext>
              </a:extLst>
            </p:cNvPr>
            <p:cNvSpPr/>
            <p:nvPr/>
          </p:nvSpPr>
          <p:spPr bwMode="auto">
            <a:xfrm>
              <a:off x="11428548" y="4273480"/>
              <a:ext cx="85240" cy="85240"/>
            </a:xfrm>
            <a:prstGeom prst="ellips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88" name="Group 187">
            <a:extLst>
              <a:ext uri="{FF2B5EF4-FFF2-40B4-BE49-F238E27FC236}">
                <a16:creationId xmlns:a16="http://schemas.microsoft.com/office/drawing/2014/main" id="{CD7BA5C6-3405-0347-A7AA-332521B00092}"/>
              </a:ext>
            </a:extLst>
          </p:cNvPr>
          <p:cNvGrpSpPr/>
          <p:nvPr/>
        </p:nvGrpSpPr>
        <p:grpSpPr>
          <a:xfrm>
            <a:off x="8029514" y="3822739"/>
            <a:ext cx="3497441" cy="665344"/>
            <a:chOff x="8029514" y="3822739"/>
            <a:chExt cx="3497441" cy="665344"/>
          </a:xfrm>
        </p:grpSpPr>
        <p:grpSp>
          <p:nvGrpSpPr>
            <p:cNvPr id="159" name="Group 158">
              <a:extLst>
                <a:ext uri="{FF2B5EF4-FFF2-40B4-BE49-F238E27FC236}">
                  <a16:creationId xmlns:a16="http://schemas.microsoft.com/office/drawing/2014/main" id="{B04AD415-9778-AA66-99B7-93B4F66DE79E}"/>
                </a:ext>
              </a:extLst>
            </p:cNvPr>
            <p:cNvGrpSpPr/>
            <p:nvPr/>
          </p:nvGrpSpPr>
          <p:grpSpPr>
            <a:xfrm>
              <a:off x="11415528" y="3883819"/>
              <a:ext cx="111427" cy="473730"/>
              <a:chOff x="12304712" y="2426509"/>
              <a:chExt cx="133350" cy="766833"/>
            </a:xfrm>
          </p:grpSpPr>
          <p:cxnSp>
            <p:nvCxnSpPr>
              <p:cNvPr id="160" name="Straight Connector 159">
                <a:extLst>
                  <a:ext uri="{FF2B5EF4-FFF2-40B4-BE49-F238E27FC236}">
                    <a16:creationId xmlns:a16="http://schemas.microsoft.com/office/drawing/2014/main" id="{DFDC48DE-6195-88C2-FA63-A01B6790B177}"/>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0F79113C-CCE0-E5CC-9BB9-4815C7813539}"/>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8076E352-267C-DD2F-DC36-525115EEFC64}"/>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63" name="Group 162">
              <a:extLst>
                <a:ext uri="{FF2B5EF4-FFF2-40B4-BE49-F238E27FC236}">
                  <a16:creationId xmlns:a16="http://schemas.microsoft.com/office/drawing/2014/main" id="{DC4C9FC1-D5F1-F710-F66C-412C488C1F56}"/>
                </a:ext>
              </a:extLst>
            </p:cNvPr>
            <p:cNvGrpSpPr/>
            <p:nvPr/>
          </p:nvGrpSpPr>
          <p:grpSpPr>
            <a:xfrm>
              <a:off x="10391861" y="3822739"/>
              <a:ext cx="111427" cy="563325"/>
              <a:chOff x="12304712" y="2426509"/>
              <a:chExt cx="133350" cy="766833"/>
            </a:xfrm>
          </p:grpSpPr>
          <p:cxnSp>
            <p:nvCxnSpPr>
              <p:cNvPr id="164" name="Straight Connector 163">
                <a:extLst>
                  <a:ext uri="{FF2B5EF4-FFF2-40B4-BE49-F238E27FC236}">
                    <a16:creationId xmlns:a16="http://schemas.microsoft.com/office/drawing/2014/main" id="{A2A86A8A-DA7D-918A-7372-6A716DAB815D}"/>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D1A73ECE-EADC-7971-1DF9-D476F624A8C3}"/>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41493DBB-F55E-638A-325C-1A5AE30C2D99}"/>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683F1097-3BBE-5A43-93A6-9BE6E2D18FDE}"/>
                </a:ext>
              </a:extLst>
            </p:cNvPr>
            <p:cNvGrpSpPr/>
            <p:nvPr/>
          </p:nvGrpSpPr>
          <p:grpSpPr>
            <a:xfrm>
              <a:off x="10048611" y="3934195"/>
              <a:ext cx="111427" cy="496243"/>
              <a:chOff x="12304712" y="2426509"/>
              <a:chExt cx="133350" cy="766833"/>
            </a:xfrm>
          </p:grpSpPr>
          <p:cxnSp>
            <p:nvCxnSpPr>
              <p:cNvPr id="169" name="Straight Connector 168">
                <a:extLst>
                  <a:ext uri="{FF2B5EF4-FFF2-40B4-BE49-F238E27FC236}">
                    <a16:creationId xmlns:a16="http://schemas.microsoft.com/office/drawing/2014/main" id="{C01C9E5E-BA00-CF6D-AB39-235CBC15BA62}"/>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A69DCA52-6C24-C304-29D9-79F2D0D36544}"/>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81487A43-ECF5-2D3A-FBD0-737E5ABC7B28}"/>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72" name="Group 171">
              <a:extLst>
                <a:ext uri="{FF2B5EF4-FFF2-40B4-BE49-F238E27FC236}">
                  <a16:creationId xmlns:a16="http://schemas.microsoft.com/office/drawing/2014/main" id="{56EC1EED-3B35-B95E-C64B-99D847338583}"/>
                </a:ext>
              </a:extLst>
            </p:cNvPr>
            <p:cNvGrpSpPr/>
            <p:nvPr/>
          </p:nvGrpSpPr>
          <p:grpSpPr>
            <a:xfrm>
              <a:off x="9382612" y="3974988"/>
              <a:ext cx="111427" cy="496243"/>
              <a:chOff x="12304712" y="2426509"/>
              <a:chExt cx="133350" cy="766833"/>
            </a:xfrm>
          </p:grpSpPr>
          <p:cxnSp>
            <p:nvCxnSpPr>
              <p:cNvPr id="173" name="Straight Connector 172">
                <a:extLst>
                  <a:ext uri="{FF2B5EF4-FFF2-40B4-BE49-F238E27FC236}">
                    <a16:creationId xmlns:a16="http://schemas.microsoft.com/office/drawing/2014/main" id="{175F363F-EE03-5E98-FD3C-39B11C89C46B}"/>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5D73B2FC-9D1D-3827-7D29-5D6887202B37}"/>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5A195EBF-7E58-E500-325B-DBB1EE7958FB}"/>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90A0738B-AB6B-099A-D06A-689B490D3CE4}"/>
                </a:ext>
              </a:extLst>
            </p:cNvPr>
            <p:cNvGrpSpPr/>
            <p:nvPr/>
          </p:nvGrpSpPr>
          <p:grpSpPr>
            <a:xfrm>
              <a:off x="8696423" y="4029363"/>
              <a:ext cx="111427" cy="388552"/>
              <a:chOff x="12304712" y="2426509"/>
              <a:chExt cx="133350" cy="766833"/>
            </a:xfrm>
          </p:grpSpPr>
          <p:cxnSp>
            <p:nvCxnSpPr>
              <p:cNvPr id="177" name="Straight Connector 176">
                <a:extLst>
                  <a:ext uri="{FF2B5EF4-FFF2-40B4-BE49-F238E27FC236}">
                    <a16:creationId xmlns:a16="http://schemas.microsoft.com/office/drawing/2014/main" id="{7F00F557-D59E-0258-AEA3-6B815274A6C6}"/>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CD31CD95-85BF-1C3A-5AEF-39D6EC6AA414}"/>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CD8E5B64-C307-48E6-1E6A-51AA9D9935D2}"/>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7608D638-40F5-A70C-B652-7866A418BA48}"/>
                </a:ext>
              </a:extLst>
            </p:cNvPr>
            <p:cNvGrpSpPr/>
            <p:nvPr/>
          </p:nvGrpSpPr>
          <p:grpSpPr>
            <a:xfrm>
              <a:off x="8358866" y="4006020"/>
              <a:ext cx="111427" cy="482063"/>
              <a:chOff x="12304712" y="2426509"/>
              <a:chExt cx="133350" cy="766833"/>
            </a:xfrm>
          </p:grpSpPr>
          <p:cxnSp>
            <p:nvCxnSpPr>
              <p:cNvPr id="181" name="Straight Connector 180">
                <a:extLst>
                  <a:ext uri="{FF2B5EF4-FFF2-40B4-BE49-F238E27FC236}">
                    <a16:creationId xmlns:a16="http://schemas.microsoft.com/office/drawing/2014/main" id="{1D6F55FB-826A-414D-C268-A5D6C7C7A1CC}"/>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C37F0017-683A-D553-B1A7-858E3927CB0F}"/>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FACAE992-5895-6DFA-FB32-158A6132AEA4}"/>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B52DD84C-E898-BB77-9B71-FBD86C544F65}"/>
                </a:ext>
              </a:extLst>
            </p:cNvPr>
            <p:cNvGrpSpPr/>
            <p:nvPr/>
          </p:nvGrpSpPr>
          <p:grpSpPr>
            <a:xfrm>
              <a:off x="8029514" y="3947869"/>
              <a:ext cx="111427" cy="482063"/>
              <a:chOff x="12304712" y="2426509"/>
              <a:chExt cx="133350" cy="766833"/>
            </a:xfrm>
          </p:grpSpPr>
          <p:cxnSp>
            <p:nvCxnSpPr>
              <p:cNvPr id="185" name="Straight Connector 184">
                <a:extLst>
                  <a:ext uri="{FF2B5EF4-FFF2-40B4-BE49-F238E27FC236}">
                    <a16:creationId xmlns:a16="http://schemas.microsoft.com/office/drawing/2014/main" id="{FAD4FBC2-C411-4804-BB66-C39E0C53FF58}"/>
                  </a:ext>
                </a:extLst>
              </p:cNvPr>
              <p:cNvCxnSpPr>
                <a:cxnSpLocks/>
              </p:cNvCxnSpPr>
              <p:nvPr/>
            </p:nvCxnSpPr>
            <p:spPr bwMode="auto">
              <a:xfrm>
                <a:off x="12304712" y="2441474"/>
                <a:ext cx="133350" cy="0"/>
              </a:xfrm>
              <a:prstGeom prst="line">
                <a:avLst/>
              </a:prstGeom>
              <a:noFill/>
              <a:ln w="28575" cap="flat" cmpd="sng" algn="ctr">
                <a:solidFill>
                  <a:schemeClr val="accent5"/>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0F0691B6-07BF-536E-9A6C-A35A12FACBBA}"/>
                  </a:ext>
                </a:extLst>
              </p:cNvPr>
              <p:cNvCxnSpPr>
                <a:cxnSpLocks/>
              </p:cNvCxnSpPr>
              <p:nvPr/>
            </p:nvCxnSpPr>
            <p:spPr bwMode="auto">
              <a:xfrm>
                <a:off x="12371387" y="2426509"/>
                <a:ext cx="0" cy="766833"/>
              </a:xfrm>
              <a:prstGeom prst="line">
                <a:avLst/>
              </a:prstGeom>
              <a:noFill/>
              <a:ln w="28575" cap="flat" cmpd="sng" algn="ctr">
                <a:solidFill>
                  <a:schemeClr val="accent5"/>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828FCDC2-7F98-1109-ED49-2B7E7B849B17}"/>
                  </a:ext>
                </a:extLst>
              </p:cNvPr>
              <p:cNvCxnSpPr>
                <a:cxnSpLocks/>
              </p:cNvCxnSpPr>
              <p:nvPr/>
            </p:nvCxnSpPr>
            <p:spPr bwMode="auto">
              <a:xfrm>
                <a:off x="12304712" y="3179848"/>
                <a:ext cx="133350" cy="0"/>
              </a:xfrm>
              <a:prstGeom prst="line">
                <a:avLst/>
              </a:prstGeom>
              <a:noFill/>
              <a:ln w="28575" cap="flat" cmpd="sng" algn="ctr">
                <a:solidFill>
                  <a:schemeClr val="accent5"/>
                </a:solidFill>
                <a:prstDash val="solid"/>
                <a:round/>
                <a:headEnd type="none" w="med" len="med"/>
                <a:tailEnd type="none" w="med" len="med"/>
              </a:ln>
              <a:effectLst/>
            </p:spPr>
          </p:cxnSp>
        </p:grpSp>
      </p:grpSp>
      <p:sp>
        <p:nvSpPr>
          <p:cNvPr id="189" name="Freeform: Shape 188">
            <a:extLst>
              <a:ext uri="{FF2B5EF4-FFF2-40B4-BE49-F238E27FC236}">
                <a16:creationId xmlns:a16="http://schemas.microsoft.com/office/drawing/2014/main" id="{A02E2A51-F6E8-DE97-60B5-38C8B2E8DBBA}"/>
              </a:ext>
            </a:extLst>
          </p:cNvPr>
          <p:cNvSpPr/>
          <p:nvPr/>
        </p:nvSpPr>
        <p:spPr bwMode="auto">
          <a:xfrm>
            <a:off x="7720013" y="2976563"/>
            <a:ext cx="3762375" cy="1490662"/>
          </a:xfrm>
          <a:custGeom>
            <a:avLst/>
            <a:gdLst>
              <a:gd name="connsiteX0" fmla="*/ 0 w 3762375"/>
              <a:gd name="connsiteY0" fmla="*/ 0 h 1490662"/>
              <a:gd name="connsiteX1" fmla="*/ 352425 w 3762375"/>
              <a:gd name="connsiteY1" fmla="*/ 1457325 h 1490662"/>
              <a:gd name="connsiteX2" fmla="*/ 690562 w 3762375"/>
              <a:gd name="connsiteY2" fmla="*/ 1333500 h 1490662"/>
              <a:gd name="connsiteX3" fmla="*/ 1019175 w 3762375"/>
              <a:gd name="connsiteY3" fmla="*/ 1433512 h 1490662"/>
              <a:gd name="connsiteX4" fmla="*/ 1714500 w 3762375"/>
              <a:gd name="connsiteY4" fmla="*/ 1314450 h 1490662"/>
              <a:gd name="connsiteX5" fmla="*/ 2386012 w 3762375"/>
              <a:gd name="connsiteY5" fmla="*/ 1490662 h 1490662"/>
              <a:gd name="connsiteX6" fmla="*/ 2724150 w 3762375"/>
              <a:gd name="connsiteY6" fmla="*/ 1447800 h 1490662"/>
              <a:gd name="connsiteX7" fmla="*/ 3762375 w 3762375"/>
              <a:gd name="connsiteY7" fmla="*/ 1328737 h 149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62375" h="1490662">
                <a:moveTo>
                  <a:pt x="0" y="0"/>
                </a:moveTo>
                <a:lnTo>
                  <a:pt x="352425" y="1457325"/>
                </a:lnTo>
                <a:lnTo>
                  <a:pt x="690562" y="1333500"/>
                </a:lnTo>
                <a:lnTo>
                  <a:pt x="1019175" y="1433512"/>
                </a:lnTo>
                <a:lnTo>
                  <a:pt x="1714500" y="1314450"/>
                </a:lnTo>
                <a:lnTo>
                  <a:pt x="2386012" y="1490662"/>
                </a:lnTo>
                <a:lnTo>
                  <a:pt x="2724150" y="1447800"/>
                </a:lnTo>
                <a:lnTo>
                  <a:pt x="3762375" y="1328737"/>
                </a:lnTo>
              </a:path>
            </a:pathLst>
          </a:custGeom>
          <a:noFill/>
          <a:ln w="28575">
            <a:solidFill>
              <a:schemeClr val="accent1">
                <a:lumMod val="25000"/>
                <a:lumOff val="75000"/>
              </a:schemeClr>
            </a:solidFill>
            <a:miter lim="800000"/>
            <a:headEnd/>
            <a:tailEnd/>
          </a:ln>
        </p:spPr>
        <p:txBody>
          <a:bodyPr rtlCol="0" anchor="ctr"/>
          <a:lstStyle/>
          <a:p>
            <a:pPr algn="ctr"/>
            <a:endParaRPr lang="en-US"/>
          </a:p>
        </p:txBody>
      </p:sp>
      <p:grpSp>
        <p:nvGrpSpPr>
          <p:cNvPr id="198" name="Group 197">
            <a:extLst>
              <a:ext uri="{FF2B5EF4-FFF2-40B4-BE49-F238E27FC236}">
                <a16:creationId xmlns:a16="http://schemas.microsoft.com/office/drawing/2014/main" id="{D33EA4E9-C77B-50B7-4BE2-89389A5EFEFF}"/>
              </a:ext>
            </a:extLst>
          </p:cNvPr>
          <p:cNvGrpSpPr/>
          <p:nvPr/>
        </p:nvGrpSpPr>
        <p:grpSpPr>
          <a:xfrm>
            <a:off x="7675961" y="2948918"/>
            <a:ext cx="3837827" cy="1560295"/>
            <a:chOff x="7675961" y="2948918"/>
            <a:chExt cx="3837827" cy="1560295"/>
          </a:xfrm>
        </p:grpSpPr>
        <p:sp>
          <p:nvSpPr>
            <p:cNvPr id="190" name="Oval 189">
              <a:extLst>
                <a:ext uri="{FF2B5EF4-FFF2-40B4-BE49-F238E27FC236}">
                  <a16:creationId xmlns:a16="http://schemas.microsoft.com/office/drawing/2014/main" id="{DDCC11F7-FFE2-5138-81D2-E227318CDA36}"/>
                </a:ext>
              </a:extLst>
            </p:cNvPr>
            <p:cNvSpPr/>
            <p:nvPr/>
          </p:nvSpPr>
          <p:spPr bwMode="auto">
            <a:xfrm>
              <a:off x="8025894" y="4377678"/>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1" name="Oval 190">
              <a:extLst>
                <a:ext uri="{FF2B5EF4-FFF2-40B4-BE49-F238E27FC236}">
                  <a16:creationId xmlns:a16="http://schemas.microsoft.com/office/drawing/2014/main" id="{FA427F29-4D4F-507B-8654-724E96DD01B1}"/>
                </a:ext>
              </a:extLst>
            </p:cNvPr>
            <p:cNvSpPr/>
            <p:nvPr/>
          </p:nvSpPr>
          <p:spPr bwMode="auto">
            <a:xfrm>
              <a:off x="8362657" y="4263560"/>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2" name="Oval 191">
              <a:extLst>
                <a:ext uri="{FF2B5EF4-FFF2-40B4-BE49-F238E27FC236}">
                  <a16:creationId xmlns:a16="http://schemas.microsoft.com/office/drawing/2014/main" id="{9C076A79-04CA-61F2-4259-AB565580F1F1}"/>
                </a:ext>
              </a:extLst>
            </p:cNvPr>
            <p:cNvSpPr/>
            <p:nvPr/>
          </p:nvSpPr>
          <p:spPr bwMode="auto">
            <a:xfrm>
              <a:off x="8709852" y="4362740"/>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3" name="Oval 192">
              <a:extLst>
                <a:ext uri="{FF2B5EF4-FFF2-40B4-BE49-F238E27FC236}">
                  <a16:creationId xmlns:a16="http://schemas.microsoft.com/office/drawing/2014/main" id="{2117F6FD-AC76-A973-757F-6AF65564B729}"/>
                </a:ext>
              </a:extLst>
            </p:cNvPr>
            <p:cNvSpPr/>
            <p:nvPr/>
          </p:nvSpPr>
          <p:spPr bwMode="auto">
            <a:xfrm>
              <a:off x="9386944" y="4257927"/>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4" name="Oval 193">
              <a:extLst>
                <a:ext uri="{FF2B5EF4-FFF2-40B4-BE49-F238E27FC236}">
                  <a16:creationId xmlns:a16="http://schemas.microsoft.com/office/drawing/2014/main" id="{385895F4-3DD8-0954-F456-08C1E15229E5}"/>
                </a:ext>
              </a:extLst>
            </p:cNvPr>
            <p:cNvSpPr/>
            <p:nvPr/>
          </p:nvSpPr>
          <p:spPr bwMode="auto">
            <a:xfrm>
              <a:off x="10056882" y="4423973"/>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5" name="Oval 194">
              <a:extLst>
                <a:ext uri="{FF2B5EF4-FFF2-40B4-BE49-F238E27FC236}">
                  <a16:creationId xmlns:a16="http://schemas.microsoft.com/office/drawing/2014/main" id="{6C1527B6-C454-C5AB-7526-CCFE9A647177}"/>
                </a:ext>
              </a:extLst>
            </p:cNvPr>
            <p:cNvSpPr/>
            <p:nvPr/>
          </p:nvSpPr>
          <p:spPr bwMode="auto">
            <a:xfrm>
              <a:off x="10409083" y="4373027"/>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6" name="Oval 195">
              <a:extLst>
                <a:ext uri="{FF2B5EF4-FFF2-40B4-BE49-F238E27FC236}">
                  <a16:creationId xmlns:a16="http://schemas.microsoft.com/office/drawing/2014/main" id="{5FBD958A-2CB1-AE93-4145-E8FB3E5000A4}"/>
                </a:ext>
              </a:extLst>
            </p:cNvPr>
            <p:cNvSpPr/>
            <p:nvPr/>
          </p:nvSpPr>
          <p:spPr bwMode="auto">
            <a:xfrm>
              <a:off x="11428548" y="4277748"/>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7" name="Oval 196">
              <a:extLst>
                <a:ext uri="{FF2B5EF4-FFF2-40B4-BE49-F238E27FC236}">
                  <a16:creationId xmlns:a16="http://schemas.microsoft.com/office/drawing/2014/main" id="{DCA6E65C-7C39-57E4-1DA5-3A5066D03853}"/>
                </a:ext>
              </a:extLst>
            </p:cNvPr>
            <p:cNvSpPr/>
            <p:nvPr/>
          </p:nvSpPr>
          <p:spPr bwMode="auto">
            <a:xfrm>
              <a:off x="7675961" y="2948918"/>
              <a:ext cx="85240" cy="85240"/>
            </a:xfrm>
            <a:prstGeom prst="ellipse">
              <a:avLst/>
            </a:prstGeom>
            <a:solidFill>
              <a:schemeClr val="accent1">
                <a:lumMod val="25000"/>
                <a:lumOff val="75000"/>
              </a:schemeClr>
            </a:solidFill>
            <a:ln w="0">
              <a:solidFill>
                <a:schemeClr val="accent1">
                  <a:lumMod val="25000"/>
                  <a:lumOff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27" name="Group 226">
            <a:extLst>
              <a:ext uri="{FF2B5EF4-FFF2-40B4-BE49-F238E27FC236}">
                <a16:creationId xmlns:a16="http://schemas.microsoft.com/office/drawing/2014/main" id="{9E7D6A32-960B-5FE4-6F33-9841124D0A90}"/>
              </a:ext>
            </a:extLst>
          </p:cNvPr>
          <p:cNvGrpSpPr/>
          <p:nvPr/>
        </p:nvGrpSpPr>
        <p:grpSpPr>
          <a:xfrm>
            <a:off x="8003629" y="4083769"/>
            <a:ext cx="3531145" cy="525379"/>
            <a:chOff x="8003629" y="4083769"/>
            <a:chExt cx="3531145" cy="525379"/>
          </a:xfrm>
        </p:grpSpPr>
        <p:grpSp>
          <p:nvGrpSpPr>
            <p:cNvPr id="199" name="Group 198">
              <a:extLst>
                <a:ext uri="{FF2B5EF4-FFF2-40B4-BE49-F238E27FC236}">
                  <a16:creationId xmlns:a16="http://schemas.microsoft.com/office/drawing/2014/main" id="{B7941E3A-73B9-78F4-C101-B896006792D3}"/>
                </a:ext>
              </a:extLst>
            </p:cNvPr>
            <p:cNvGrpSpPr/>
            <p:nvPr/>
          </p:nvGrpSpPr>
          <p:grpSpPr>
            <a:xfrm>
              <a:off x="11415235" y="4083769"/>
              <a:ext cx="119539" cy="417481"/>
              <a:chOff x="12304712" y="2426509"/>
              <a:chExt cx="133350" cy="766833"/>
            </a:xfrm>
          </p:grpSpPr>
          <p:cxnSp>
            <p:nvCxnSpPr>
              <p:cNvPr id="200" name="Straight Connector 199">
                <a:extLst>
                  <a:ext uri="{FF2B5EF4-FFF2-40B4-BE49-F238E27FC236}">
                    <a16:creationId xmlns:a16="http://schemas.microsoft.com/office/drawing/2014/main" id="{CB3AEFBF-3489-9265-0898-FF1974764362}"/>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01DB4348-F90C-D5EA-24BD-D1E6737D0A41}"/>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C4A974C2-74AD-A18C-715E-389D4020E0FA}"/>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77F7CDCA-100D-2253-0457-CADFC7F94FE4}"/>
                </a:ext>
              </a:extLst>
            </p:cNvPr>
            <p:cNvGrpSpPr/>
            <p:nvPr/>
          </p:nvGrpSpPr>
          <p:grpSpPr>
            <a:xfrm>
              <a:off x="10386763" y="4219313"/>
              <a:ext cx="119539" cy="370914"/>
              <a:chOff x="12304712" y="2426509"/>
              <a:chExt cx="133350" cy="766833"/>
            </a:xfrm>
          </p:grpSpPr>
          <p:cxnSp>
            <p:nvCxnSpPr>
              <p:cNvPr id="204" name="Straight Connector 203">
                <a:extLst>
                  <a:ext uri="{FF2B5EF4-FFF2-40B4-BE49-F238E27FC236}">
                    <a16:creationId xmlns:a16="http://schemas.microsoft.com/office/drawing/2014/main" id="{1A73B368-C157-EA01-816A-5A11C814EFD0}"/>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065F21B7-FF79-8CE7-DDD6-B1E3DBCA1EC9}"/>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F8E923E9-77DB-2B78-62B5-DC850A165D58}"/>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07" name="Group 206">
              <a:extLst>
                <a:ext uri="{FF2B5EF4-FFF2-40B4-BE49-F238E27FC236}">
                  <a16:creationId xmlns:a16="http://schemas.microsoft.com/office/drawing/2014/main" id="{E6F1A29D-49EA-7D8E-71C1-83477562C4EA}"/>
                </a:ext>
              </a:extLst>
            </p:cNvPr>
            <p:cNvGrpSpPr/>
            <p:nvPr/>
          </p:nvGrpSpPr>
          <p:grpSpPr>
            <a:xfrm>
              <a:off x="10051206" y="4275978"/>
              <a:ext cx="119539" cy="333170"/>
              <a:chOff x="12304712" y="2426509"/>
              <a:chExt cx="133350" cy="766833"/>
            </a:xfrm>
          </p:grpSpPr>
          <p:cxnSp>
            <p:nvCxnSpPr>
              <p:cNvPr id="208" name="Straight Connector 207">
                <a:extLst>
                  <a:ext uri="{FF2B5EF4-FFF2-40B4-BE49-F238E27FC236}">
                    <a16:creationId xmlns:a16="http://schemas.microsoft.com/office/drawing/2014/main" id="{9734F41E-37BD-0D23-C79B-D175FA7019C7}"/>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E041E6E7-3CB5-F5C0-BBA8-779F8E23B5AB}"/>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210F551D-7A1D-3522-E889-5982DFE64C69}"/>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11" name="Group 210">
              <a:extLst>
                <a:ext uri="{FF2B5EF4-FFF2-40B4-BE49-F238E27FC236}">
                  <a16:creationId xmlns:a16="http://schemas.microsoft.com/office/drawing/2014/main" id="{6F799C69-CF88-A1E9-3D47-C2A8C0E441CF}"/>
                </a:ext>
              </a:extLst>
            </p:cNvPr>
            <p:cNvGrpSpPr/>
            <p:nvPr/>
          </p:nvGrpSpPr>
          <p:grpSpPr>
            <a:xfrm>
              <a:off x="9369637" y="4094977"/>
              <a:ext cx="119539" cy="380654"/>
              <a:chOff x="12304712" y="2426509"/>
              <a:chExt cx="133350" cy="766833"/>
            </a:xfrm>
          </p:grpSpPr>
          <p:cxnSp>
            <p:nvCxnSpPr>
              <p:cNvPr id="212" name="Straight Connector 211">
                <a:extLst>
                  <a:ext uri="{FF2B5EF4-FFF2-40B4-BE49-F238E27FC236}">
                    <a16:creationId xmlns:a16="http://schemas.microsoft.com/office/drawing/2014/main" id="{CCCE4336-9853-0238-1E52-498D20B064F1}"/>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CEE61680-657D-0F15-D5F2-55744505F467}"/>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827B11E8-8DA6-C71A-4E43-145E8E275A8D}"/>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15" name="Group 214">
              <a:extLst>
                <a:ext uri="{FF2B5EF4-FFF2-40B4-BE49-F238E27FC236}">
                  <a16:creationId xmlns:a16="http://schemas.microsoft.com/office/drawing/2014/main" id="{A80E12BD-1D20-271F-FDE5-5ED7CEFA6951}"/>
                </a:ext>
              </a:extLst>
            </p:cNvPr>
            <p:cNvGrpSpPr/>
            <p:nvPr/>
          </p:nvGrpSpPr>
          <p:grpSpPr>
            <a:xfrm>
              <a:off x="8686898" y="4216954"/>
              <a:ext cx="119539" cy="356978"/>
              <a:chOff x="12304712" y="2426509"/>
              <a:chExt cx="133350" cy="766833"/>
            </a:xfrm>
          </p:grpSpPr>
          <p:cxnSp>
            <p:nvCxnSpPr>
              <p:cNvPr id="216" name="Straight Connector 215">
                <a:extLst>
                  <a:ext uri="{FF2B5EF4-FFF2-40B4-BE49-F238E27FC236}">
                    <a16:creationId xmlns:a16="http://schemas.microsoft.com/office/drawing/2014/main" id="{4D1D9A2B-63B1-403E-0472-F73FDECB4186}"/>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E158D8DA-EA89-58AC-8655-EAA41F73C85B}"/>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B04E4528-B6D6-39D0-D9F5-4BD6E6E5A627}"/>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19" name="Group 218">
              <a:extLst>
                <a:ext uri="{FF2B5EF4-FFF2-40B4-BE49-F238E27FC236}">
                  <a16:creationId xmlns:a16="http://schemas.microsoft.com/office/drawing/2014/main" id="{5FF119DA-4CD0-8892-96EE-068F809AF239}"/>
                </a:ext>
              </a:extLst>
            </p:cNvPr>
            <p:cNvGrpSpPr/>
            <p:nvPr/>
          </p:nvGrpSpPr>
          <p:grpSpPr>
            <a:xfrm>
              <a:off x="8347106" y="4189029"/>
              <a:ext cx="119539" cy="236423"/>
              <a:chOff x="12304712" y="2426509"/>
              <a:chExt cx="133350" cy="766833"/>
            </a:xfrm>
          </p:grpSpPr>
          <p:cxnSp>
            <p:nvCxnSpPr>
              <p:cNvPr id="220" name="Straight Connector 219">
                <a:extLst>
                  <a:ext uri="{FF2B5EF4-FFF2-40B4-BE49-F238E27FC236}">
                    <a16:creationId xmlns:a16="http://schemas.microsoft.com/office/drawing/2014/main" id="{180C0D79-37F4-FD87-8397-22542FBAF7CF}"/>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F517078D-0B6C-0379-F4E0-661402553DDA}"/>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EA65B29A-F08F-8BDD-EF5C-05E8D4172A81}"/>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nvGrpSpPr>
            <p:cNvPr id="223" name="Group 222">
              <a:extLst>
                <a:ext uri="{FF2B5EF4-FFF2-40B4-BE49-F238E27FC236}">
                  <a16:creationId xmlns:a16="http://schemas.microsoft.com/office/drawing/2014/main" id="{6586D63E-5875-9A89-74F6-919C2B68813D}"/>
                </a:ext>
              </a:extLst>
            </p:cNvPr>
            <p:cNvGrpSpPr/>
            <p:nvPr/>
          </p:nvGrpSpPr>
          <p:grpSpPr>
            <a:xfrm>
              <a:off x="8003629" y="4241801"/>
              <a:ext cx="119539" cy="327920"/>
              <a:chOff x="12304712" y="2426509"/>
              <a:chExt cx="133350" cy="766833"/>
            </a:xfrm>
          </p:grpSpPr>
          <p:cxnSp>
            <p:nvCxnSpPr>
              <p:cNvPr id="224" name="Straight Connector 223">
                <a:extLst>
                  <a:ext uri="{FF2B5EF4-FFF2-40B4-BE49-F238E27FC236}">
                    <a16:creationId xmlns:a16="http://schemas.microsoft.com/office/drawing/2014/main" id="{E6F41750-EE0C-F1E1-C367-4B5A0153410E}"/>
                  </a:ext>
                </a:extLst>
              </p:cNvPr>
              <p:cNvCxnSpPr>
                <a:cxnSpLocks/>
              </p:cNvCxnSpPr>
              <p:nvPr/>
            </p:nvCxnSpPr>
            <p:spPr bwMode="auto">
              <a:xfrm>
                <a:off x="12304712" y="2441474"/>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E12D0F3F-2477-617F-B276-82EB585A8B82}"/>
                  </a:ext>
                </a:extLst>
              </p:cNvPr>
              <p:cNvCxnSpPr>
                <a:cxnSpLocks/>
              </p:cNvCxnSpPr>
              <p:nvPr/>
            </p:nvCxnSpPr>
            <p:spPr bwMode="auto">
              <a:xfrm>
                <a:off x="12371387" y="2426509"/>
                <a:ext cx="0" cy="766833"/>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5BD50EA1-8508-F71B-79FD-202DD70ECF0E}"/>
                  </a:ext>
                </a:extLst>
              </p:cNvPr>
              <p:cNvCxnSpPr>
                <a:cxnSpLocks/>
              </p:cNvCxnSpPr>
              <p:nvPr/>
            </p:nvCxnSpPr>
            <p:spPr bwMode="auto">
              <a:xfrm>
                <a:off x="12304712" y="3179848"/>
                <a:ext cx="133350" cy="0"/>
              </a:xfrm>
              <a:prstGeom prst="line">
                <a:avLst/>
              </a:prstGeom>
              <a:noFill/>
              <a:ln w="28575" cap="flat" cmpd="sng" algn="ctr">
                <a:solidFill>
                  <a:schemeClr val="accent1">
                    <a:lumMod val="25000"/>
                    <a:lumOff val="75000"/>
                  </a:schemeClr>
                </a:solidFill>
                <a:prstDash val="solid"/>
                <a:round/>
                <a:headEnd type="none" w="med" len="med"/>
                <a:tailEnd type="none" w="med" len="med"/>
              </a:ln>
              <a:effectLst/>
            </p:spPr>
          </p:cxnSp>
        </p:grpSp>
      </p:grpSp>
      <p:grpSp>
        <p:nvGrpSpPr>
          <p:cNvPr id="231" name="Group 230">
            <a:extLst>
              <a:ext uri="{FF2B5EF4-FFF2-40B4-BE49-F238E27FC236}">
                <a16:creationId xmlns:a16="http://schemas.microsoft.com/office/drawing/2014/main" id="{997C44CD-EFBF-FAC2-0A90-5BD34AECE955}"/>
              </a:ext>
            </a:extLst>
          </p:cNvPr>
          <p:cNvGrpSpPr/>
          <p:nvPr/>
        </p:nvGrpSpPr>
        <p:grpSpPr>
          <a:xfrm>
            <a:off x="9351027" y="4529717"/>
            <a:ext cx="173899" cy="59924"/>
            <a:chOff x="9351027" y="4529717"/>
            <a:chExt cx="173899" cy="59924"/>
          </a:xfrm>
        </p:grpSpPr>
        <p:sp>
          <p:nvSpPr>
            <p:cNvPr id="228" name="Star: 5 Points 227">
              <a:extLst>
                <a:ext uri="{FF2B5EF4-FFF2-40B4-BE49-F238E27FC236}">
                  <a16:creationId xmlns:a16="http://schemas.microsoft.com/office/drawing/2014/main" id="{10277FAD-6935-2B12-0DA6-79C3BA6D8075}"/>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29" name="Star: 5 Points 228">
              <a:extLst>
                <a:ext uri="{FF2B5EF4-FFF2-40B4-BE49-F238E27FC236}">
                  <a16:creationId xmlns:a16="http://schemas.microsoft.com/office/drawing/2014/main" id="{D340D7EF-891D-9BCA-4DA7-1BBBC731926E}"/>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0" name="Star: 5 Points 229">
              <a:extLst>
                <a:ext uri="{FF2B5EF4-FFF2-40B4-BE49-F238E27FC236}">
                  <a16:creationId xmlns:a16="http://schemas.microsoft.com/office/drawing/2014/main" id="{A52D7962-734F-E029-C537-CFE2F6A4C410}"/>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32" name="Group 231">
            <a:extLst>
              <a:ext uri="{FF2B5EF4-FFF2-40B4-BE49-F238E27FC236}">
                <a16:creationId xmlns:a16="http://schemas.microsoft.com/office/drawing/2014/main" id="{5D7C19A8-2444-B629-934B-36B2BA3C81F8}"/>
              </a:ext>
            </a:extLst>
          </p:cNvPr>
          <p:cNvGrpSpPr/>
          <p:nvPr/>
        </p:nvGrpSpPr>
        <p:grpSpPr>
          <a:xfrm>
            <a:off x="8675710" y="4611745"/>
            <a:ext cx="173899" cy="59924"/>
            <a:chOff x="9351027" y="4529717"/>
            <a:chExt cx="173899" cy="59924"/>
          </a:xfrm>
        </p:grpSpPr>
        <p:sp>
          <p:nvSpPr>
            <p:cNvPr id="233" name="Star: 5 Points 232">
              <a:extLst>
                <a:ext uri="{FF2B5EF4-FFF2-40B4-BE49-F238E27FC236}">
                  <a16:creationId xmlns:a16="http://schemas.microsoft.com/office/drawing/2014/main" id="{3B013330-267B-4AB9-0F0E-624C6F18ACAF}"/>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4" name="Star: 5 Points 233">
              <a:extLst>
                <a:ext uri="{FF2B5EF4-FFF2-40B4-BE49-F238E27FC236}">
                  <a16:creationId xmlns:a16="http://schemas.microsoft.com/office/drawing/2014/main" id="{465AF97A-EAEA-E25B-5934-0826DB301C5F}"/>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5" name="Star: 5 Points 234">
              <a:extLst>
                <a:ext uri="{FF2B5EF4-FFF2-40B4-BE49-F238E27FC236}">
                  <a16:creationId xmlns:a16="http://schemas.microsoft.com/office/drawing/2014/main" id="{DDE89EED-0DE8-131C-2CDB-D96A4D94F425}"/>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36" name="Group 235">
            <a:extLst>
              <a:ext uri="{FF2B5EF4-FFF2-40B4-BE49-F238E27FC236}">
                <a16:creationId xmlns:a16="http://schemas.microsoft.com/office/drawing/2014/main" id="{45CB6E55-C19B-B410-2409-865ED64379A6}"/>
              </a:ext>
            </a:extLst>
          </p:cNvPr>
          <p:cNvGrpSpPr/>
          <p:nvPr/>
        </p:nvGrpSpPr>
        <p:grpSpPr>
          <a:xfrm>
            <a:off x="8327654" y="4541622"/>
            <a:ext cx="173899" cy="59924"/>
            <a:chOff x="9351027" y="4529717"/>
            <a:chExt cx="173899" cy="59924"/>
          </a:xfrm>
        </p:grpSpPr>
        <p:sp>
          <p:nvSpPr>
            <p:cNvPr id="237" name="Star: 5 Points 236">
              <a:extLst>
                <a:ext uri="{FF2B5EF4-FFF2-40B4-BE49-F238E27FC236}">
                  <a16:creationId xmlns:a16="http://schemas.microsoft.com/office/drawing/2014/main" id="{3B7980B7-98D4-6317-901E-2BCDCA31A5F3}"/>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8" name="Star: 5 Points 237">
              <a:extLst>
                <a:ext uri="{FF2B5EF4-FFF2-40B4-BE49-F238E27FC236}">
                  <a16:creationId xmlns:a16="http://schemas.microsoft.com/office/drawing/2014/main" id="{20A733EB-5A71-26C7-6DCC-FCBA87979055}"/>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39" name="Star: 5 Points 238">
              <a:extLst>
                <a:ext uri="{FF2B5EF4-FFF2-40B4-BE49-F238E27FC236}">
                  <a16:creationId xmlns:a16="http://schemas.microsoft.com/office/drawing/2014/main" id="{BE8A75F8-1CF1-71F7-B3E9-8BE999BF6AEC}"/>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40" name="Group 239">
            <a:extLst>
              <a:ext uri="{FF2B5EF4-FFF2-40B4-BE49-F238E27FC236}">
                <a16:creationId xmlns:a16="http://schemas.microsoft.com/office/drawing/2014/main" id="{F1C5B996-D349-224E-5673-A85FFFCABAF5}"/>
              </a:ext>
            </a:extLst>
          </p:cNvPr>
          <p:cNvGrpSpPr/>
          <p:nvPr/>
        </p:nvGrpSpPr>
        <p:grpSpPr>
          <a:xfrm>
            <a:off x="8002103" y="4618175"/>
            <a:ext cx="173899" cy="59924"/>
            <a:chOff x="9351027" y="4529717"/>
            <a:chExt cx="173899" cy="59924"/>
          </a:xfrm>
        </p:grpSpPr>
        <p:sp>
          <p:nvSpPr>
            <p:cNvPr id="241" name="Star: 5 Points 240">
              <a:extLst>
                <a:ext uri="{FF2B5EF4-FFF2-40B4-BE49-F238E27FC236}">
                  <a16:creationId xmlns:a16="http://schemas.microsoft.com/office/drawing/2014/main" id="{83A5F734-07B8-9C40-00F8-3248DFC51B11}"/>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2" name="Star: 5 Points 241">
              <a:extLst>
                <a:ext uri="{FF2B5EF4-FFF2-40B4-BE49-F238E27FC236}">
                  <a16:creationId xmlns:a16="http://schemas.microsoft.com/office/drawing/2014/main" id="{92CD5688-5C7B-1705-40D1-979D5DA99151}"/>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3" name="Star: 5 Points 242">
              <a:extLst>
                <a:ext uri="{FF2B5EF4-FFF2-40B4-BE49-F238E27FC236}">
                  <a16:creationId xmlns:a16="http://schemas.microsoft.com/office/drawing/2014/main" id="{4A3BFA7E-4719-E21F-4ACC-1ECD43D59531}"/>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44" name="Group 243">
            <a:extLst>
              <a:ext uri="{FF2B5EF4-FFF2-40B4-BE49-F238E27FC236}">
                <a16:creationId xmlns:a16="http://schemas.microsoft.com/office/drawing/2014/main" id="{66FE4282-70D6-8A75-586F-9D362E0AF55B}"/>
              </a:ext>
            </a:extLst>
          </p:cNvPr>
          <p:cNvGrpSpPr/>
          <p:nvPr/>
        </p:nvGrpSpPr>
        <p:grpSpPr>
          <a:xfrm>
            <a:off x="10015295" y="4675157"/>
            <a:ext cx="173899" cy="59924"/>
            <a:chOff x="9351027" y="4529717"/>
            <a:chExt cx="173899" cy="59924"/>
          </a:xfrm>
        </p:grpSpPr>
        <p:sp>
          <p:nvSpPr>
            <p:cNvPr id="245" name="Star: 5 Points 244">
              <a:extLst>
                <a:ext uri="{FF2B5EF4-FFF2-40B4-BE49-F238E27FC236}">
                  <a16:creationId xmlns:a16="http://schemas.microsoft.com/office/drawing/2014/main" id="{6F329AF0-29A4-B324-49EA-0692EA1E8424}"/>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6" name="Star: 5 Points 245">
              <a:extLst>
                <a:ext uri="{FF2B5EF4-FFF2-40B4-BE49-F238E27FC236}">
                  <a16:creationId xmlns:a16="http://schemas.microsoft.com/office/drawing/2014/main" id="{B15D9E23-7489-F7B6-CE31-76561554C5BF}"/>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47" name="Star: 5 Points 246">
              <a:extLst>
                <a:ext uri="{FF2B5EF4-FFF2-40B4-BE49-F238E27FC236}">
                  <a16:creationId xmlns:a16="http://schemas.microsoft.com/office/drawing/2014/main" id="{2CB80B62-464D-7AC4-CA8A-C30219DBBE91}"/>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48" name="Group 247">
            <a:extLst>
              <a:ext uri="{FF2B5EF4-FFF2-40B4-BE49-F238E27FC236}">
                <a16:creationId xmlns:a16="http://schemas.microsoft.com/office/drawing/2014/main" id="{B4EEEF7F-5001-9B5A-9279-5B87133BA461}"/>
              </a:ext>
            </a:extLst>
          </p:cNvPr>
          <p:cNvGrpSpPr/>
          <p:nvPr/>
        </p:nvGrpSpPr>
        <p:grpSpPr>
          <a:xfrm>
            <a:off x="10363335" y="4649771"/>
            <a:ext cx="173899" cy="59924"/>
            <a:chOff x="9351027" y="4529717"/>
            <a:chExt cx="173899" cy="59924"/>
          </a:xfrm>
        </p:grpSpPr>
        <p:sp>
          <p:nvSpPr>
            <p:cNvPr id="249" name="Star: 5 Points 248">
              <a:extLst>
                <a:ext uri="{FF2B5EF4-FFF2-40B4-BE49-F238E27FC236}">
                  <a16:creationId xmlns:a16="http://schemas.microsoft.com/office/drawing/2014/main" id="{E3A85C1A-BD0F-373A-D8C2-0747F379E8C6}"/>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0" name="Star: 5 Points 249">
              <a:extLst>
                <a:ext uri="{FF2B5EF4-FFF2-40B4-BE49-F238E27FC236}">
                  <a16:creationId xmlns:a16="http://schemas.microsoft.com/office/drawing/2014/main" id="{E3EFD4DB-33CA-9601-90D1-09C481949932}"/>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1" name="Star: 5 Points 250">
              <a:extLst>
                <a:ext uri="{FF2B5EF4-FFF2-40B4-BE49-F238E27FC236}">
                  <a16:creationId xmlns:a16="http://schemas.microsoft.com/office/drawing/2014/main" id="{B090998C-E754-4E69-722B-688D20A9BC10}"/>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52" name="Group 251">
            <a:extLst>
              <a:ext uri="{FF2B5EF4-FFF2-40B4-BE49-F238E27FC236}">
                <a16:creationId xmlns:a16="http://schemas.microsoft.com/office/drawing/2014/main" id="{9EC5ED09-B7E5-CF33-113F-99BDAD5B9E0D}"/>
              </a:ext>
            </a:extLst>
          </p:cNvPr>
          <p:cNvGrpSpPr/>
          <p:nvPr/>
        </p:nvGrpSpPr>
        <p:grpSpPr>
          <a:xfrm>
            <a:off x="11372344" y="4589524"/>
            <a:ext cx="173899" cy="59924"/>
            <a:chOff x="9351027" y="4529717"/>
            <a:chExt cx="173899" cy="59924"/>
          </a:xfrm>
        </p:grpSpPr>
        <p:sp>
          <p:nvSpPr>
            <p:cNvPr id="253" name="Star: 5 Points 252">
              <a:extLst>
                <a:ext uri="{FF2B5EF4-FFF2-40B4-BE49-F238E27FC236}">
                  <a16:creationId xmlns:a16="http://schemas.microsoft.com/office/drawing/2014/main" id="{5E633AD8-AC59-6A22-480E-1468F83B6415}"/>
                </a:ext>
              </a:extLst>
            </p:cNvPr>
            <p:cNvSpPr/>
            <p:nvPr/>
          </p:nvSpPr>
          <p:spPr bwMode="auto">
            <a:xfrm>
              <a:off x="9351027"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4" name="Star: 5 Points 253">
              <a:extLst>
                <a:ext uri="{FF2B5EF4-FFF2-40B4-BE49-F238E27FC236}">
                  <a16:creationId xmlns:a16="http://schemas.microsoft.com/office/drawing/2014/main" id="{B6F752E3-9F7E-F7E2-32A9-F3A47189E550}"/>
                </a:ext>
              </a:extLst>
            </p:cNvPr>
            <p:cNvSpPr/>
            <p:nvPr/>
          </p:nvSpPr>
          <p:spPr bwMode="auto">
            <a:xfrm>
              <a:off x="9398511"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5" name="Star: 5 Points 254">
              <a:extLst>
                <a:ext uri="{FF2B5EF4-FFF2-40B4-BE49-F238E27FC236}">
                  <a16:creationId xmlns:a16="http://schemas.microsoft.com/office/drawing/2014/main" id="{7241EFC3-CF3B-13DD-2C13-00F42679355B}"/>
                </a:ext>
              </a:extLst>
            </p:cNvPr>
            <p:cNvSpPr/>
            <p:nvPr/>
          </p:nvSpPr>
          <p:spPr bwMode="auto">
            <a:xfrm>
              <a:off x="9465002" y="4529717"/>
              <a:ext cx="59924" cy="59924"/>
            </a:xfrm>
            <a:prstGeom prst="star5">
              <a:avLst/>
            </a:prstGeom>
            <a:solidFill>
              <a:schemeClr val="accent1">
                <a:lumMod val="25000"/>
                <a:lumOff val="75000"/>
              </a:schemeClr>
            </a:solid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56" name="Group 255">
            <a:extLst>
              <a:ext uri="{FF2B5EF4-FFF2-40B4-BE49-F238E27FC236}">
                <a16:creationId xmlns:a16="http://schemas.microsoft.com/office/drawing/2014/main" id="{F8EFFC21-1DD1-7123-F47F-16FD62D32A08}"/>
              </a:ext>
            </a:extLst>
          </p:cNvPr>
          <p:cNvGrpSpPr/>
          <p:nvPr/>
        </p:nvGrpSpPr>
        <p:grpSpPr>
          <a:xfrm>
            <a:off x="11359377" y="3772368"/>
            <a:ext cx="173899" cy="59924"/>
            <a:chOff x="9351027" y="4529717"/>
            <a:chExt cx="173899" cy="59924"/>
          </a:xfrm>
          <a:solidFill>
            <a:schemeClr val="accent5"/>
          </a:solidFill>
        </p:grpSpPr>
        <p:sp>
          <p:nvSpPr>
            <p:cNvPr id="257" name="Star: 5 Points 256">
              <a:extLst>
                <a:ext uri="{FF2B5EF4-FFF2-40B4-BE49-F238E27FC236}">
                  <a16:creationId xmlns:a16="http://schemas.microsoft.com/office/drawing/2014/main" id="{385DDF9C-F7DC-A101-4344-3DBB7EDF4CD7}"/>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8" name="Star: 5 Points 257">
              <a:extLst>
                <a:ext uri="{FF2B5EF4-FFF2-40B4-BE49-F238E27FC236}">
                  <a16:creationId xmlns:a16="http://schemas.microsoft.com/office/drawing/2014/main" id="{4E709A96-C19B-89C9-7533-66547BDD3AE7}"/>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9" name="Star: 5 Points 258">
              <a:extLst>
                <a:ext uri="{FF2B5EF4-FFF2-40B4-BE49-F238E27FC236}">
                  <a16:creationId xmlns:a16="http://schemas.microsoft.com/office/drawing/2014/main" id="{6044F79C-BE8D-A371-4380-543D72C70002}"/>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70" name="Group 269">
            <a:extLst>
              <a:ext uri="{FF2B5EF4-FFF2-40B4-BE49-F238E27FC236}">
                <a16:creationId xmlns:a16="http://schemas.microsoft.com/office/drawing/2014/main" id="{D39CCB9A-3BF0-0E1A-3CD1-AE36AEC317C8}"/>
              </a:ext>
            </a:extLst>
          </p:cNvPr>
          <p:cNvGrpSpPr/>
          <p:nvPr/>
        </p:nvGrpSpPr>
        <p:grpSpPr>
          <a:xfrm>
            <a:off x="11358424" y="3698014"/>
            <a:ext cx="173899" cy="59924"/>
            <a:chOff x="9351027" y="4529717"/>
            <a:chExt cx="173899" cy="59924"/>
          </a:xfrm>
          <a:solidFill>
            <a:schemeClr val="accent1"/>
          </a:solidFill>
        </p:grpSpPr>
        <p:sp>
          <p:nvSpPr>
            <p:cNvPr id="271" name="Star: 5 Points 270">
              <a:extLst>
                <a:ext uri="{FF2B5EF4-FFF2-40B4-BE49-F238E27FC236}">
                  <a16:creationId xmlns:a16="http://schemas.microsoft.com/office/drawing/2014/main" id="{6890AF59-72FC-036A-4434-613011DAA762}"/>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2" name="Star: 5 Points 271">
              <a:extLst>
                <a:ext uri="{FF2B5EF4-FFF2-40B4-BE49-F238E27FC236}">
                  <a16:creationId xmlns:a16="http://schemas.microsoft.com/office/drawing/2014/main" id="{5F94220F-F578-5E3F-136E-DC943A5CBA2A}"/>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3" name="Star: 5 Points 272">
              <a:extLst>
                <a:ext uri="{FF2B5EF4-FFF2-40B4-BE49-F238E27FC236}">
                  <a16:creationId xmlns:a16="http://schemas.microsoft.com/office/drawing/2014/main" id="{BC4A16E5-27D4-6E5B-1D0B-3657FC95B21D}"/>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74" name="Group 273">
            <a:extLst>
              <a:ext uri="{FF2B5EF4-FFF2-40B4-BE49-F238E27FC236}">
                <a16:creationId xmlns:a16="http://schemas.microsoft.com/office/drawing/2014/main" id="{58086AB5-F38A-D566-3068-D6E9CDCDEEB5}"/>
              </a:ext>
            </a:extLst>
          </p:cNvPr>
          <p:cNvGrpSpPr/>
          <p:nvPr/>
        </p:nvGrpSpPr>
        <p:grpSpPr>
          <a:xfrm>
            <a:off x="10367551" y="3733531"/>
            <a:ext cx="173899" cy="59924"/>
            <a:chOff x="9351027" y="4529717"/>
            <a:chExt cx="173899" cy="59924"/>
          </a:xfrm>
          <a:solidFill>
            <a:schemeClr val="accent5"/>
          </a:solidFill>
        </p:grpSpPr>
        <p:sp>
          <p:nvSpPr>
            <p:cNvPr id="275" name="Star: 5 Points 274">
              <a:extLst>
                <a:ext uri="{FF2B5EF4-FFF2-40B4-BE49-F238E27FC236}">
                  <a16:creationId xmlns:a16="http://schemas.microsoft.com/office/drawing/2014/main" id="{E83E13D3-24A4-3B36-E3DA-06B16AE46885}"/>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6" name="Star: 5 Points 275">
              <a:extLst>
                <a:ext uri="{FF2B5EF4-FFF2-40B4-BE49-F238E27FC236}">
                  <a16:creationId xmlns:a16="http://schemas.microsoft.com/office/drawing/2014/main" id="{6AC97303-2189-16F8-A7C8-580AD7009C0E}"/>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7" name="Star: 5 Points 276">
              <a:extLst>
                <a:ext uri="{FF2B5EF4-FFF2-40B4-BE49-F238E27FC236}">
                  <a16:creationId xmlns:a16="http://schemas.microsoft.com/office/drawing/2014/main" id="{2FF43679-D153-3F81-C791-6FFCD1077A0D}"/>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78" name="Group 277">
            <a:extLst>
              <a:ext uri="{FF2B5EF4-FFF2-40B4-BE49-F238E27FC236}">
                <a16:creationId xmlns:a16="http://schemas.microsoft.com/office/drawing/2014/main" id="{58C7DD22-A11D-0B6E-D14B-0561BF28AA42}"/>
              </a:ext>
            </a:extLst>
          </p:cNvPr>
          <p:cNvGrpSpPr/>
          <p:nvPr/>
        </p:nvGrpSpPr>
        <p:grpSpPr>
          <a:xfrm>
            <a:off x="10366598" y="3654667"/>
            <a:ext cx="173899" cy="59924"/>
            <a:chOff x="9351027" y="4529717"/>
            <a:chExt cx="173899" cy="59924"/>
          </a:xfrm>
          <a:solidFill>
            <a:schemeClr val="accent1"/>
          </a:solidFill>
        </p:grpSpPr>
        <p:sp>
          <p:nvSpPr>
            <p:cNvPr id="279" name="Star: 5 Points 278">
              <a:extLst>
                <a:ext uri="{FF2B5EF4-FFF2-40B4-BE49-F238E27FC236}">
                  <a16:creationId xmlns:a16="http://schemas.microsoft.com/office/drawing/2014/main" id="{982E53F5-295C-3879-0EA8-6080AADCF883}"/>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0" name="Star: 5 Points 279">
              <a:extLst>
                <a:ext uri="{FF2B5EF4-FFF2-40B4-BE49-F238E27FC236}">
                  <a16:creationId xmlns:a16="http://schemas.microsoft.com/office/drawing/2014/main" id="{43CC3B86-9292-B844-2698-669361C25163}"/>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1" name="Star: 5 Points 280">
              <a:extLst>
                <a:ext uri="{FF2B5EF4-FFF2-40B4-BE49-F238E27FC236}">
                  <a16:creationId xmlns:a16="http://schemas.microsoft.com/office/drawing/2014/main" id="{1C36AD46-95A9-0530-9EE5-77AC891B37FE}"/>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82" name="Group 281">
            <a:extLst>
              <a:ext uri="{FF2B5EF4-FFF2-40B4-BE49-F238E27FC236}">
                <a16:creationId xmlns:a16="http://schemas.microsoft.com/office/drawing/2014/main" id="{69E643D8-95FF-BE83-DEA6-57D26C8E18EF}"/>
              </a:ext>
            </a:extLst>
          </p:cNvPr>
          <p:cNvGrpSpPr/>
          <p:nvPr/>
        </p:nvGrpSpPr>
        <p:grpSpPr>
          <a:xfrm>
            <a:off x="10024026" y="3832012"/>
            <a:ext cx="173899" cy="59924"/>
            <a:chOff x="9351027" y="4529717"/>
            <a:chExt cx="173899" cy="59924"/>
          </a:xfrm>
          <a:solidFill>
            <a:schemeClr val="accent5"/>
          </a:solidFill>
        </p:grpSpPr>
        <p:sp>
          <p:nvSpPr>
            <p:cNvPr id="283" name="Star: 5 Points 282">
              <a:extLst>
                <a:ext uri="{FF2B5EF4-FFF2-40B4-BE49-F238E27FC236}">
                  <a16:creationId xmlns:a16="http://schemas.microsoft.com/office/drawing/2014/main" id="{49B59D3E-1308-8425-7FCC-473B59FDED1D}"/>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4" name="Star: 5 Points 283">
              <a:extLst>
                <a:ext uri="{FF2B5EF4-FFF2-40B4-BE49-F238E27FC236}">
                  <a16:creationId xmlns:a16="http://schemas.microsoft.com/office/drawing/2014/main" id="{8FE31255-5713-90BB-54F0-E8DE214E3AF9}"/>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5" name="Star: 5 Points 284">
              <a:extLst>
                <a:ext uri="{FF2B5EF4-FFF2-40B4-BE49-F238E27FC236}">
                  <a16:creationId xmlns:a16="http://schemas.microsoft.com/office/drawing/2014/main" id="{D52B6542-3F68-C0C8-1484-1909F78759EA}"/>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86" name="Group 285">
            <a:extLst>
              <a:ext uri="{FF2B5EF4-FFF2-40B4-BE49-F238E27FC236}">
                <a16:creationId xmlns:a16="http://schemas.microsoft.com/office/drawing/2014/main" id="{A905C6ED-7C8E-AE9E-9051-952995AA38C4}"/>
              </a:ext>
            </a:extLst>
          </p:cNvPr>
          <p:cNvGrpSpPr/>
          <p:nvPr/>
        </p:nvGrpSpPr>
        <p:grpSpPr>
          <a:xfrm>
            <a:off x="10023073" y="3756200"/>
            <a:ext cx="173899" cy="59924"/>
            <a:chOff x="9351027" y="4529717"/>
            <a:chExt cx="173899" cy="59924"/>
          </a:xfrm>
          <a:solidFill>
            <a:schemeClr val="accent1"/>
          </a:solidFill>
        </p:grpSpPr>
        <p:sp>
          <p:nvSpPr>
            <p:cNvPr id="287" name="Star: 5 Points 286">
              <a:extLst>
                <a:ext uri="{FF2B5EF4-FFF2-40B4-BE49-F238E27FC236}">
                  <a16:creationId xmlns:a16="http://schemas.microsoft.com/office/drawing/2014/main" id="{EA0E47C0-46A9-819C-46EF-20B84F187179}"/>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8" name="Star: 5 Points 287">
              <a:extLst>
                <a:ext uri="{FF2B5EF4-FFF2-40B4-BE49-F238E27FC236}">
                  <a16:creationId xmlns:a16="http://schemas.microsoft.com/office/drawing/2014/main" id="{F776DE0B-70C7-3D80-9FCA-CACD791B0971}"/>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9" name="Star: 5 Points 288">
              <a:extLst>
                <a:ext uri="{FF2B5EF4-FFF2-40B4-BE49-F238E27FC236}">
                  <a16:creationId xmlns:a16="http://schemas.microsoft.com/office/drawing/2014/main" id="{207549AE-E31A-33F8-852C-979ED2CB63E1}"/>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90" name="Group 289">
            <a:extLst>
              <a:ext uri="{FF2B5EF4-FFF2-40B4-BE49-F238E27FC236}">
                <a16:creationId xmlns:a16="http://schemas.microsoft.com/office/drawing/2014/main" id="{580C8F23-BF1F-7E59-9DB3-887C69F0702E}"/>
              </a:ext>
            </a:extLst>
          </p:cNvPr>
          <p:cNvGrpSpPr/>
          <p:nvPr/>
        </p:nvGrpSpPr>
        <p:grpSpPr>
          <a:xfrm>
            <a:off x="9360133" y="3890819"/>
            <a:ext cx="173899" cy="59924"/>
            <a:chOff x="9351027" y="4529717"/>
            <a:chExt cx="173899" cy="59924"/>
          </a:xfrm>
          <a:solidFill>
            <a:schemeClr val="accent5"/>
          </a:solidFill>
        </p:grpSpPr>
        <p:sp>
          <p:nvSpPr>
            <p:cNvPr id="291" name="Star: 5 Points 290">
              <a:extLst>
                <a:ext uri="{FF2B5EF4-FFF2-40B4-BE49-F238E27FC236}">
                  <a16:creationId xmlns:a16="http://schemas.microsoft.com/office/drawing/2014/main" id="{33E22E93-C65B-0665-7BD1-69C9AA8E9DE2}"/>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2" name="Star: 5 Points 291">
              <a:extLst>
                <a:ext uri="{FF2B5EF4-FFF2-40B4-BE49-F238E27FC236}">
                  <a16:creationId xmlns:a16="http://schemas.microsoft.com/office/drawing/2014/main" id="{75F5F4E7-B135-9E7F-F643-FB538AB941BF}"/>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3" name="Star: 5 Points 292">
              <a:extLst>
                <a:ext uri="{FF2B5EF4-FFF2-40B4-BE49-F238E27FC236}">
                  <a16:creationId xmlns:a16="http://schemas.microsoft.com/office/drawing/2014/main" id="{3845E599-CD2D-1630-086C-CDF37B119D80}"/>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94" name="Group 293">
            <a:extLst>
              <a:ext uri="{FF2B5EF4-FFF2-40B4-BE49-F238E27FC236}">
                <a16:creationId xmlns:a16="http://schemas.microsoft.com/office/drawing/2014/main" id="{F3FD1416-FF61-BBB0-091A-CAF8BCE867C3}"/>
              </a:ext>
            </a:extLst>
          </p:cNvPr>
          <p:cNvGrpSpPr/>
          <p:nvPr/>
        </p:nvGrpSpPr>
        <p:grpSpPr>
          <a:xfrm>
            <a:off x="9359180" y="3830634"/>
            <a:ext cx="173899" cy="59924"/>
            <a:chOff x="9351027" y="4529717"/>
            <a:chExt cx="173899" cy="59924"/>
          </a:xfrm>
          <a:solidFill>
            <a:schemeClr val="accent1"/>
          </a:solidFill>
        </p:grpSpPr>
        <p:sp>
          <p:nvSpPr>
            <p:cNvPr id="295" name="Star: 5 Points 294">
              <a:extLst>
                <a:ext uri="{FF2B5EF4-FFF2-40B4-BE49-F238E27FC236}">
                  <a16:creationId xmlns:a16="http://schemas.microsoft.com/office/drawing/2014/main" id="{0BCB302A-901E-FC72-26F0-D75966799D92}"/>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6" name="Star: 5 Points 295">
              <a:extLst>
                <a:ext uri="{FF2B5EF4-FFF2-40B4-BE49-F238E27FC236}">
                  <a16:creationId xmlns:a16="http://schemas.microsoft.com/office/drawing/2014/main" id="{7C6BD602-120C-BFFB-940B-B479F8AE7736}"/>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7" name="Star: 5 Points 296">
              <a:extLst>
                <a:ext uri="{FF2B5EF4-FFF2-40B4-BE49-F238E27FC236}">
                  <a16:creationId xmlns:a16="http://schemas.microsoft.com/office/drawing/2014/main" id="{A1F93B40-EC9B-946C-6FC0-9BBCABBCAA3A}"/>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98" name="Group 297">
            <a:extLst>
              <a:ext uri="{FF2B5EF4-FFF2-40B4-BE49-F238E27FC236}">
                <a16:creationId xmlns:a16="http://schemas.microsoft.com/office/drawing/2014/main" id="{B0335F1A-37B1-CCA5-6E0E-5356E889EBD3}"/>
              </a:ext>
            </a:extLst>
          </p:cNvPr>
          <p:cNvGrpSpPr/>
          <p:nvPr/>
        </p:nvGrpSpPr>
        <p:grpSpPr>
          <a:xfrm>
            <a:off x="8677882" y="3571842"/>
            <a:ext cx="173899" cy="59924"/>
            <a:chOff x="9351027" y="4529717"/>
            <a:chExt cx="173899" cy="59924"/>
          </a:xfrm>
          <a:solidFill>
            <a:schemeClr val="accent5"/>
          </a:solidFill>
        </p:grpSpPr>
        <p:sp>
          <p:nvSpPr>
            <p:cNvPr id="299" name="Star: 5 Points 298">
              <a:extLst>
                <a:ext uri="{FF2B5EF4-FFF2-40B4-BE49-F238E27FC236}">
                  <a16:creationId xmlns:a16="http://schemas.microsoft.com/office/drawing/2014/main" id="{68E9F199-F198-87B8-C02B-9903915D2C7A}"/>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0" name="Star: 5 Points 299">
              <a:extLst>
                <a:ext uri="{FF2B5EF4-FFF2-40B4-BE49-F238E27FC236}">
                  <a16:creationId xmlns:a16="http://schemas.microsoft.com/office/drawing/2014/main" id="{0B9F6131-6E27-C10E-B513-C32F3BDC7D0F}"/>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1" name="Star: 5 Points 300">
              <a:extLst>
                <a:ext uri="{FF2B5EF4-FFF2-40B4-BE49-F238E27FC236}">
                  <a16:creationId xmlns:a16="http://schemas.microsoft.com/office/drawing/2014/main" id="{8000C4FD-40BC-0334-6BB0-B8AC4477F3C1}"/>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02" name="Group 301">
            <a:extLst>
              <a:ext uri="{FF2B5EF4-FFF2-40B4-BE49-F238E27FC236}">
                <a16:creationId xmlns:a16="http://schemas.microsoft.com/office/drawing/2014/main" id="{27053645-2A49-6D65-A320-41FC1F45D8AC}"/>
              </a:ext>
            </a:extLst>
          </p:cNvPr>
          <p:cNvGrpSpPr/>
          <p:nvPr/>
        </p:nvGrpSpPr>
        <p:grpSpPr>
          <a:xfrm>
            <a:off x="8676929" y="3505302"/>
            <a:ext cx="173899" cy="59924"/>
            <a:chOff x="9351027" y="4529717"/>
            <a:chExt cx="173899" cy="59924"/>
          </a:xfrm>
          <a:solidFill>
            <a:schemeClr val="accent1"/>
          </a:solidFill>
        </p:grpSpPr>
        <p:sp>
          <p:nvSpPr>
            <p:cNvPr id="303" name="Star: 5 Points 302">
              <a:extLst>
                <a:ext uri="{FF2B5EF4-FFF2-40B4-BE49-F238E27FC236}">
                  <a16:creationId xmlns:a16="http://schemas.microsoft.com/office/drawing/2014/main" id="{6BB6978D-968F-96E0-1D99-A56863196285}"/>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4" name="Star: 5 Points 303">
              <a:extLst>
                <a:ext uri="{FF2B5EF4-FFF2-40B4-BE49-F238E27FC236}">
                  <a16:creationId xmlns:a16="http://schemas.microsoft.com/office/drawing/2014/main" id="{42E3E99B-4738-8C14-8A54-A47DCC305D96}"/>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5" name="Star: 5 Points 304">
              <a:extLst>
                <a:ext uri="{FF2B5EF4-FFF2-40B4-BE49-F238E27FC236}">
                  <a16:creationId xmlns:a16="http://schemas.microsoft.com/office/drawing/2014/main" id="{559488E9-65F4-F5A6-FABE-7DBE7A6F8D33}"/>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06" name="Group 305">
            <a:extLst>
              <a:ext uri="{FF2B5EF4-FFF2-40B4-BE49-F238E27FC236}">
                <a16:creationId xmlns:a16="http://schemas.microsoft.com/office/drawing/2014/main" id="{5FA6B44D-579F-594C-9698-5BACB5D9F6E6}"/>
              </a:ext>
            </a:extLst>
          </p:cNvPr>
          <p:cNvGrpSpPr/>
          <p:nvPr/>
        </p:nvGrpSpPr>
        <p:grpSpPr>
          <a:xfrm>
            <a:off x="8319139" y="3786388"/>
            <a:ext cx="173899" cy="59924"/>
            <a:chOff x="9351027" y="4529717"/>
            <a:chExt cx="173899" cy="59924"/>
          </a:xfrm>
          <a:solidFill>
            <a:schemeClr val="accent5"/>
          </a:solidFill>
        </p:grpSpPr>
        <p:sp>
          <p:nvSpPr>
            <p:cNvPr id="307" name="Star: 5 Points 306">
              <a:extLst>
                <a:ext uri="{FF2B5EF4-FFF2-40B4-BE49-F238E27FC236}">
                  <a16:creationId xmlns:a16="http://schemas.microsoft.com/office/drawing/2014/main" id="{29F5CE40-DA10-8A5C-69A1-AD0A8E8ED547}"/>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8" name="Star: 5 Points 307">
              <a:extLst>
                <a:ext uri="{FF2B5EF4-FFF2-40B4-BE49-F238E27FC236}">
                  <a16:creationId xmlns:a16="http://schemas.microsoft.com/office/drawing/2014/main" id="{F2FEEF3B-513C-6F05-AAD6-F4198D10FCD9}"/>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9" name="Star: 5 Points 308">
              <a:extLst>
                <a:ext uri="{FF2B5EF4-FFF2-40B4-BE49-F238E27FC236}">
                  <a16:creationId xmlns:a16="http://schemas.microsoft.com/office/drawing/2014/main" id="{256B70E0-3388-C36A-CB75-B6CC87BA0180}"/>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10" name="Group 309">
            <a:extLst>
              <a:ext uri="{FF2B5EF4-FFF2-40B4-BE49-F238E27FC236}">
                <a16:creationId xmlns:a16="http://schemas.microsoft.com/office/drawing/2014/main" id="{E4D4A66F-F401-3837-0C1D-07E2D5187A8D}"/>
              </a:ext>
            </a:extLst>
          </p:cNvPr>
          <p:cNvGrpSpPr/>
          <p:nvPr/>
        </p:nvGrpSpPr>
        <p:grpSpPr>
          <a:xfrm>
            <a:off x="8318186" y="3719848"/>
            <a:ext cx="173899" cy="59924"/>
            <a:chOff x="9351027" y="4529717"/>
            <a:chExt cx="173899" cy="59924"/>
          </a:xfrm>
          <a:solidFill>
            <a:schemeClr val="accent1"/>
          </a:solidFill>
        </p:grpSpPr>
        <p:sp>
          <p:nvSpPr>
            <p:cNvPr id="311" name="Star: 5 Points 310">
              <a:extLst>
                <a:ext uri="{FF2B5EF4-FFF2-40B4-BE49-F238E27FC236}">
                  <a16:creationId xmlns:a16="http://schemas.microsoft.com/office/drawing/2014/main" id="{3C8F4A6F-D484-BC30-745E-E787BDDAB979}"/>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2" name="Star: 5 Points 311">
              <a:extLst>
                <a:ext uri="{FF2B5EF4-FFF2-40B4-BE49-F238E27FC236}">
                  <a16:creationId xmlns:a16="http://schemas.microsoft.com/office/drawing/2014/main" id="{0122C9BA-6886-32F6-E1BC-8E4C2EE61148}"/>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3" name="Star: 5 Points 312">
              <a:extLst>
                <a:ext uri="{FF2B5EF4-FFF2-40B4-BE49-F238E27FC236}">
                  <a16:creationId xmlns:a16="http://schemas.microsoft.com/office/drawing/2014/main" id="{EBA5EF2A-521E-E226-F1A8-DB598EC4CDD7}"/>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14" name="Group 313">
            <a:extLst>
              <a:ext uri="{FF2B5EF4-FFF2-40B4-BE49-F238E27FC236}">
                <a16:creationId xmlns:a16="http://schemas.microsoft.com/office/drawing/2014/main" id="{0D7F32F2-45B7-54F3-F8AA-2317AF132B1E}"/>
              </a:ext>
            </a:extLst>
          </p:cNvPr>
          <p:cNvGrpSpPr/>
          <p:nvPr/>
        </p:nvGrpSpPr>
        <p:grpSpPr>
          <a:xfrm>
            <a:off x="8003629" y="3792405"/>
            <a:ext cx="173899" cy="59924"/>
            <a:chOff x="9351027" y="4529717"/>
            <a:chExt cx="173899" cy="59924"/>
          </a:xfrm>
          <a:solidFill>
            <a:schemeClr val="accent5"/>
          </a:solidFill>
        </p:grpSpPr>
        <p:sp>
          <p:nvSpPr>
            <p:cNvPr id="315" name="Star: 5 Points 314">
              <a:extLst>
                <a:ext uri="{FF2B5EF4-FFF2-40B4-BE49-F238E27FC236}">
                  <a16:creationId xmlns:a16="http://schemas.microsoft.com/office/drawing/2014/main" id="{A8259039-1707-9C12-523F-FA5143ED469E}"/>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6" name="Star: 5 Points 315">
              <a:extLst>
                <a:ext uri="{FF2B5EF4-FFF2-40B4-BE49-F238E27FC236}">
                  <a16:creationId xmlns:a16="http://schemas.microsoft.com/office/drawing/2014/main" id="{B3A4550E-2834-03BF-F76E-E972405B5081}"/>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 name="Star: 5 Points 316">
              <a:extLst>
                <a:ext uri="{FF2B5EF4-FFF2-40B4-BE49-F238E27FC236}">
                  <a16:creationId xmlns:a16="http://schemas.microsoft.com/office/drawing/2014/main" id="{4E34EC5F-11A9-8CCF-ABD7-009876FB07B7}"/>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318" name="Group 317">
            <a:extLst>
              <a:ext uri="{FF2B5EF4-FFF2-40B4-BE49-F238E27FC236}">
                <a16:creationId xmlns:a16="http://schemas.microsoft.com/office/drawing/2014/main" id="{6D5A9DD6-C87B-8163-3ECA-8FC05BBC44FD}"/>
              </a:ext>
            </a:extLst>
          </p:cNvPr>
          <p:cNvGrpSpPr/>
          <p:nvPr/>
        </p:nvGrpSpPr>
        <p:grpSpPr>
          <a:xfrm>
            <a:off x="8002676" y="3725865"/>
            <a:ext cx="173899" cy="59924"/>
            <a:chOff x="9351027" y="4529717"/>
            <a:chExt cx="173899" cy="59924"/>
          </a:xfrm>
          <a:solidFill>
            <a:schemeClr val="accent1"/>
          </a:solidFill>
        </p:grpSpPr>
        <p:sp>
          <p:nvSpPr>
            <p:cNvPr id="319" name="Star: 5 Points 318">
              <a:extLst>
                <a:ext uri="{FF2B5EF4-FFF2-40B4-BE49-F238E27FC236}">
                  <a16:creationId xmlns:a16="http://schemas.microsoft.com/office/drawing/2014/main" id="{032A54BA-74B1-DDD1-9B67-FD9C6C526C18}"/>
                </a:ext>
              </a:extLst>
            </p:cNvPr>
            <p:cNvSpPr/>
            <p:nvPr/>
          </p:nvSpPr>
          <p:spPr bwMode="auto">
            <a:xfrm>
              <a:off x="9351027"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 name="Star: 5 Points 319">
              <a:extLst>
                <a:ext uri="{FF2B5EF4-FFF2-40B4-BE49-F238E27FC236}">
                  <a16:creationId xmlns:a16="http://schemas.microsoft.com/office/drawing/2014/main" id="{C722B969-C67A-FCF0-ED51-4DFBD73A35A2}"/>
                </a:ext>
              </a:extLst>
            </p:cNvPr>
            <p:cNvSpPr/>
            <p:nvPr/>
          </p:nvSpPr>
          <p:spPr bwMode="auto">
            <a:xfrm>
              <a:off x="9398511"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1" name="Star: 5 Points 320">
              <a:extLst>
                <a:ext uri="{FF2B5EF4-FFF2-40B4-BE49-F238E27FC236}">
                  <a16:creationId xmlns:a16="http://schemas.microsoft.com/office/drawing/2014/main" id="{3EB88FEE-51FD-6F6A-78BA-F4B13311FACE}"/>
                </a:ext>
              </a:extLst>
            </p:cNvPr>
            <p:cNvSpPr/>
            <p:nvPr/>
          </p:nvSpPr>
          <p:spPr bwMode="auto">
            <a:xfrm>
              <a:off x="9465002" y="4529717"/>
              <a:ext cx="59924" cy="59924"/>
            </a:xfrm>
            <a:prstGeom prst="star5">
              <a:avLst/>
            </a:prstGeom>
            <a:grpFill/>
            <a:ln w="9525">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29" name="Text Box 11">
            <a:extLst>
              <a:ext uri="{FF2B5EF4-FFF2-40B4-BE49-F238E27FC236}">
                <a16:creationId xmlns:a16="http://schemas.microsoft.com/office/drawing/2014/main" id="{A9761666-231A-9D50-98B6-2D09F4060D32}"/>
              </a:ext>
            </a:extLst>
          </p:cNvPr>
          <p:cNvSpPr txBox="1">
            <a:spLocks noChangeArrowheads="1"/>
          </p:cNvSpPr>
          <p:nvPr/>
        </p:nvSpPr>
        <p:spPr bwMode="auto">
          <a:xfrm>
            <a:off x="10113728" y="5181745"/>
            <a:ext cx="116581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chemeClr val="bg1"/>
                </a:solidFill>
                <a:effectLst/>
                <a:uLnTx/>
                <a:uFillTx/>
                <a:latin typeface="Calibri" panose="020F0502020204030204" pitchFamily="34" charset="0"/>
                <a:ea typeface="+mn-ea"/>
                <a:cs typeface="Arial" panose="020B0604020202020204" pitchFamily="34" charset="0"/>
              </a:rPr>
              <a:t>***</a:t>
            </a:r>
            <a:r>
              <a:rPr kumimoji="0" lang="en-US" altLang="en-US" sz="1400" b="0" i="1" u="none" strike="noStrike" kern="1200" cap="none" spc="0" normalizeH="0" baseline="0" noProof="0">
                <a:ln>
                  <a:noFill/>
                </a:ln>
                <a:solidFill>
                  <a:schemeClr val="bg1"/>
                </a:solidFill>
                <a:effectLst/>
                <a:uLnTx/>
                <a:uFillTx/>
                <a:latin typeface="Calibri" panose="020F0502020204030204" pitchFamily="34" charset="0"/>
                <a:ea typeface="+mn-ea"/>
                <a:cs typeface="Arial" panose="020B0604020202020204" pitchFamily="34" charset="0"/>
              </a:rPr>
              <a:t>P</a:t>
            </a:r>
            <a:r>
              <a:rPr kumimoji="0" lang="en-US" altLang="en-US" sz="1400" b="0" u="none" strike="noStrike" kern="1200" cap="none" spc="0" normalizeH="0" baseline="0" noProof="0">
                <a:ln>
                  <a:noFill/>
                </a:ln>
                <a:solidFill>
                  <a:schemeClr val="bg1"/>
                </a:solidFill>
                <a:effectLst/>
                <a:uLnTx/>
                <a:uFillTx/>
                <a:latin typeface="Calibri" panose="020F0502020204030204" pitchFamily="34" charset="0"/>
                <a:ea typeface="+mn-ea"/>
                <a:cs typeface="Arial" panose="020B0604020202020204" pitchFamily="34" charset="0"/>
              </a:rPr>
              <a:t> &lt; .001</a:t>
            </a:r>
          </a:p>
        </p:txBody>
      </p:sp>
    </p:spTree>
    <p:extLst>
      <p:ext uri="{BB962C8B-B14F-4D97-AF65-F5344CB8AC3E}">
        <p14:creationId xmlns:p14="http://schemas.microsoft.com/office/powerpoint/2010/main" val="24472084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PCE </a:t>
            </a:r>
            <a:br>
              <a:rPr lang="en-US" altLang="en-US" sz="4000"/>
            </a:br>
            <a:r>
              <a:rPr lang="en-US" altLang="en-US" sz="4000"/>
              <a:t>Coverage of </a:t>
            </a:r>
            <a:r>
              <a:rPr lang="en-US" altLang="en-US" sz="4400" err="1"/>
              <a:t>Sjögren’s</a:t>
            </a:r>
            <a:r>
              <a:rPr lang="en-US" altLang="en-US" sz="4000"/>
              <a:t>!</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7"/>
            <a:ext cx="10701369" cy="2605717"/>
          </a:xfrm>
        </p:spPr>
        <p:txBody>
          <a:bodyPr rtlCol="0">
            <a:normAutofit/>
          </a:bodyPr>
          <a:lstStyle/>
          <a:p>
            <a:pPr eaLnBrk="1" hangingPunct="1">
              <a:buClr>
                <a:schemeClr val="accent6"/>
              </a:buClr>
              <a:defRPr/>
            </a:pPr>
            <a:r>
              <a:rPr lang="en-US" sz="2200" dirty="0">
                <a:solidFill>
                  <a:schemeClr val="accent2"/>
                </a:solidFill>
              </a:rPr>
              <a:t>A </a:t>
            </a:r>
            <a:r>
              <a:rPr lang="en-US" sz="2200" dirty="0" err="1">
                <a:solidFill>
                  <a:schemeClr val="accent2"/>
                </a:solidFill>
              </a:rPr>
              <a:t>ClinicalThought</a:t>
            </a:r>
            <a:r>
              <a:rPr lang="en-US" sz="2200" dirty="0">
                <a:solidFill>
                  <a:schemeClr val="accent2"/>
                </a:solidFill>
              </a:rPr>
              <a:t> Commentary </a:t>
            </a:r>
            <a:r>
              <a:rPr lang="en-US" sz="2200" b="0" dirty="0">
                <a:solidFill>
                  <a:schemeClr val="bg1"/>
                </a:solidFill>
              </a:rPr>
              <a:t>with personal insights into </a:t>
            </a:r>
            <a:r>
              <a:rPr lang="en-US" sz="2200" b="0" dirty="0" err="1">
                <a:solidFill>
                  <a:schemeClr val="bg1"/>
                </a:solidFill>
              </a:rPr>
              <a:t>Sjögren’s</a:t>
            </a:r>
            <a:r>
              <a:rPr lang="en-US" sz="2200" b="0" dirty="0">
                <a:solidFill>
                  <a:schemeClr val="bg1"/>
                </a:solidFill>
              </a:rPr>
              <a:t> syndrome diagnosis and management</a:t>
            </a:r>
            <a:endParaRPr lang="en-US" sz="2200" b="0" dirty="0"/>
          </a:p>
          <a:p>
            <a:pPr>
              <a:buClr>
                <a:schemeClr val="tx2">
                  <a:lumMod val="20000"/>
                  <a:lumOff val="80000"/>
                </a:schemeClr>
              </a:buClr>
              <a:defRPr/>
            </a:pPr>
            <a:r>
              <a:rPr lang="en-US" sz="2200" dirty="0">
                <a:solidFill>
                  <a:schemeClr val="accent2"/>
                </a:solidFill>
              </a:rPr>
              <a:t>A Podcast </a:t>
            </a:r>
            <a:r>
              <a:rPr lang="en-US" sz="2200" b="0" dirty="0">
                <a:solidFill>
                  <a:schemeClr val="bg1"/>
                </a:solidFill>
              </a:rPr>
              <a:t>featuring two experts discussion patient engagement in </a:t>
            </a:r>
            <a:r>
              <a:rPr lang="en-US" sz="2200" b="0" dirty="0" err="1">
                <a:solidFill>
                  <a:schemeClr val="bg1"/>
                </a:solidFill>
              </a:rPr>
              <a:t>Sjögren’s</a:t>
            </a:r>
            <a:r>
              <a:rPr lang="en-US" sz="2200" b="0" dirty="0">
                <a:solidFill>
                  <a:schemeClr val="bg1"/>
                </a:solidFill>
              </a:rPr>
              <a:t> syndrome care</a:t>
            </a: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000" b="1" dirty="0">
                <a:solidFill>
                  <a:srgbClr val="6C9C4B"/>
                </a:solidFill>
                <a:hlinkClick r:id="rId3"/>
              </a:rPr>
              <a:t>practicingclinicians.com/program/rheumatology/advancements-in-</a:t>
            </a:r>
            <a:r>
              <a:rPr lang="en-US" sz="2000" b="1" dirty="0" err="1">
                <a:solidFill>
                  <a:srgbClr val="6C9C4B"/>
                </a:solidFill>
                <a:hlinkClick r:id="rId3"/>
              </a:rPr>
              <a:t>sjogrens</a:t>
            </a:r>
            <a:r>
              <a:rPr lang="en-US" sz="2000" b="1" dirty="0">
                <a:solidFill>
                  <a:srgbClr val="6C9C4B"/>
                </a:solidFill>
                <a:hlinkClick r:id="rId3"/>
              </a:rPr>
              <a:t>-disease/29001</a:t>
            </a:r>
            <a:endParaRPr lang="en-US" sz="2000" b="1" dirty="0">
              <a:solidFill>
                <a:srgbClr val="6C9C4B"/>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1_2022_CCO_Template">
  <a:themeElements>
    <a:clrScheme name="PCE">
      <a:dk1>
        <a:srgbClr val="455560"/>
      </a:dk1>
      <a:lt1>
        <a:srgbClr val="FFFFFF"/>
      </a:lt1>
      <a:dk2>
        <a:srgbClr val="000000"/>
      </a:dk2>
      <a:lt2>
        <a:srgbClr val="CDCDCF"/>
      </a:lt2>
      <a:accent1>
        <a:srgbClr val="00205F"/>
      </a:accent1>
      <a:accent2>
        <a:srgbClr val="669933"/>
      </a:accent2>
      <a:accent3>
        <a:srgbClr val="BFBFBF"/>
      </a:accent3>
      <a:accent4>
        <a:srgbClr val="ED7D31"/>
      </a:accent4>
      <a:accent5>
        <a:srgbClr val="157EC0"/>
      </a:accent5>
      <a:accent6>
        <a:srgbClr val="FFD966"/>
      </a:accent6>
      <a:hlink>
        <a:srgbClr val="669933"/>
      </a:hlink>
      <a:folHlink>
        <a:srgbClr val="00205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99990"/>
        </a:solidFill>
        <a:ln w="9525">
          <a:solidFill>
            <a:srgbClr val="C00000"/>
          </a:solidFill>
          <a:miter lim="800000"/>
          <a:headEnd/>
          <a:tailEnd/>
        </a:ln>
      </a:spPr>
      <a:bodyPr rtlCol="0"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03A739CA2CC564F95FE27CBA68FF23F" ma:contentTypeVersion="12" ma:contentTypeDescription="Create a new document." ma:contentTypeScope="" ma:versionID="3b32039b36816fc0fb84bcaec8344952">
  <xsd:schema xmlns:xsd="http://www.w3.org/2001/XMLSchema" xmlns:xs="http://www.w3.org/2001/XMLSchema" xmlns:p="http://schemas.microsoft.com/office/2006/metadata/properties" xmlns:ns2="20193321-627f-4ef6-ad5b-e75010abd123" xmlns:ns3="22fd6914-46d4-4c7e-bbad-46e82841b69d" targetNamespace="http://schemas.microsoft.com/office/2006/metadata/properties" ma:root="true" ma:fieldsID="48caa83e738448900acaadff86804f95" ns2:_="" ns3:_="">
    <xsd:import namespace="20193321-627f-4ef6-ad5b-e75010abd123"/>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193321-627f-4ef6-ad5b-e75010abd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0193321-627f-4ef6-ad5b-e75010abd123">
      <Terms xmlns="http://schemas.microsoft.com/office/infopath/2007/PartnerControls"/>
    </lcf76f155ced4ddcb4097134ff3c332f>
    <TaxCatchAll xmlns="22fd6914-46d4-4c7e-bbad-46e82841b69d" xsi:nil="true"/>
  </documentManagement>
</p:properti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1BD0FEB-34B5-4C82-BD42-AE4507DFC445}">
  <ds:schemaRefs>
    <ds:schemaRef ds:uri="20193321-627f-4ef6-ad5b-e75010abd123"/>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BA55BC3-5A03-47C2-8EC3-D964C3B5E779}">
  <ds:schemaRefs>
    <ds:schemaRef ds:uri="22fd6914-46d4-4c7e-bbad-46e82841b69d"/>
    <ds:schemaRef ds:uri="http://purl.org/dc/elements/1.1/"/>
    <ds:schemaRef ds:uri="http://schemas.openxmlformats.org/package/2006/metadata/core-properties"/>
    <ds:schemaRef ds:uri="http://www.w3.org/XML/1998/namespace"/>
    <ds:schemaRef ds:uri="http://purl.org/dc/terms/"/>
    <ds:schemaRef ds:uri="http://schemas.microsoft.com/office/2006/documentManagement/types"/>
    <ds:schemaRef ds:uri="http://purl.org/dc/dcmitype/"/>
    <ds:schemaRef ds:uri="http://schemas.microsoft.com/office/2006/metadata/properties"/>
    <ds:schemaRef ds:uri="http://schemas.microsoft.com/office/infopath/2007/PartnerControls"/>
    <ds:schemaRef ds:uri="20193321-627f-4ef6-ad5b-e75010abd123"/>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3</TotalTime>
  <Words>4263</Words>
  <Application>Microsoft Office PowerPoint</Application>
  <PresentationFormat>Widescreen</PresentationFormat>
  <Paragraphs>768</Paragraphs>
  <Slides>36</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Google Sans</vt:lpstr>
      <vt:lpstr>Linux Libertine</vt:lpstr>
      <vt:lpstr>Roboto</vt:lpstr>
      <vt:lpstr>Times</vt:lpstr>
      <vt:lpstr>Wingdings</vt:lpstr>
      <vt:lpstr>1_2022_CCO_Template</vt:lpstr>
      <vt:lpstr>Making Progress in Sjögren’s: Key Considerations for Improving Recognition, Disease Management, and the Potential of Emerging Therapies</vt:lpstr>
      <vt:lpstr>About These Slides</vt:lpstr>
      <vt:lpstr>Sjögren’s Syndrome: A Model Complex Autoimmune Disorder</vt:lpstr>
      <vt:lpstr>Sjögren’s Syndrome Epidemiology</vt:lpstr>
      <vt:lpstr>Disease Burden</vt:lpstr>
      <vt:lpstr>Risk Factors for Mortality</vt:lpstr>
      <vt:lpstr>Pathogenesis and Risk Factors</vt:lpstr>
      <vt:lpstr>Risk Factors for Lymphoma in Sjögren’s Syndrome</vt:lpstr>
      <vt:lpstr>Sjögren’s Syndrome Pathophysiology</vt:lpstr>
      <vt:lpstr>Potential Disease Triggers</vt:lpstr>
      <vt:lpstr>Diagnostic Guidelines</vt:lpstr>
      <vt:lpstr>Screening and Diagnosis</vt:lpstr>
      <vt:lpstr>Diagnostic Tests for Sjögren’s Syndrome </vt:lpstr>
      <vt:lpstr>Sjögren’s Syndrome Screening Questionnaire</vt:lpstr>
      <vt:lpstr>Atypical Presentations of Sjögren’s</vt:lpstr>
      <vt:lpstr>Sjögren’s Syndrome Classification Criteria</vt:lpstr>
      <vt:lpstr>ACR-EULAR 2016 Classification Criteria for Sjögren’s </vt:lpstr>
      <vt:lpstr>The EULAR Sjögren’s Syndrome Disease Activity Index</vt:lpstr>
      <vt:lpstr>EULAR Sjögren’s Syndrome Patient-Reported Index</vt:lpstr>
      <vt:lpstr>Diagnostic Tests</vt:lpstr>
      <vt:lpstr>Anti-Ro/SSA and Anti-La/SSB Antibody Tests</vt:lpstr>
      <vt:lpstr>Diagnostic Ultrasound</vt:lpstr>
      <vt:lpstr>Managing Symptoms and  Review of Emerging Therapies</vt:lpstr>
      <vt:lpstr>2020 EULAR Recommendations for Sjögren’s Syndrome Management</vt:lpstr>
      <vt:lpstr>Hydroxychloroquine for Primary Sjögren’s Syndrome</vt:lpstr>
      <vt:lpstr>Disease-Modifying Drug Candidates in Later-Stage Development</vt:lpstr>
      <vt:lpstr>Dazodalibep in Primary Sjögren’s Syndrome</vt:lpstr>
      <vt:lpstr>Dazodalibep: Primary Outcome</vt:lpstr>
      <vt:lpstr>Telitacicept in Primary Sjögren’s Syndrome</vt:lpstr>
      <vt:lpstr>Telitacicept: Primary Endpoint</vt:lpstr>
      <vt:lpstr>Ianalumab in Primary Sjögren’s Syndrome</vt:lpstr>
      <vt:lpstr>Ianalumab: Primary Endpoint</vt:lpstr>
      <vt:lpstr>Belimumab + Rituximab in Primary Sjögren’s Syndrome </vt:lpstr>
      <vt:lpstr>Sequential Belimumab With Rituximab for Sjögren’s Syndrome </vt:lpstr>
      <vt:lpstr>Deucravacitinib for Modulation of IFN Inflammatory Pathways </vt:lpstr>
      <vt:lpstr>Go Online for More PCE  Coverage of Sjögren’s!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Progress in Sjögren’s: Key Considerations for Improving Recognition, Disease Management, and the Potential of Emerging Therapies</dc:title>
  <dc:creator>Preferred User</dc:creator>
  <cp:lastModifiedBy>Natalia Kolenko</cp:lastModifiedBy>
  <cp:revision>2</cp:revision>
  <cp:lastPrinted>2016-09-26T20:21:49Z</cp:lastPrinted>
  <dcterms:created xsi:type="dcterms:W3CDTF">2005-05-27T15:08:01Z</dcterms:created>
  <dcterms:modified xsi:type="dcterms:W3CDTF">2024-11-14T01:33:22Z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0x010100303A739CA2CC564F95FE27CBA68FF23F</vt:lpwstr>
  </property>
  <property fmtid="{D5CDD505-2E9C-101B-9397-08002B2CF9AE}" pid="9" name="MediaServiceImageTags">
    <vt:lpwstr/>
  </property>
</Properties>
</file>